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2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openxmlformats.org/officeDocument/2006/relationships/custom-properties" Target="docProps/custom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7" r:id="rId3"/>
    <p:sldMasterId id="2147483793" r:id="rId4"/>
    <p:sldMasterId id="2147483826" r:id="rId5"/>
    <p:sldMasterId id="2147483828" r:id="rId6"/>
    <p:sldMasterId id="2147483867" r:id="rId7"/>
  </p:sldMasterIdLst>
  <p:notesMasterIdLst>
    <p:notesMasterId r:id="rId42"/>
  </p:notesMasterIdLst>
  <p:sldIdLst>
    <p:sldId id="261" r:id="rId8"/>
    <p:sldId id="1675" r:id="rId9"/>
    <p:sldId id="1676" r:id="rId10"/>
    <p:sldId id="264" r:id="rId11"/>
    <p:sldId id="265" r:id="rId12"/>
    <p:sldId id="1679" r:id="rId13"/>
    <p:sldId id="267" r:id="rId14"/>
    <p:sldId id="1677" r:id="rId15"/>
    <p:sldId id="1615" r:id="rId16"/>
    <p:sldId id="394" r:id="rId17"/>
    <p:sldId id="1627" r:id="rId18"/>
    <p:sldId id="1628" r:id="rId19"/>
    <p:sldId id="1629" r:id="rId20"/>
    <p:sldId id="1630" r:id="rId21"/>
    <p:sldId id="1678" r:id="rId22"/>
    <p:sldId id="269" r:id="rId23"/>
    <p:sldId id="1670" r:id="rId24"/>
    <p:sldId id="1672" r:id="rId25"/>
    <p:sldId id="1671" r:id="rId26"/>
    <p:sldId id="278" r:id="rId27"/>
    <p:sldId id="1665" r:id="rId28"/>
    <p:sldId id="276" r:id="rId29"/>
    <p:sldId id="288" r:id="rId30"/>
    <p:sldId id="281" r:id="rId31"/>
    <p:sldId id="280" r:id="rId32"/>
    <p:sldId id="277" r:id="rId33"/>
    <p:sldId id="279" r:id="rId34"/>
    <p:sldId id="282" r:id="rId35"/>
    <p:sldId id="289" r:id="rId36"/>
    <p:sldId id="287" r:id="rId37"/>
    <p:sldId id="283" r:id="rId38"/>
    <p:sldId id="284" r:id="rId39"/>
    <p:sldId id="285" r:id="rId40"/>
    <p:sldId id="1674" r:id="rId41"/>
  </p:sldIdLst>
  <p:sldSz cx="12192000" cy="6858000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orient="horz" pos="4075" userDrawn="1">
          <p15:clr>
            <a:srgbClr val="A4A3A4"/>
          </p15:clr>
        </p15:guide>
        <p15:guide id="3" pos="3840" userDrawn="1">
          <p15:clr>
            <a:srgbClr val="A4A3A4"/>
          </p15:clr>
        </p15:guide>
        <p15:guide id="4" pos="37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5B6F455-10AE-ED91-5E99-7A333F59BB81}" name="guthriet@unaids.org" initials="gu" userId="S::urn:spo:guest#guthriet@unaids.org::" providerId="AD"/>
  <p188:author id="{5F3C04DC-4E11-BBDA-27F0-03D8BCC91606}" name="Gianmarco Carofiglio" initials="GC" userId="S::Gianmarco.Carofiglio@n2o.co.uk::2b3e269f-2780-4bca-bff7-4b669b70981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6660"/>
    <a:srgbClr val="18A396"/>
    <a:srgbClr val="7CC7C0"/>
    <a:srgbClr val="F0794E"/>
    <a:srgbClr val="D9D186"/>
    <a:srgbClr val="FFFFFF"/>
    <a:srgbClr val="E31937"/>
    <a:srgbClr val="F57F54"/>
    <a:srgbClr val="01A99A"/>
    <a:srgbClr val="71C8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B49BC6-7288-4322-95F8-F3C769427BBD}" v="32" dt="2026-03-17T17:00:07.36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44"/>
    <p:restoredTop sz="94667"/>
  </p:normalViewPr>
  <p:slideViewPr>
    <p:cSldViewPr snapToGrid="0" snapToObjects="1">
      <p:cViewPr varScale="1">
        <p:scale>
          <a:sx n="73" d="100"/>
          <a:sy n="73" d="100"/>
        </p:scale>
        <p:origin x="132" y="294"/>
      </p:cViewPr>
      <p:guideLst>
        <p:guide orient="horz" pos="2183"/>
        <p:guide orient="horz" pos="4075"/>
        <p:guide pos="3840"/>
        <p:guide pos="37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-230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notesMaster" Target="notesMasters/notesMaster1.xml"/><Relationship Id="rId47" Type="http://schemas.microsoft.com/office/2016/11/relationships/changesInfo" Target="changesInfos/changesInfo1.xml"/><Relationship Id="rId50" Type="http://schemas.openxmlformats.org/officeDocument/2006/relationships/customXml" Target="../customXml/item3.xml"/><Relationship Id="rId7" Type="http://schemas.openxmlformats.org/officeDocument/2006/relationships/slideMaster" Target="slideMasters/slideMaster5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slide" Target="slides/slide22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3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microsoft.com/office/2018/10/relationships/authors" Target="author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1.xml"/><Relationship Id="rId3" Type="http://schemas.openxmlformats.org/officeDocument/2006/relationships/slideMaster" Target="slideMasters/slideMaster1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tableStyles" Target="tableStyles.xml"/><Relationship Id="rId20" Type="http://schemas.openxmlformats.org/officeDocument/2006/relationships/slide" Target="slides/slide13.xml"/><Relationship Id="rId41" Type="http://schemas.openxmlformats.org/officeDocument/2006/relationships/slide" Target="slides/slide3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THRIE, Teresa" userId="64dcc90f-d8ff-4193-821a-cc992e770884" providerId="ADAL" clId="{F8250F7F-A73C-490D-AA50-DF441BDA2ED5}"/>
    <pc:docChg chg="custSel modSld">
      <pc:chgData name="GUTHRIE, Teresa" userId="64dcc90f-d8ff-4193-821a-cc992e770884" providerId="ADAL" clId="{F8250F7F-A73C-490D-AA50-DF441BDA2ED5}" dt="2026-03-17T17:02:04.448" v="294" actId="1076"/>
      <pc:docMkLst>
        <pc:docMk/>
      </pc:docMkLst>
      <pc:sldChg chg="modSp mod">
        <pc:chgData name="GUTHRIE, Teresa" userId="64dcc90f-d8ff-4193-821a-cc992e770884" providerId="ADAL" clId="{F8250F7F-A73C-490D-AA50-DF441BDA2ED5}" dt="2026-03-17T16:36:25.254" v="11" actId="20577"/>
        <pc:sldMkLst>
          <pc:docMk/>
          <pc:sldMk cId="0" sldId="261"/>
        </pc:sldMkLst>
        <pc:spChg chg="mod">
          <ac:chgData name="GUTHRIE, Teresa" userId="64dcc90f-d8ff-4193-821a-cc992e770884" providerId="ADAL" clId="{F8250F7F-A73C-490D-AA50-DF441BDA2ED5}" dt="2026-03-17T16:36:25.254" v="11" actId="20577"/>
          <ac:spMkLst>
            <pc:docMk/>
            <pc:sldMk cId="0" sldId="261"/>
            <ac:spMk id="6146" creationId="{86F3C317-593A-C868-1AD5-FD592D993F1E}"/>
          </ac:spMkLst>
        </pc:spChg>
        <pc:spChg chg="mod">
          <ac:chgData name="GUTHRIE, Teresa" userId="64dcc90f-d8ff-4193-821a-cc992e770884" providerId="ADAL" clId="{F8250F7F-A73C-490D-AA50-DF441BDA2ED5}" dt="2026-03-17T16:36:13.769" v="3" actId="14100"/>
          <ac:spMkLst>
            <pc:docMk/>
            <pc:sldMk cId="0" sldId="261"/>
            <ac:spMk id="6149" creationId="{C4D33938-E17F-AE7D-CBD0-8CCEF92E983B}"/>
          </ac:spMkLst>
        </pc:spChg>
      </pc:sldChg>
      <pc:sldChg chg="delSp modSp mod">
        <pc:chgData name="GUTHRIE, Teresa" userId="64dcc90f-d8ff-4193-821a-cc992e770884" providerId="ADAL" clId="{F8250F7F-A73C-490D-AA50-DF441BDA2ED5}" dt="2026-03-17T16:48:14.810" v="28" actId="478"/>
        <pc:sldMkLst>
          <pc:docMk/>
          <pc:sldMk cId="2080439479" sldId="265"/>
        </pc:sldMkLst>
        <pc:spChg chg="mod">
          <ac:chgData name="GUTHRIE, Teresa" userId="64dcc90f-d8ff-4193-821a-cc992e770884" providerId="ADAL" clId="{F8250F7F-A73C-490D-AA50-DF441BDA2ED5}" dt="2026-03-17T16:47:50.675" v="25" actId="14100"/>
          <ac:spMkLst>
            <pc:docMk/>
            <pc:sldMk cId="2080439479" sldId="265"/>
            <ac:spMk id="13" creationId="{5371EA68-7622-6FAD-DB4A-C0A4EA2E142D}"/>
          </ac:spMkLst>
        </pc:spChg>
        <pc:spChg chg="mod">
          <ac:chgData name="GUTHRIE, Teresa" userId="64dcc90f-d8ff-4193-821a-cc992e770884" providerId="ADAL" clId="{F8250F7F-A73C-490D-AA50-DF441BDA2ED5}" dt="2026-03-17T16:48:03.732" v="27" actId="1076"/>
          <ac:spMkLst>
            <pc:docMk/>
            <pc:sldMk cId="2080439479" sldId="265"/>
            <ac:spMk id="14" creationId="{525473FB-5C98-5A52-B882-D29F508644C2}"/>
          </ac:spMkLst>
        </pc:spChg>
        <pc:spChg chg="del">
          <ac:chgData name="GUTHRIE, Teresa" userId="64dcc90f-d8ff-4193-821a-cc992e770884" providerId="ADAL" clId="{F8250F7F-A73C-490D-AA50-DF441BDA2ED5}" dt="2026-03-17T16:48:14.810" v="28" actId="478"/>
          <ac:spMkLst>
            <pc:docMk/>
            <pc:sldMk cId="2080439479" sldId="265"/>
            <ac:spMk id="29" creationId="{B7757FEA-9C92-FD4E-E7E4-4A71794B8CDA}"/>
          </ac:spMkLst>
        </pc:spChg>
      </pc:sldChg>
      <pc:sldChg chg="modSp mod">
        <pc:chgData name="GUTHRIE, Teresa" userId="64dcc90f-d8ff-4193-821a-cc992e770884" providerId="ADAL" clId="{F8250F7F-A73C-490D-AA50-DF441BDA2ED5}" dt="2026-03-17T16:50:44.380" v="117" actId="403"/>
        <pc:sldMkLst>
          <pc:docMk/>
          <pc:sldMk cId="2027281011" sldId="267"/>
        </pc:sldMkLst>
        <pc:spChg chg="mod">
          <ac:chgData name="GUTHRIE, Teresa" userId="64dcc90f-d8ff-4193-821a-cc992e770884" providerId="ADAL" clId="{F8250F7F-A73C-490D-AA50-DF441BDA2ED5}" dt="2026-03-17T16:50:32.570" v="114" actId="403"/>
          <ac:spMkLst>
            <pc:docMk/>
            <pc:sldMk cId="2027281011" sldId="267"/>
            <ac:spMk id="19" creationId="{A6DAAD1D-0015-F8D5-10E2-6780100D4069}"/>
          </ac:spMkLst>
        </pc:spChg>
        <pc:spChg chg="mod">
          <ac:chgData name="GUTHRIE, Teresa" userId="64dcc90f-d8ff-4193-821a-cc992e770884" providerId="ADAL" clId="{F8250F7F-A73C-490D-AA50-DF441BDA2ED5}" dt="2026-03-17T16:50:36.417" v="115" actId="403"/>
          <ac:spMkLst>
            <pc:docMk/>
            <pc:sldMk cId="2027281011" sldId="267"/>
            <ac:spMk id="21" creationId="{627D1542-EFB1-016E-F594-4488C598F8ED}"/>
          </ac:spMkLst>
        </pc:spChg>
        <pc:spChg chg="mod">
          <ac:chgData name="GUTHRIE, Teresa" userId="64dcc90f-d8ff-4193-821a-cc992e770884" providerId="ADAL" clId="{F8250F7F-A73C-490D-AA50-DF441BDA2ED5}" dt="2026-03-17T16:50:44.380" v="117" actId="403"/>
          <ac:spMkLst>
            <pc:docMk/>
            <pc:sldMk cId="2027281011" sldId="267"/>
            <ac:spMk id="25" creationId="{E6290419-FC77-4648-D6D4-5E4FFBC71BAE}"/>
          </ac:spMkLst>
        </pc:spChg>
        <pc:spChg chg="mod">
          <ac:chgData name="GUTHRIE, Teresa" userId="64dcc90f-d8ff-4193-821a-cc992e770884" providerId="ADAL" clId="{F8250F7F-A73C-490D-AA50-DF441BDA2ED5}" dt="2026-03-17T16:50:40.592" v="116" actId="403"/>
          <ac:spMkLst>
            <pc:docMk/>
            <pc:sldMk cId="2027281011" sldId="267"/>
            <ac:spMk id="29" creationId="{4C514B23-0A38-9B29-4765-F9AC15C1A589}"/>
          </ac:spMkLst>
        </pc:spChg>
      </pc:sldChg>
      <pc:sldChg chg="modSp">
        <pc:chgData name="GUTHRIE, Teresa" userId="64dcc90f-d8ff-4193-821a-cc992e770884" providerId="ADAL" clId="{F8250F7F-A73C-490D-AA50-DF441BDA2ED5}" dt="2026-03-17T17:00:07.348" v="283" actId="1076"/>
        <pc:sldMkLst>
          <pc:docMk/>
          <pc:sldMk cId="800813184" sldId="269"/>
        </pc:sldMkLst>
        <pc:spChg chg="mod">
          <ac:chgData name="GUTHRIE, Teresa" userId="64dcc90f-d8ff-4193-821a-cc992e770884" providerId="ADAL" clId="{F8250F7F-A73C-490D-AA50-DF441BDA2ED5}" dt="2026-03-17T17:00:07.348" v="283" actId="1076"/>
          <ac:spMkLst>
            <pc:docMk/>
            <pc:sldMk cId="800813184" sldId="269"/>
            <ac:spMk id="3" creationId="{BCC8B434-1BF9-F04B-2EDD-2486A27F9B2B}"/>
          </ac:spMkLst>
        </pc:spChg>
      </pc:sldChg>
      <pc:sldChg chg="modSp mod">
        <pc:chgData name="GUTHRIE, Teresa" userId="64dcc90f-d8ff-4193-821a-cc992e770884" providerId="ADAL" clId="{F8250F7F-A73C-490D-AA50-DF441BDA2ED5}" dt="2026-03-17T17:02:04.448" v="294" actId="1076"/>
        <pc:sldMkLst>
          <pc:docMk/>
          <pc:sldMk cId="713512347" sldId="281"/>
        </pc:sldMkLst>
        <pc:picChg chg="mod">
          <ac:chgData name="GUTHRIE, Teresa" userId="64dcc90f-d8ff-4193-821a-cc992e770884" providerId="ADAL" clId="{F8250F7F-A73C-490D-AA50-DF441BDA2ED5}" dt="2026-03-17T17:02:04.448" v="294" actId="1076"/>
          <ac:picMkLst>
            <pc:docMk/>
            <pc:sldMk cId="713512347" sldId="281"/>
            <ac:picMk id="14" creationId="{D9ADC4C3-0367-F79A-684F-7920842CEB78}"/>
          </ac:picMkLst>
        </pc:picChg>
      </pc:sldChg>
      <pc:sldChg chg="modSp mod">
        <pc:chgData name="GUTHRIE, Teresa" userId="64dcc90f-d8ff-4193-821a-cc992e770884" providerId="ADAL" clId="{F8250F7F-A73C-490D-AA50-DF441BDA2ED5}" dt="2026-03-17T17:01:54.256" v="293" actId="20577"/>
        <pc:sldMkLst>
          <pc:docMk/>
          <pc:sldMk cId="3396436069" sldId="288"/>
        </pc:sldMkLst>
        <pc:spChg chg="mod">
          <ac:chgData name="GUTHRIE, Teresa" userId="64dcc90f-d8ff-4193-821a-cc992e770884" providerId="ADAL" clId="{F8250F7F-A73C-490D-AA50-DF441BDA2ED5}" dt="2026-03-17T17:01:54.256" v="293" actId="20577"/>
          <ac:spMkLst>
            <pc:docMk/>
            <pc:sldMk cId="3396436069" sldId="288"/>
            <ac:spMk id="6" creationId="{3EDC6565-3EB0-A803-20C8-0A498B4321DD}"/>
          </ac:spMkLst>
        </pc:spChg>
      </pc:sldChg>
      <pc:sldChg chg="modSp mod">
        <pc:chgData name="GUTHRIE, Teresa" userId="64dcc90f-d8ff-4193-821a-cc992e770884" providerId="ADAL" clId="{F8250F7F-A73C-490D-AA50-DF441BDA2ED5}" dt="2026-03-17T16:56:03.182" v="271" actId="27636"/>
        <pc:sldMkLst>
          <pc:docMk/>
          <pc:sldMk cId="4033686243" sldId="394"/>
        </pc:sldMkLst>
        <pc:spChg chg="mod">
          <ac:chgData name="GUTHRIE, Teresa" userId="64dcc90f-d8ff-4193-821a-cc992e770884" providerId="ADAL" clId="{F8250F7F-A73C-490D-AA50-DF441BDA2ED5}" dt="2026-03-17T16:56:03.182" v="271" actId="27636"/>
          <ac:spMkLst>
            <pc:docMk/>
            <pc:sldMk cId="4033686243" sldId="394"/>
            <ac:spMk id="4" creationId="{55107891-EBF7-F08D-BC4E-410CE597162F}"/>
          </ac:spMkLst>
        </pc:spChg>
        <pc:spChg chg="mod">
          <ac:chgData name="GUTHRIE, Teresa" userId="64dcc90f-d8ff-4193-821a-cc992e770884" providerId="ADAL" clId="{F8250F7F-A73C-490D-AA50-DF441BDA2ED5}" dt="2026-03-17T16:55:54.701" v="268" actId="20577"/>
          <ac:spMkLst>
            <pc:docMk/>
            <pc:sldMk cId="4033686243" sldId="394"/>
            <ac:spMk id="6" creationId="{5C88B845-E6D9-7B81-5E04-28B3F9509FF9}"/>
          </ac:spMkLst>
        </pc:spChg>
      </pc:sldChg>
      <pc:sldChg chg="modSp mod">
        <pc:chgData name="GUTHRIE, Teresa" userId="64dcc90f-d8ff-4193-821a-cc992e770884" providerId="ADAL" clId="{F8250F7F-A73C-490D-AA50-DF441BDA2ED5}" dt="2026-03-17T16:55:05.282" v="222" actId="1076"/>
        <pc:sldMkLst>
          <pc:docMk/>
          <pc:sldMk cId="3863870551" sldId="1615"/>
        </pc:sldMkLst>
        <pc:spChg chg="mod">
          <ac:chgData name="GUTHRIE, Teresa" userId="64dcc90f-d8ff-4193-821a-cc992e770884" providerId="ADAL" clId="{F8250F7F-A73C-490D-AA50-DF441BDA2ED5}" dt="2026-03-17T16:55:05.282" v="222" actId="1076"/>
          <ac:spMkLst>
            <pc:docMk/>
            <pc:sldMk cId="3863870551" sldId="1615"/>
            <ac:spMk id="6" creationId="{85565185-FA20-0866-AD63-D69BF257E429}"/>
          </ac:spMkLst>
        </pc:spChg>
        <pc:spChg chg="mod">
          <ac:chgData name="GUTHRIE, Teresa" userId="64dcc90f-d8ff-4193-821a-cc992e770884" providerId="ADAL" clId="{F8250F7F-A73C-490D-AA50-DF441BDA2ED5}" dt="2026-03-17T16:54:59.319" v="221" actId="1076"/>
          <ac:spMkLst>
            <pc:docMk/>
            <pc:sldMk cId="3863870551" sldId="1615"/>
            <ac:spMk id="12" creationId="{919B77CB-F0FA-3E07-956B-673D402A4B2B}"/>
          </ac:spMkLst>
        </pc:spChg>
      </pc:sldChg>
      <pc:sldChg chg="modSp mod">
        <pc:chgData name="GUTHRIE, Teresa" userId="64dcc90f-d8ff-4193-821a-cc992e770884" providerId="ADAL" clId="{F8250F7F-A73C-490D-AA50-DF441BDA2ED5}" dt="2026-03-17T16:56:33.594" v="274" actId="113"/>
        <pc:sldMkLst>
          <pc:docMk/>
          <pc:sldMk cId="1937126933" sldId="1627"/>
        </pc:sldMkLst>
        <pc:graphicFrameChg chg="mod modGraphic">
          <ac:chgData name="GUTHRIE, Teresa" userId="64dcc90f-d8ff-4193-821a-cc992e770884" providerId="ADAL" clId="{F8250F7F-A73C-490D-AA50-DF441BDA2ED5}" dt="2026-03-17T16:56:33.594" v="274" actId="113"/>
          <ac:graphicFrameMkLst>
            <pc:docMk/>
            <pc:sldMk cId="1937126933" sldId="1627"/>
            <ac:graphicFrameMk id="5" creationId="{1137ECF7-75B3-FECB-DA36-18B23ED6DEDA}"/>
          </ac:graphicFrameMkLst>
        </pc:graphicFrameChg>
      </pc:sldChg>
      <pc:sldChg chg="modSp mod">
        <pc:chgData name="GUTHRIE, Teresa" userId="64dcc90f-d8ff-4193-821a-cc992e770884" providerId="ADAL" clId="{F8250F7F-A73C-490D-AA50-DF441BDA2ED5}" dt="2026-03-17T17:00:29.504" v="292" actId="6549"/>
        <pc:sldMkLst>
          <pc:docMk/>
          <pc:sldMk cId="370669508" sldId="1670"/>
        </pc:sldMkLst>
        <pc:spChg chg="mod">
          <ac:chgData name="GUTHRIE, Teresa" userId="64dcc90f-d8ff-4193-821a-cc992e770884" providerId="ADAL" clId="{F8250F7F-A73C-490D-AA50-DF441BDA2ED5}" dt="2026-03-17T17:00:29.504" v="292" actId="6549"/>
          <ac:spMkLst>
            <pc:docMk/>
            <pc:sldMk cId="370669508" sldId="1670"/>
            <ac:spMk id="3" creationId="{28B5B89E-1F06-C9A8-247F-905EB30EC4E3}"/>
          </ac:spMkLst>
        </pc:spChg>
      </pc:sldChg>
      <pc:sldChg chg="modSp mod">
        <pc:chgData name="GUTHRIE, Teresa" userId="64dcc90f-d8ff-4193-821a-cc992e770884" providerId="ADAL" clId="{F8250F7F-A73C-490D-AA50-DF441BDA2ED5}" dt="2026-03-17T16:46:35.411" v="18" actId="1076"/>
        <pc:sldMkLst>
          <pc:docMk/>
          <pc:sldMk cId="3694774851" sldId="1675"/>
        </pc:sldMkLst>
        <pc:spChg chg="mod">
          <ac:chgData name="GUTHRIE, Teresa" userId="64dcc90f-d8ff-4193-821a-cc992e770884" providerId="ADAL" clId="{F8250F7F-A73C-490D-AA50-DF441BDA2ED5}" dt="2026-03-17T16:46:05.990" v="13" actId="1076"/>
          <ac:spMkLst>
            <pc:docMk/>
            <pc:sldMk cId="3694774851" sldId="1675"/>
            <ac:spMk id="3" creationId="{3BA7CDB5-CB74-B41B-19AF-300355A960B5}"/>
          </ac:spMkLst>
        </pc:spChg>
        <pc:spChg chg="mod">
          <ac:chgData name="GUTHRIE, Teresa" userId="64dcc90f-d8ff-4193-821a-cc992e770884" providerId="ADAL" clId="{F8250F7F-A73C-490D-AA50-DF441BDA2ED5}" dt="2026-03-17T16:46:35.411" v="18" actId="1076"/>
          <ac:spMkLst>
            <pc:docMk/>
            <pc:sldMk cId="3694774851" sldId="1675"/>
            <ac:spMk id="13" creationId="{C32A477C-7C6B-E65D-EBA2-CE4B4FEF8019}"/>
          </ac:spMkLst>
        </pc:spChg>
        <pc:spChg chg="mod">
          <ac:chgData name="GUTHRIE, Teresa" userId="64dcc90f-d8ff-4193-821a-cc992e770884" providerId="ADAL" clId="{F8250F7F-A73C-490D-AA50-DF441BDA2ED5}" dt="2026-03-17T16:46:30.188" v="17" actId="1076"/>
          <ac:spMkLst>
            <pc:docMk/>
            <pc:sldMk cId="3694774851" sldId="1675"/>
            <ac:spMk id="14" creationId="{B386C7C4-582C-0ACE-BF71-25834B26C4F9}"/>
          </ac:spMkLst>
        </pc:spChg>
        <pc:spChg chg="mod">
          <ac:chgData name="GUTHRIE, Teresa" userId="64dcc90f-d8ff-4193-821a-cc992e770884" providerId="ADAL" clId="{F8250F7F-A73C-490D-AA50-DF441BDA2ED5}" dt="2026-03-17T16:46:24.289" v="16" actId="1076"/>
          <ac:spMkLst>
            <pc:docMk/>
            <pc:sldMk cId="3694774851" sldId="1675"/>
            <ac:spMk id="15" creationId="{FF73876C-70F8-ED15-8600-18DB023CADF0}"/>
          </ac:spMkLst>
        </pc:spChg>
        <pc:spChg chg="mod">
          <ac:chgData name="GUTHRIE, Teresa" userId="64dcc90f-d8ff-4193-821a-cc992e770884" providerId="ADAL" clId="{F8250F7F-A73C-490D-AA50-DF441BDA2ED5}" dt="2026-03-17T16:46:18.663" v="15" actId="1076"/>
          <ac:spMkLst>
            <pc:docMk/>
            <pc:sldMk cId="3694774851" sldId="1675"/>
            <ac:spMk id="16" creationId="{FB5D2AF9-D4AA-C950-23E3-1284F52BF3D3}"/>
          </ac:spMkLst>
        </pc:spChg>
      </pc:sldChg>
      <pc:sldChg chg="modSp mod">
        <pc:chgData name="GUTHRIE, Teresa" userId="64dcc90f-d8ff-4193-821a-cc992e770884" providerId="ADAL" clId="{F8250F7F-A73C-490D-AA50-DF441BDA2ED5}" dt="2026-03-17T16:47:02.227" v="21" actId="6549"/>
        <pc:sldMkLst>
          <pc:docMk/>
          <pc:sldMk cId="1043346617" sldId="1676"/>
        </pc:sldMkLst>
        <pc:spChg chg="mod">
          <ac:chgData name="GUTHRIE, Teresa" userId="64dcc90f-d8ff-4193-821a-cc992e770884" providerId="ADAL" clId="{F8250F7F-A73C-490D-AA50-DF441BDA2ED5}" dt="2026-03-17T16:47:02.227" v="21" actId="6549"/>
          <ac:spMkLst>
            <pc:docMk/>
            <pc:sldMk cId="1043346617" sldId="1676"/>
            <ac:spMk id="17" creationId="{9542BF49-036F-0E95-ABDB-96D66D3B5624}"/>
          </ac:spMkLst>
        </pc:spChg>
      </pc:sldChg>
      <pc:sldChg chg="modSp mod">
        <pc:chgData name="GUTHRIE, Teresa" userId="64dcc90f-d8ff-4193-821a-cc992e770884" providerId="ADAL" clId="{F8250F7F-A73C-490D-AA50-DF441BDA2ED5}" dt="2026-03-17T16:52:46.042" v="190" actId="14100"/>
        <pc:sldMkLst>
          <pc:docMk/>
          <pc:sldMk cId="4180118974" sldId="1677"/>
        </pc:sldMkLst>
        <pc:spChg chg="mod">
          <ac:chgData name="GUTHRIE, Teresa" userId="64dcc90f-d8ff-4193-821a-cc992e770884" providerId="ADAL" clId="{F8250F7F-A73C-490D-AA50-DF441BDA2ED5}" dt="2026-03-17T16:52:13.552" v="187" actId="20577"/>
          <ac:spMkLst>
            <pc:docMk/>
            <pc:sldMk cId="4180118974" sldId="1677"/>
            <ac:spMk id="26" creationId="{9AC555DB-CC1C-A603-2D9D-55562523F346}"/>
          </ac:spMkLst>
        </pc:spChg>
        <pc:spChg chg="mod">
          <ac:chgData name="GUTHRIE, Teresa" userId="64dcc90f-d8ff-4193-821a-cc992e770884" providerId="ADAL" clId="{F8250F7F-A73C-490D-AA50-DF441BDA2ED5}" dt="2026-03-17T16:51:34.923" v="159" actId="20577"/>
          <ac:spMkLst>
            <pc:docMk/>
            <pc:sldMk cId="4180118974" sldId="1677"/>
            <ac:spMk id="27" creationId="{FAB3209E-6CEC-4470-E9D0-E53B8F7E6D32}"/>
          </ac:spMkLst>
        </pc:spChg>
        <pc:spChg chg="mod">
          <ac:chgData name="GUTHRIE, Teresa" userId="64dcc90f-d8ff-4193-821a-cc992e770884" providerId="ADAL" clId="{F8250F7F-A73C-490D-AA50-DF441BDA2ED5}" dt="2026-03-17T16:51:18.980" v="135" actId="20577"/>
          <ac:spMkLst>
            <pc:docMk/>
            <pc:sldMk cId="4180118974" sldId="1677"/>
            <ac:spMk id="28" creationId="{76224E1C-4375-0961-1431-0E84ACE4A5DE}"/>
          </ac:spMkLst>
        </pc:spChg>
        <pc:spChg chg="mod">
          <ac:chgData name="GUTHRIE, Teresa" userId="64dcc90f-d8ff-4193-821a-cc992e770884" providerId="ADAL" clId="{F8250F7F-A73C-490D-AA50-DF441BDA2ED5}" dt="2026-03-17T16:52:31.431" v="188" actId="403"/>
          <ac:spMkLst>
            <pc:docMk/>
            <pc:sldMk cId="4180118974" sldId="1677"/>
            <ac:spMk id="30" creationId="{ED161BFA-1C8A-8D52-4EBD-050E2D12D121}"/>
          </ac:spMkLst>
        </pc:spChg>
        <pc:spChg chg="mod">
          <ac:chgData name="GUTHRIE, Teresa" userId="64dcc90f-d8ff-4193-821a-cc992e770884" providerId="ADAL" clId="{F8250F7F-A73C-490D-AA50-DF441BDA2ED5}" dt="2026-03-17T16:52:31.431" v="188" actId="403"/>
          <ac:spMkLst>
            <pc:docMk/>
            <pc:sldMk cId="4180118974" sldId="1677"/>
            <ac:spMk id="32" creationId="{95AAC592-EAFD-8419-BE37-DC5A94490989}"/>
          </ac:spMkLst>
        </pc:spChg>
        <pc:spChg chg="mod">
          <ac:chgData name="GUTHRIE, Teresa" userId="64dcc90f-d8ff-4193-821a-cc992e770884" providerId="ADAL" clId="{F8250F7F-A73C-490D-AA50-DF441BDA2ED5}" dt="2026-03-17T16:52:31.431" v="188" actId="403"/>
          <ac:spMkLst>
            <pc:docMk/>
            <pc:sldMk cId="4180118974" sldId="1677"/>
            <ac:spMk id="34" creationId="{6B719903-6114-B528-0D57-8EC0833FB87F}"/>
          </ac:spMkLst>
        </pc:spChg>
        <pc:cxnChg chg="mod">
          <ac:chgData name="GUTHRIE, Teresa" userId="64dcc90f-d8ff-4193-821a-cc992e770884" providerId="ADAL" clId="{F8250F7F-A73C-490D-AA50-DF441BDA2ED5}" dt="2026-03-17T16:52:40.224" v="189" actId="14100"/>
          <ac:cxnSpMkLst>
            <pc:docMk/>
            <pc:sldMk cId="4180118974" sldId="1677"/>
            <ac:cxnSpMk id="36" creationId="{B328BA8D-82A8-B648-2352-F8BB46A4BEB1}"/>
          </ac:cxnSpMkLst>
        </pc:cxnChg>
        <pc:cxnChg chg="mod">
          <ac:chgData name="GUTHRIE, Teresa" userId="64dcc90f-d8ff-4193-821a-cc992e770884" providerId="ADAL" clId="{F8250F7F-A73C-490D-AA50-DF441BDA2ED5}" dt="2026-03-17T16:52:46.042" v="190" actId="14100"/>
          <ac:cxnSpMkLst>
            <pc:docMk/>
            <pc:sldMk cId="4180118974" sldId="1677"/>
            <ac:cxnSpMk id="39" creationId="{418125F9-2D76-1E74-686C-F144C3773543}"/>
          </ac:cxnSpMkLst>
        </pc:cxnChg>
      </pc:sldChg>
      <pc:sldChg chg="modSp mod">
        <pc:chgData name="GUTHRIE, Teresa" userId="64dcc90f-d8ff-4193-821a-cc992e770884" providerId="ADAL" clId="{F8250F7F-A73C-490D-AA50-DF441BDA2ED5}" dt="2026-03-17T16:59:49.107" v="281" actId="692"/>
        <pc:sldMkLst>
          <pc:docMk/>
          <pc:sldMk cId="1612597098" sldId="1678"/>
        </pc:sldMkLst>
        <pc:picChg chg="mod">
          <ac:chgData name="GUTHRIE, Teresa" userId="64dcc90f-d8ff-4193-821a-cc992e770884" providerId="ADAL" clId="{F8250F7F-A73C-490D-AA50-DF441BDA2ED5}" dt="2026-03-17T16:59:39.982" v="279" actId="692"/>
          <ac:picMkLst>
            <pc:docMk/>
            <pc:sldMk cId="1612597098" sldId="1678"/>
            <ac:picMk id="13" creationId="{8505AF69-81B3-893E-AB8A-149FB7F12AB3}"/>
          </ac:picMkLst>
        </pc:picChg>
        <pc:picChg chg="mod">
          <ac:chgData name="GUTHRIE, Teresa" userId="64dcc90f-d8ff-4193-821a-cc992e770884" providerId="ADAL" clId="{F8250F7F-A73C-490D-AA50-DF441BDA2ED5}" dt="2026-03-17T16:59:47.225" v="280" actId="692"/>
          <ac:picMkLst>
            <pc:docMk/>
            <pc:sldMk cId="1612597098" sldId="1678"/>
            <ac:picMk id="14" creationId="{88382889-183F-9E22-D8EE-8FB937FA34F4}"/>
          </ac:picMkLst>
        </pc:picChg>
        <pc:picChg chg="mod">
          <ac:chgData name="GUTHRIE, Teresa" userId="64dcc90f-d8ff-4193-821a-cc992e770884" providerId="ADAL" clId="{F8250F7F-A73C-490D-AA50-DF441BDA2ED5}" dt="2026-03-17T16:59:49.107" v="281" actId="692"/>
          <ac:picMkLst>
            <pc:docMk/>
            <pc:sldMk cId="1612597098" sldId="1678"/>
            <ac:picMk id="15" creationId="{ED1BF5E9-8664-D602-64AF-24C9B50A19F3}"/>
          </ac:picMkLst>
        </pc:picChg>
      </pc:sldChg>
      <pc:sldChg chg="modSp mod">
        <pc:chgData name="GUTHRIE, Teresa" userId="64dcc90f-d8ff-4193-821a-cc992e770884" providerId="ADAL" clId="{F8250F7F-A73C-490D-AA50-DF441BDA2ED5}" dt="2026-03-17T16:49:22.455" v="105" actId="20577"/>
        <pc:sldMkLst>
          <pc:docMk/>
          <pc:sldMk cId="1456637556" sldId="1679"/>
        </pc:sldMkLst>
        <pc:spChg chg="mod">
          <ac:chgData name="GUTHRIE, Teresa" userId="64dcc90f-d8ff-4193-821a-cc992e770884" providerId="ADAL" clId="{F8250F7F-A73C-490D-AA50-DF441BDA2ED5}" dt="2026-03-17T16:49:22.455" v="105" actId="20577"/>
          <ac:spMkLst>
            <pc:docMk/>
            <pc:sldMk cId="1456637556" sldId="1679"/>
            <ac:spMk id="22" creationId="{E72451A0-D445-7C82-E8A9-8BEDCFACD397}"/>
          </ac:spMkLst>
        </pc:spChg>
        <pc:spChg chg="mod">
          <ac:chgData name="GUTHRIE, Teresa" userId="64dcc90f-d8ff-4193-821a-cc992e770884" providerId="ADAL" clId="{F8250F7F-A73C-490D-AA50-DF441BDA2ED5}" dt="2026-03-17T16:48:35.494" v="29" actId="113"/>
          <ac:spMkLst>
            <pc:docMk/>
            <pc:sldMk cId="1456637556" sldId="1679"/>
            <ac:spMk id="25" creationId="{302BB782-727C-268D-5CB9-87F423FFCEB2}"/>
          </ac:spMkLst>
        </pc:spChg>
        <pc:spChg chg="mod">
          <ac:chgData name="GUTHRIE, Teresa" userId="64dcc90f-d8ff-4193-821a-cc992e770884" providerId="ADAL" clId="{F8250F7F-A73C-490D-AA50-DF441BDA2ED5}" dt="2026-03-17T16:48:53.950" v="32" actId="20577"/>
          <ac:spMkLst>
            <pc:docMk/>
            <pc:sldMk cId="1456637556" sldId="1679"/>
            <ac:spMk id="27" creationId="{448EB3D6-8731-57B8-17DF-A3248CBF3772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n20ltd-my.sharepoint.com/personal/gianmarco_carofiglio_n2o_co_uk/Documents/Desktop/GM/Bloss/work/UNAIDS/Supplied/UNAIDS%20PPT1.%20Excel%20graphs%20for%20NASA%20training%20materials%20for%20Blossom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n20ltd-my.sharepoint.com/personal/gianmarco_carofiglio_n2o_co_uk/Documents/Desktop/GM/Bloss/work/UNAIDS/Supplied/UNAIDS%20PPT1.%20Excel%20graphs%20for%20NASA%20training%20materials%20for%20Blossom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n20ltd-my.sharepoint.com/personal/gianmarco_carofiglio_n2o_co_uk/Documents/Desktop/GM/Bloss/work/UNAIDS/Supplied/UNAIDS%20PPT1.%20Excel%20graphs%20for%20NASA%20training%20materials%20for%20Blossom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n20ltd-my.sharepoint.com/personal/gianmarco_carofiglio_n2o_co_uk/Documents/Desktop/GM/Bloss/work/UNAIDS/Supplied/UNAIDS%20PPT1.%20Excel%20graphs%20for%20NASA%20training%20materials%20for%20Blossom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n20ltd-my.sharepoint.com/personal/gianmarco_carofiglio_n2o_co_uk/Documents/Desktop/GM/Bloss/work/UNAIDS/Supplied/UNAIDS%20PPT1.%20Excel%20graphs%20for%20NASA%20training%20materials%20for%20Blossom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n20ltd-my.sharepoint.com/personal/gianmarco_carofiglio_n2o_co_uk/Documents/Desktop/GM/Bloss/work/UNAIDS/Supplied/UNAIDS%20PPT1.%20Excel%20graphs%20for%20NASA%20training%20materials%20for%20Blossom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https://n20ltd-my.sharepoint.com/personal/gianmarco_carofiglio_n2o_co_uk/Documents/Desktop/GM/Bloss/work/UNAIDS/Supplied/UNAIDS%20PPT1.%20Excel%20graphs%20for%20NASA%20training%20materials%20for%20Blossom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https://n20ltd-my.sharepoint.com/personal/gianmarco_carofiglio_n2o_co_uk/Documents/Desktop/GM/Bloss/work/UNAIDS/Supplied/UNAIDS%20PPT1.%20Excel%20graphs%20for%20NASA%20training%20materials%20for%20Blossom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https://n20ltd-my.sharepoint.com/personal/gianmarco_carofiglio_n2o_co_uk/Documents/Desktop/GM/Bloss/work/UNAIDS/Supplied/UNAIDS%20PPT1.%20Excel%20graphs%20for%20NASA%20training%20materials%20for%20Blossom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200" b="0" i="0" u="none" strike="noStrike" kern="1200" spc="0" baseline="0">
                <a:solidFill>
                  <a:srgbClr val="18A396"/>
                </a:solidFill>
                <a:latin typeface="Avenir Book" panose="02000503020000020003" pitchFamily="2" charset="0"/>
                <a:ea typeface="+mn-ea"/>
                <a:cs typeface="+mn-cs"/>
              </a:defRPr>
            </a:pPr>
            <a:r>
              <a:rPr lang="en-GB" sz="1200" dirty="0">
                <a:solidFill>
                  <a:srgbClr val="18A396"/>
                </a:solidFill>
              </a:rPr>
              <a:t>RECENT NASAS (LATEST AVAILABLE YEAR) HIV FUNDING LANDSCAPE - % HIV CONTRIBUTIONS FROM FINANCING ENTITIES</a:t>
            </a:r>
          </a:p>
        </c:rich>
      </c:tx>
      <c:layout>
        <c:manualLayout>
          <c:xMode val="edge"/>
          <c:yMode val="edge"/>
          <c:x val="0.20065778482533012"/>
          <c:y val="2.892023172473533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spc="0" baseline="0">
              <a:solidFill>
                <a:srgbClr val="18A396"/>
              </a:solidFill>
              <a:latin typeface="Avenir Book" panose="02000503020000020003" pitchFamily="2" charset="0"/>
              <a:ea typeface="+mn-ea"/>
              <a:cs typeface="+mn-cs"/>
            </a:defRPr>
          </a:pPr>
          <a:endParaRPr lang="en-GB"/>
        </a:p>
      </c:txPr>
    </c:title>
    <c:autoTitleDeleted val="0"/>
    <c:plotArea>
      <c:layout>
        <c:manualLayout>
          <c:layoutTarget val="inner"/>
          <c:xMode val="edge"/>
          <c:yMode val="edge"/>
          <c:x val="0.19890620385382704"/>
          <c:y val="9.3307262824220596E-2"/>
          <c:w val="0.75738736997273093"/>
          <c:h val="0.73988211495636225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'PPT1. 21+32'!$D$26</c:f>
              <c:strCache>
                <c:ptCount val="1"/>
                <c:pt idx="0">
                  <c:v> Domestic Govt. </c:v>
                </c:pt>
              </c:strCache>
            </c:strRef>
          </c:tx>
          <c:spPr>
            <a:solidFill>
              <a:srgbClr val="026660"/>
            </a:solidFill>
            <a:ln>
              <a:noFill/>
            </a:ln>
            <a:effectLst/>
          </c:spPr>
          <c:invertIfNegative val="0"/>
          <c:cat>
            <c:strRef>
              <c:f>'PPT1. 21+32'!$C$27:$C$52</c:f>
              <c:strCache>
                <c:ptCount val="26"/>
                <c:pt idx="0">
                  <c:v>Belize (2023)</c:v>
                </c:pt>
                <c:pt idx="1">
                  <c:v> South Africa (2019) </c:v>
                </c:pt>
                <c:pt idx="2">
                  <c:v> Indonesia (2022) </c:v>
                </c:pt>
                <c:pt idx="3">
                  <c:v> Namibia (2017) </c:v>
                </c:pt>
                <c:pt idx="4">
                  <c:v> Botswana (2019) </c:v>
                </c:pt>
                <c:pt idx="5">
                  <c:v> Mongolia (2021) </c:v>
                </c:pt>
                <c:pt idx="6">
                  <c:v> Cote d'Ivoire (2023) </c:v>
                </c:pt>
                <c:pt idx="7">
                  <c:v> Ghana (2022) </c:v>
                </c:pt>
                <c:pt idx="8">
                  <c:v> Eswatini (2019) </c:v>
                </c:pt>
                <c:pt idx="9">
                  <c:v> Tajikistan (2023) </c:v>
                </c:pt>
                <c:pt idx="10">
                  <c:v> Pakistan (2022) </c:v>
                </c:pt>
                <c:pt idx="11">
                  <c:v> Jamaica (2020) </c:v>
                </c:pt>
                <c:pt idx="12">
                  <c:v> Benin (2024) </c:v>
                </c:pt>
                <c:pt idx="13">
                  <c:v> Cambodia (2022) </c:v>
                </c:pt>
                <c:pt idx="14">
                  <c:v> Malawi (2022) </c:v>
                </c:pt>
                <c:pt idx="15">
                  <c:v> Democratic Republic of the Congo (2020) </c:v>
                </c:pt>
                <c:pt idx="16">
                  <c:v> Papua New Guinea (2023) </c:v>
                </c:pt>
                <c:pt idx="17">
                  <c:v> Uganda (2020) </c:v>
                </c:pt>
                <c:pt idx="18">
                  <c:v> Kyrgyzstan (2020) </c:v>
                </c:pt>
                <c:pt idx="19">
                  <c:v> Kenya (2019) </c:v>
                </c:pt>
                <c:pt idx="20">
                  <c:v> Zambia (2021) </c:v>
                </c:pt>
                <c:pt idx="21">
                  <c:v> Ethiopia (2023) </c:v>
                </c:pt>
                <c:pt idx="22">
                  <c:v> Mozambique (2022) </c:v>
                </c:pt>
                <c:pt idx="23">
                  <c:v> Nigeria (2021) </c:v>
                </c:pt>
                <c:pt idx="24">
                  <c:v> Zimbabwe (2020) </c:v>
                </c:pt>
                <c:pt idx="25">
                  <c:v> Burundi (2023) </c:v>
                </c:pt>
              </c:strCache>
            </c:strRef>
          </c:cat>
          <c:val>
            <c:numRef>
              <c:f>'PPT1. 21+32'!$D$27:$D$52</c:f>
              <c:numCache>
                <c:formatCode>_ * #,##0_ ;_ * \-#,##0_ ;_ * "-"??_ ;_ @_ </c:formatCode>
                <c:ptCount val="26"/>
                <c:pt idx="0">
                  <c:v>3729324.1150249997</c:v>
                </c:pt>
                <c:pt idx="1">
                  <c:v>1763084851.9131081</c:v>
                </c:pt>
                <c:pt idx="2">
                  <c:v>108267938.13853815</c:v>
                </c:pt>
                <c:pt idx="3">
                  <c:v>140038769.67313471</c:v>
                </c:pt>
                <c:pt idx="4">
                  <c:v>98594230.893387109</c:v>
                </c:pt>
                <c:pt idx="5">
                  <c:v>1082731.2661325855</c:v>
                </c:pt>
                <c:pt idx="6">
                  <c:v>87590388.333753154</c:v>
                </c:pt>
                <c:pt idx="7">
                  <c:v>51650765</c:v>
                </c:pt>
                <c:pt idx="8">
                  <c:v>55152958.363846906</c:v>
                </c:pt>
                <c:pt idx="9">
                  <c:v>5662605.3844027966</c:v>
                </c:pt>
                <c:pt idx="10">
                  <c:v>10185541.29781495</c:v>
                </c:pt>
                <c:pt idx="11">
                  <c:v>9361442.6875697859</c:v>
                </c:pt>
                <c:pt idx="12">
                  <c:v>4868800.0500000007</c:v>
                </c:pt>
                <c:pt idx="13">
                  <c:v>9730097.6172766555</c:v>
                </c:pt>
                <c:pt idx="14">
                  <c:v>101143919.84785093</c:v>
                </c:pt>
                <c:pt idx="15">
                  <c:v>38817128.09670122</c:v>
                </c:pt>
                <c:pt idx="16">
                  <c:v>4652056.5022829995</c:v>
                </c:pt>
                <c:pt idx="17">
                  <c:v>71527756.658360183</c:v>
                </c:pt>
                <c:pt idx="18">
                  <c:v>1625702.1013887492</c:v>
                </c:pt>
                <c:pt idx="19">
                  <c:v>86169475.431384265</c:v>
                </c:pt>
                <c:pt idx="20">
                  <c:v>46772515.202054575</c:v>
                </c:pt>
                <c:pt idx="21">
                  <c:v>9964141.3440358415</c:v>
                </c:pt>
                <c:pt idx="22">
                  <c:v>28712302.114940532</c:v>
                </c:pt>
                <c:pt idx="23">
                  <c:v>17106072.774614386</c:v>
                </c:pt>
                <c:pt idx="24">
                  <c:v>13880661.814351428</c:v>
                </c:pt>
                <c:pt idx="25">
                  <c:v>1408646.762288111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D5A-6149-B825-6B00133DE3F1}"/>
            </c:ext>
          </c:extLst>
        </c:ser>
        <c:ser>
          <c:idx val="1"/>
          <c:order val="1"/>
          <c:tx>
            <c:strRef>
              <c:f>'PPT1. 21+32'!$E$26</c:f>
              <c:strCache>
                <c:ptCount val="1"/>
                <c:pt idx="0">
                  <c:v> Domestic Private (corps+LNGOs+OOPE) </c:v>
                </c:pt>
              </c:strCache>
            </c:strRef>
          </c:tx>
          <c:spPr>
            <a:solidFill>
              <a:srgbClr val="18A396"/>
            </a:solidFill>
            <a:ln>
              <a:noFill/>
            </a:ln>
            <a:effectLst/>
          </c:spPr>
          <c:invertIfNegative val="0"/>
          <c:cat>
            <c:strRef>
              <c:f>'PPT1. 21+32'!$C$27:$C$52</c:f>
              <c:strCache>
                <c:ptCount val="26"/>
                <c:pt idx="0">
                  <c:v>Belize (2023)</c:v>
                </c:pt>
                <c:pt idx="1">
                  <c:v> South Africa (2019) </c:v>
                </c:pt>
                <c:pt idx="2">
                  <c:v> Indonesia (2022) </c:v>
                </c:pt>
                <c:pt idx="3">
                  <c:v> Namibia (2017) </c:v>
                </c:pt>
                <c:pt idx="4">
                  <c:v> Botswana (2019) </c:v>
                </c:pt>
                <c:pt idx="5">
                  <c:v> Mongolia (2021) </c:v>
                </c:pt>
                <c:pt idx="6">
                  <c:v> Cote d'Ivoire (2023) </c:v>
                </c:pt>
                <c:pt idx="7">
                  <c:v> Ghana (2022) </c:v>
                </c:pt>
                <c:pt idx="8">
                  <c:v> Eswatini (2019) </c:v>
                </c:pt>
                <c:pt idx="9">
                  <c:v> Tajikistan (2023) </c:v>
                </c:pt>
                <c:pt idx="10">
                  <c:v> Pakistan (2022) </c:v>
                </c:pt>
                <c:pt idx="11">
                  <c:v> Jamaica (2020) </c:v>
                </c:pt>
                <c:pt idx="12">
                  <c:v> Benin (2024) </c:v>
                </c:pt>
                <c:pt idx="13">
                  <c:v> Cambodia (2022) </c:v>
                </c:pt>
                <c:pt idx="14">
                  <c:v> Malawi (2022) </c:v>
                </c:pt>
                <c:pt idx="15">
                  <c:v> Democratic Republic of the Congo (2020) </c:v>
                </c:pt>
                <c:pt idx="16">
                  <c:v> Papua New Guinea (2023) </c:v>
                </c:pt>
                <c:pt idx="17">
                  <c:v> Uganda (2020) </c:v>
                </c:pt>
                <c:pt idx="18">
                  <c:v> Kyrgyzstan (2020) </c:v>
                </c:pt>
                <c:pt idx="19">
                  <c:v> Kenya (2019) </c:v>
                </c:pt>
                <c:pt idx="20">
                  <c:v> Zambia (2021) </c:v>
                </c:pt>
                <c:pt idx="21">
                  <c:v> Ethiopia (2023) </c:v>
                </c:pt>
                <c:pt idx="22">
                  <c:v> Mozambique (2022) </c:v>
                </c:pt>
                <c:pt idx="23">
                  <c:v> Nigeria (2021) </c:v>
                </c:pt>
                <c:pt idx="24">
                  <c:v> Zimbabwe (2020) </c:v>
                </c:pt>
                <c:pt idx="25">
                  <c:v> Burundi (2023) </c:v>
                </c:pt>
              </c:strCache>
            </c:strRef>
          </c:cat>
          <c:val>
            <c:numRef>
              <c:f>'PPT1. 21+32'!$E$27:$E$52</c:f>
              <c:numCache>
                <c:formatCode>_ * #,##0_ ;_ * \-#,##0_ ;_ * "-"??_ ;_ @_ </c:formatCode>
                <c:ptCount val="26"/>
                <c:pt idx="0">
                  <c:v>8761.875</c:v>
                </c:pt>
                <c:pt idx="1">
                  <c:v>75173802.750715017</c:v>
                </c:pt>
                <c:pt idx="2">
                  <c:v>1064276.2462128862</c:v>
                </c:pt>
                <c:pt idx="3">
                  <c:v>13256570.921111371</c:v>
                </c:pt>
                <c:pt idx="4">
                  <c:v>3115841.2167999661</c:v>
                </c:pt>
                <c:pt idx="5">
                  <c:v>104479.90597707819</c:v>
                </c:pt>
                <c:pt idx="6">
                  <c:v>5795287.1122939624</c:v>
                </c:pt>
                <c:pt idx="7">
                  <c:v>20589629</c:v>
                </c:pt>
                <c:pt idx="8">
                  <c:v>1075639.496029095</c:v>
                </c:pt>
                <c:pt idx="9">
                  <c:v>323241.79245283024</c:v>
                </c:pt>
                <c:pt idx="10">
                  <c:v>2266483.7933829627</c:v>
                </c:pt>
                <c:pt idx="11">
                  <c:v>0</c:v>
                </c:pt>
                <c:pt idx="12">
                  <c:v>943518.7</c:v>
                </c:pt>
                <c:pt idx="13">
                  <c:v>1734420.1707508531</c:v>
                </c:pt>
                <c:pt idx="14">
                  <c:v>276891.92145622027</c:v>
                </c:pt>
                <c:pt idx="15">
                  <c:v>14771553.881210869</c:v>
                </c:pt>
                <c:pt idx="16">
                  <c:v>199268</c:v>
                </c:pt>
                <c:pt idx="17">
                  <c:v>33909886.692698509</c:v>
                </c:pt>
                <c:pt idx="18">
                  <c:v>381885.27108007343</c:v>
                </c:pt>
                <c:pt idx="19">
                  <c:v>29971672.969920404</c:v>
                </c:pt>
                <c:pt idx="20">
                  <c:v>185059</c:v>
                </c:pt>
                <c:pt idx="21">
                  <c:v>826216.17603136087</c:v>
                </c:pt>
                <c:pt idx="22">
                  <c:v>1902437.4862519917</c:v>
                </c:pt>
                <c:pt idx="23">
                  <c:v>146480.36858974356</c:v>
                </c:pt>
                <c:pt idx="24">
                  <c:v>73479692.184660405</c:v>
                </c:pt>
                <c:pt idx="2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D5A-6149-B825-6B00133DE3F1}"/>
            </c:ext>
          </c:extLst>
        </c:ser>
        <c:ser>
          <c:idx val="2"/>
          <c:order val="2"/>
          <c:tx>
            <c:strRef>
              <c:f>'PPT1. 21+32'!$F$26</c:f>
              <c:strCache>
                <c:ptCount val="1"/>
                <c:pt idx="0">
                  <c:v> USG </c:v>
                </c:pt>
              </c:strCache>
            </c:strRef>
          </c:tx>
          <c:spPr>
            <a:solidFill>
              <a:srgbClr val="7CC7C0"/>
            </a:solidFill>
            <a:ln>
              <a:noFill/>
            </a:ln>
            <a:effectLst/>
          </c:spPr>
          <c:invertIfNegative val="0"/>
          <c:cat>
            <c:strRef>
              <c:f>'PPT1. 21+32'!$C$27:$C$52</c:f>
              <c:strCache>
                <c:ptCount val="26"/>
                <c:pt idx="0">
                  <c:v>Belize (2023)</c:v>
                </c:pt>
                <c:pt idx="1">
                  <c:v> South Africa (2019) </c:v>
                </c:pt>
                <c:pt idx="2">
                  <c:v> Indonesia (2022) </c:v>
                </c:pt>
                <c:pt idx="3">
                  <c:v> Namibia (2017) </c:v>
                </c:pt>
                <c:pt idx="4">
                  <c:v> Botswana (2019) </c:v>
                </c:pt>
                <c:pt idx="5">
                  <c:v> Mongolia (2021) </c:v>
                </c:pt>
                <c:pt idx="6">
                  <c:v> Cote d'Ivoire (2023) </c:v>
                </c:pt>
                <c:pt idx="7">
                  <c:v> Ghana (2022) </c:v>
                </c:pt>
                <c:pt idx="8">
                  <c:v> Eswatini (2019) </c:v>
                </c:pt>
                <c:pt idx="9">
                  <c:v> Tajikistan (2023) </c:v>
                </c:pt>
                <c:pt idx="10">
                  <c:v> Pakistan (2022) </c:v>
                </c:pt>
                <c:pt idx="11">
                  <c:v> Jamaica (2020) </c:v>
                </c:pt>
                <c:pt idx="12">
                  <c:v> Benin (2024) </c:v>
                </c:pt>
                <c:pt idx="13">
                  <c:v> Cambodia (2022) </c:v>
                </c:pt>
                <c:pt idx="14">
                  <c:v> Malawi (2022) </c:v>
                </c:pt>
                <c:pt idx="15">
                  <c:v> Democratic Republic of the Congo (2020) </c:v>
                </c:pt>
                <c:pt idx="16">
                  <c:v> Papua New Guinea (2023) </c:v>
                </c:pt>
                <c:pt idx="17">
                  <c:v> Uganda (2020) </c:v>
                </c:pt>
                <c:pt idx="18">
                  <c:v> Kyrgyzstan (2020) </c:v>
                </c:pt>
                <c:pt idx="19">
                  <c:v> Kenya (2019) </c:v>
                </c:pt>
                <c:pt idx="20">
                  <c:v> Zambia (2021) </c:v>
                </c:pt>
                <c:pt idx="21">
                  <c:v> Ethiopia (2023) </c:v>
                </c:pt>
                <c:pt idx="22">
                  <c:v> Mozambique (2022) </c:v>
                </c:pt>
                <c:pt idx="23">
                  <c:v> Nigeria (2021) </c:v>
                </c:pt>
                <c:pt idx="24">
                  <c:v> Zimbabwe (2020) </c:v>
                </c:pt>
                <c:pt idx="25">
                  <c:v> Burundi (2023) </c:v>
                </c:pt>
              </c:strCache>
            </c:strRef>
          </c:cat>
          <c:val>
            <c:numRef>
              <c:f>'PPT1. 21+32'!$F$27:$F$52</c:f>
              <c:numCache>
                <c:formatCode>_ * #,##0_ ;_ * \-#,##0_ ;_ * "-"??_ ;_ @_ </c:formatCode>
                <c:ptCount val="26"/>
                <c:pt idx="0">
                  <c:v>0</c:v>
                </c:pt>
                <c:pt idx="1">
                  <c:v>618315363.80613792</c:v>
                </c:pt>
                <c:pt idx="2">
                  <c:v>17543332.724207081</c:v>
                </c:pt>
                <c:pt idx="3">
                  <c:v>53153375.562960818</c:v>
                </c:pt>
                <c:pt idx="4">
                  <c:v>52969140.36061573</c:v>
                </c:pt>
                <c:pt idx="5">
                  <c:v>0</c:v>
                </c:pt>
                <c:pt idx="6">
                  <c:v>81580527.493945971</c:v>
                </c:pt>
                <c:pt idx="7">
                  <c:v>10802357</c:v>
                </c:pt>
                <c:pt idx="8">
                  <c:v>57741085.923496507</c:v>
                </c:pt>
                <c:pt idx="9">
                  <c:v>2801778</c:v>
                </c:pt>
                <c:pt idx="10">
                  <c:v>0</c:v>
                </c:pt>
                <c:pt idx="11">
                  <c:v>7665364</c:v>
                </c:pt>
                <c:pt idx="12">
                  <c:v>2589643.666666667</c:v>
                </c:pt>
                <c:pt idx="13">
                  <c:v>4786621</c:v>
                </c:pt>
                <c:pt idx="14">
                  <c:v>157037336.9999997</c:v>
                </c:pt>
                <c:pt idx="15">
                  <c:v>64054173</c:v>
                </c:pt>
                <c:pt idx="16">
                  <c:v>3876222.0000000023</c:v>
                </c:pt>
                <c:pt idx="17">
                  <c:v>348501252</c:v>
                </c:pt>
                <c:pt idx="18">
                  <c:v>4342977.0000000019</c:v>
                </c:pt>
                <c:pt idx="19">
                  <c:v>458377407.25189203</c:v>
                </c:pt>
                <c:pt idx="20">
                  <c:v>368393826</c:v>
                </c:pt>
                <c:pt idx="21">
                  <c:v>83932697.99999997</c:v>
                </c:pt>
                <c:pt idx="22">
                  <c:v>355531002.03061426</c:v>
                </c:pt>
                <c:pt idx="23">
                  <c:v>330641644.99999887</c:v>
                </c:pt>
                <c:pt idx="24">
                  <c:v>108213357.9999999</c:v>
                </c:pt>
                <c:pt idx="25">
                  <c:v>20383181.062154163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D5A-6149-B825-6B00133DE3F1}"/>
            </c:ext>
          </c:extLst>
        </c:ser>
        <c:ser>
          <c:idx val="3"/>
          <c:order val="3"/>
          <c:tx>
            <c:strRef>
              <c:f>'PPT1. 21+32'!$G$26</c:f>
              <c:strCache>
                <c:ptCount val="1"/>
                <c:pt idx="0">
                  <c:v> Global Fund </c:v>
                </c:pt>
              </c:strCache>
            </c:strRef>
          </c:tx>
          <c:spPr>
            <a:solidFill>
              <a:srgbClr val="F0794E"/>
            </a:solidFill>
            <a:ln>
              <a:noFill/>
            </a:ln>
            <a:effectLst/>
          </c:spPr>
          <c:invertIfNegative val="0"/>
          <c:cat>
            <c:strRef>
              <c:f>'PPT1. 21+32'!$C$27:$C$52</c:f>
              <c:strCache>
                <c:ptCount val="26"/>
                <c:pt idx="0">
                  <c:v>Belize (2023)</c:v>
                </c:pt>
                <c:pt idx="1">
                  <c:v> South Africa (2019) </c:v>
                </c:pt>
                <c:pt idx="2">
                  <c:v> Indonesia (2022) </c:v>
                </c:pt>
                <c:pt idx="3">
                  <c:v> Namibia (2017) </c:v>
                </c:pt>
                <c:pt idx="4">
                  <c:v> Botswana (2019) </c:v>
                </c:pt>
                <c:pt idx="5">
                  <c:v> Mongolia (2021) </c:v>
                </c:pt>
                <c:pt idx="6">
                  <c:v> Cote d'Ivoire (2023) </c:v>
                </c:pt>
                <c:pt idx="7">
                  <c:v> Ghana (2022) </c:v>
                </c:pt>
                <c:pt idx="8">
                  <c:v> Eswatini (2019) </c:v>
                </c:pt>
                <c:pt idx="9">
                  <c:v> Tajikistan (2023) </c:v>
                </c:pt>
                <c:pt idx="10">
                  <c:v> Pakistan (2022) </c:v>
                </c:pt>
                <c:pt idx="11">
                  <c:v> Jamaica (2020) </c:v>
                </c:pt>
                <c:pt idx="12">
                  <c:v> Benin (2024) </c:v>
                </c:pt>
                <c:pt idx="13">
                  <c:v> Cambodia (2022) </c:v>
                </c:pt>
                <c:pt idx="14">
                  <c:v> Malawi (2022) </c:v>
                </c:pt>
                <c:pt idx="15">
                  <c:v> Democratic Republic of the Congo (2020) </c:v>
                </c:pt>
                <c:pt idx="16">
                  <c:v> Papua New Guinea (2023) </c:v>
                </c:pt>
                <c:pt idx="17">
                  <c:v> Uganda (2020) </c:v>
                </c:pt>
                <c:pt idx="18">
                  <c:v> Kyrgyzstan (2020) </c:v>
                </c:pt>
                <c:pt idx="19">
                  <c:v> Kenya (2019) </c:v>
                </c:pt>
                <c:pt idx="20">
                  <c:v> Zambia (2021) </c:v>
                </c:pt>
                <c:pt idx="21">
                  <c:v> Ethiopia (2023) </c:v>
                </c:pt>
                <c:pt idx="22">
                  <c:v> Mozambique (2022) </c:v>
                </c:pt>
                <c:pt idx="23">
                  <c:v> Nigeria (2021) </c:v>
                </c:pt>
                <c:pt idx="24">
                  <c:v> Zimbabwe (2020) </c:v>
                </c:pt>
                <c:pt idx="25">
                  <c:v> Burundi (2023) </c:v>
                </c:pt>
              </c:strCache>
            </c:strRef>
          </c:cat>
          <c:val>
            <c:numRef>
              <c:f>'PPT1. 21+32'!$G$27:$G$52</c:f>
              <c:numCache>
                <c:formatCode>_ * #,##0_ ;_ * \-#,##0_ ;_ * "-"??_ ;_ @_ </c:formatCode>
                <c:ptCount val="26"/>
                <c:pt idx="0">
                  <c:v>1275258.0782999999</c:v>
                </c:pt>
                <c:pt idx="1">
                  <c:v>44072841.668414101</c:v>
                </c:pt>
                <c:pt idx="2">
                  <c:v>25042254.339509964</c:v>
                </c:pt>
                <c:pt idx="3">
                  <c:v>21571656.488878626</c:v>
                </c:pt>
                <c:pt idx="4">
                  <c:v>4324229.4825843219</c:v>
                </c:pt>
                <c:pt idx="5">
                  <c:v>1267605.8888313749</c:v>
                </c:pt>
                <c:pt idx="6">
                  <c:v>36426125.372949757</c:v>
                </c:pt>
                <c:pt idx="7">
                  <c:v>36267361</c:v>
                </c:pt>
                <c:pt idx="8">
                  <c:v>13350815.463555332</c:v>
                </c:pt>
                <c:pt idx="9">
                  <c:v>6229566.9002500074</c:v>
                </c:pt>
                <c:pt idx="10">
                  <c:v>15860435.885206949</c:v>
                </c:pt>
                <c:pt idx="11">
                  <c:v>7399144.2007844197</c:v>
                </c:pt>
                <c:pt idx="12">
                  <c:v>6446781.6299999999</c:v>
                </c:pt>
                <c:pt idx="13">
                  <c:v>11248213.57</c:v>
                </c:pt>
                <c:pt idx="14">
                  <c:v>161864002.44999996</c:v>
                </c:pt>
                <c:pt idx="15">
                  <c:v>58846753.74733565</c:v>
                </c:pt>
                <c:pt idx="16">
                  <c:v>10763695.990200989</c:v>
                </c:pt>
                <c:pt idx="17">
                  <c:v>64160306.897766382</c:v>
                </c:pt>
                <c:pt idx="18">
                  <c:v>5467448.812689621</c:v>
                </c:pt>
                <c:pt idx="19">
                  <c:v>118847917.38241509</c:v>
                </c:pt>
                <c:pt idx="20">
                  <c:v>83830885</c:v>
                </c:pt>
                <c:pt idx="21">
                  <c:v>71377500.975153297</c:v>
                </c:pt>
                <c:pt idx="22">
                  <c:v>140042638.27100047</c:v>
                </c:pt>
                <c:pt idx="23">
                  <c:v>81445795.321398765</c:v>
                </c:pt>
                <c:pt idx="24">
                  <c:v>140458646.73000002</c:v>
                </c:pt>
                <c:pt idx="25">
                  <c:v>15515608.260915624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D5A-6149-B825-6B00133DE3F1}"/>
            </c:ext>
          </c:extLst>
        </c:ser>
        <c:ser>
          <c:idx val="4"/>
          <c:order val="4"/>
          <c:tx>
            <c:strRef>
              <c:f>'PPT1. 21+32'!$H$26</c:f>
              <c:strCache>
                <c:ptCount val="1"/>
                <c:pt idx="0">
                  <c:v> All other international sources </c:v>
                </c:pt>
              </c:strCache>
            </c:strRef>
          </c:tx>
          <c:spPr>
            <a:solidFill>
              <a:srgbClr val="D9D186"/>
            </a:solidFill>
            <a:ln>
              <a:noFill/>
            </a:ln>
            <a:effectLst/>
          </c:spPr>
          <c:invertIfNegative val="0"/>
          <c:cat>
            <c:strRef>
              <c:f>'PPT1. 21+32'!$C$27:$C$52</c:f>
              <c:strCache>
                <c:ptCount val="26"/>
                <c:pt idx="0">
                  <c:v>Belize (2023)</c:v>
                </c:pt>
                <c:pt idx="1">
                  <c:v> South Africa (2019) </c:v>
                </c:pt>
                <c:pt idx="2">
                  <c:v> Indonesia (2022) </c:v>
                </c:pt>
                <c:pt idx="3">
                  <c:v> Namibia (2017) </c:v>
                </c:pt>
                <c:pt idx="4">
                  <c:v> Botswana (2019) </c:v>
                </c:pt>
                <c:pt idx="5">
                  <c:v> Mongolia (2021) </c:v>
                </c:pt>
                <c:pt idx="6">
                  <c:v> Cote d'Ivoire (2023) </c:v>
                </c:pt>
                <c:pt idx="7">
                  <c:v> Ghana (2022) </c:v>
                </c:pt>
                <c:pt idx="8">
                  <c:v> Eswatini (2019) </c:v>
                </c:pt>
                <c:pt idx="9">
                  <c:v> Tajikistan (2023) </c:v>
                </c:pt>
                <c:pt idx="10">
                  <c:v> Pakistan (2022) </c:v>
                </c:pt>
                <c:pt idx="11">
                  <c:v> Jamaica (2020) </c:v>
                </c:pt>
                <c:pt idx="12">
                  <c:v> Benin (2024) </c:v>
                </c:pt>
                <c:pt idx="13">
                  <c:v> Cambodia (2022) </c:v>
                </c:pt>
                <c:pt idx="14">
                  <c:v> Malawi (2022) </c:v>
                </c:pt>
                <c:pt idx="15">
                  <c:v> Democratic Republic of the Congo (2020) </c:v>
                </c:pt>
                <c:pt idx="16">
                  <c:v> Papua New Guinea (2023) </c:v>
                </c:pt>
                <c:pt idx="17">
                  <c:v> Uganda (2020) </c:v>
                </c:pt>
                <c:pt idx="18">
                  <c:v> Kyrgyzstan (2020) </c:v>
                </c:pt>
                <c:pt idx="19">
                  <c:v> Kenya (2019) </c:v>
                </c:pt>
                <c:pt idx="20">
                  <c:v> Zambia (2021) </c:v>
                </c:pt>
                <c:pt idx="21">
                  <c:v> Ethiopia (2023) </c:v>
                </c:pt>
                <c:pt idx="22">
                  <c:v> Mozambique (2022) </c:v>
                </c:pt>
                <c:pt idx="23">
                  <c:v> Nigeria (2021) </c:v>
                </c:pt>
                <c:pt idx="24">
                  <c:v> Zimbabwe (2020) </c:v>
                </c:pt>
                <c:pt idx="25">
                  <c:v> Burundi (2023) </c:v>
                </c:pt>
              </c:strCache>
            </c:strRef>
          </c:cat>
          <c:val>
            <c:numRef>
              <c:f>'PPT1. 21+32'!$H$27:$H$52</c:f>
              <c:numCache>
                <c:formatCode>_ * #,##0_ ;_ * \-#,##0_ ;_ * "-"??_ ;_ @_ </c:formatCode>
                <c:ptCount val="26"/>
                <c:pt idx="0">
                  <c:v>373917.90999999992</c:v>
                </c:pt>
                <c:pt idx="1">
                  <c:v>42637266.041096702</c:v>
                </c:pt>
                <c:pt idx="2">
                  <c:v>4964557.2550838217</c:v>
                </c:pt>
                <c:pt idx="3">
                  <c:v>1276975.994227659</c:v>
                </c:pt>
                <c:pt idx="4">
                  <c:v>3683669.4455507305</c:v>
                </c:pt>
                <c:pt idx="5">
                  <c:v>19912.583691235399</c:v>
                </c:pt>
                <c:pt idx="6">
                  <c:v>3281839.3705527703</c:v>
                </c:pt>
                <c:pt idx="7">
                  <c:v>7105157</c:v>
                </c:pt>
                <c:pt idx="8">
                  <c:v>10240814.742217164</c:v>
                </c:pt>
                <c:pt idx="9">
                  <c:v>349109.52783018816</c:v>
                </c:pt>
                <c:pt idx="10">
                  <c:v>716299.39242609404</c:v>
                </c:pt>
                <c:pt idx="11">
                  <c:v>3599605.2230476467</c:v>
                </c:pt>
                <c:pt idx="12">
                  <c:v>638162.00999999978</c:v>
                </c:pt>
                <c:pt idx="13">
                  <c:v>4066341.4899999984</c:v>
                </c:pt>
                <c:pt idx="14">
                  <c:v>40612178.380242318</c:v>
                </c:pt>
                <c:pt idx="15">
                  <c:v>8153990.1156576201</c:v>
                </c:pt>
                <c:pt idx="16">
                  <c:v>4595608.6929617506</c:v>
                </c:pt>
                <c:pt idx="17">
                  <c:v>20820924.238987595</c:v>
                </c:pt>
                <c:pt idx="18">
                  <c:v>1346577.3676359989</c:v>
                </c:pt>
                <c:pt idx="19">
                  <c:v>20626485.367353708</c:v>
                </c:pt>
                <c:pt idx="20">
                  <c:v>5229780</c:v>
                </c:pt>
                <c:pt idx="21">
                  <c:v>7994333.8143753111</c:v>
                </c:pt>
                <c:pt idx="22">
                  <c:v>9425232.505228132</c:v>
                </c:pt>
                <c:pt idx="23">
                  <c:v>8416625.1636067927</c:v>
                </c:pt>
                <c:pt idx="24">
                  <c:v>6548984.3399999738</c:v>
                </c:pt>
                <c:pt idx="25">
                  <c:v>1969609.2881348839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D5A-6149-B825-6B00133DE3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87602079"/>
        <c:axId val="1187603519"/>
      </c:barChart>
      <c:catAx>
        <c:axId val="118760207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venir Book" panose="02000503020000020003" pitchFamily="2" charset="0"/>
                <a:ea typeface="+mn-ea"/>
                <a:cs typeface="+mn-cs"/>
              </a:defRPr>
            </a:pPr>
            <a:endParaRPr lang="en-US"/>
          </a:p>
        </c:txPr>
        <c:crossAx val="1187603519"/>
        <c:crosses val="autoZero"/>
        <c:auto val="1"/>
        <c:lblAlgn val="ctr"/>
        <c:lblOffset val="100"/>
        <c:noMultiLvlLbl val="0"/>
      </c:catAx>
      <c:valAx>
        <c:axId val="11876035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venir Book" panose="02000503020000020003" pitchFamily="2" charset="0"/>
                <a:ea typeface="+mn-ea"/>
                <a:cs typeface="+mn-cs"/>
              </a:defRPr>
            </a:pPr>
            <a:endParaRPr lang="en-US"/>
          </a:p>
        </c:txPr>
        <c:crossAx val="11876020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4.609406422615589E-2"/>
          <c:y val="0.89528302871236498"/>
          <c:w val="0.95390593577384408"/>
          <c:h val="9.340666183958816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venir Book" panose="02000503020000020003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Avenir Book" panose="02000503020000020003" pitchFamily="2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555005973813088"/>
          <c:y val="5.4120541205412057E-2"/>
          <c:w val="0.43996074299024213"/>
          <c:h val="0.81802403850810157"/>
        </c:manualLayout>
      </c:layout>
      <c:barChart>
        <c:barDir val="col"/>
        <c:grouping val="stacked"/>
        <c:varyColors val="0"/>
        <c:ser>
          <c:idx val="0"/>
          <c:order val="0"/>
          <c:tx>
            <c:v>Central</c:v>
          </c:tx>
          <c:spPr>
            <a:solidFill>
              <a:srgbClr val="026660"/>
            </a:solidFill>
            <a:ln>
              <a:noFill/>
            </a:ln>
            <a:effectLst/>
          </c:spPr>
          <c:invertIfNegative val="0"/>
          <c:cat>
            <c:strLit>
              <c:ptCount val="3"/>
              <c:pt idx="0">
                <c:v>2020/21</c:v>
              </c:pt>
              <c:pt idx="1">
                <c:v>2021/22</c:v>
              </c:pt>
              <c:pt idx="2">
                <c:v>2022/23</c:v>
              </c:pt>
            </c:strLit>
          </c:cat>
          <c:val>
            <c:numLit>
              <c:formatCode>General</c:formatCode>
              <c:ptCount val="3"/>
              <c:pt idx="0">
                <c:v>231491113.61734462</c:v>
              </c:pt>
              <c:pt idx="1">
                <c:v>236079721.68285269</c:v>
              </c:pt>
              <c:pt idx="2">
                <c:v>291441730.36839044</c:v>
              </c:pt>
            </c:numLit>
          </c:val>
          <c:extLst>
            <c:ext xmlns:c16="http://schemas.microsoft.com/office/drawing/2014/chart" uri="{C3380CC4-5D6E-409C-BE32-E72D297353CC}">
              <c16:uniqueId val="{00000000-9303-864E-8F56-F799A173A810}"/>
            </c:ext>
          </c:extLst>
        </c:ser>
        <c:ser>
          <c:idx val="1"/>
          <c:order val="1"/>
          <c:tx>
            <c:v>Region 1</c:v>
          </c:tx>
          <c:spPr>
            <a:solidFill>
              <a:srgbClr val="18A396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21%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9303-864E-8F56-F799A173A81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27%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9303-864E-8F56-F799A173A810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25%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9303-864E-8F56-F799A173A8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Avenir Book" panose="02000503020000020003" pitchFamily="2" charset="0"/>
                    <a:ea typeface="+mn-ea"/>
                    <a:cs typeface="+mn-cs"/>
                  </a:defRPr>
                </a:pPr>
                <a:endParaRPr lang="en-B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3"/>
              <c:pt idx="0">
                <c:v>2020/21</c:v>
              </c:pt>
              <c:pt idx="1">
                <c:v>2021/22</c:v>
              </c:pt>
              <c:pt idx="2">
                <c:v>2022/23</c:v>
              </c:pt>
            </c:strLit>
          </c:cat>
          <c:val>
            <c:numLit>
              <c:formatCode>General</c:formatCode>
              <c:ptCount val="3"/>
              <c:pt idx="0">
                <c:v>1157656389.1061945</c:v>
              </c:pt>
              <c:pt idx="1">
                <c:v>1276300104.3855851</c:v>
              </c:pt>
              <c:pt idx="2">
                <c:v>1826428742.9933252</c:v>
              </c:pt>
            </c:numLit>
          </c:val>
          <c:extLst>
            <c:ext xmlns:c16="http://schemas.microsoft.com/office/drawing/2014/chart" uri="{C3380CC4-5D6E-409C-BE32-E72D297353CC}">
              <c16:uniqueId val="{00000004-9303-864E-8F56-F799A173A810}"/>
            </c:ext>
          </c:extLst>
        </c:ser>
        <c:ser>
          <c:idx val="2"/>
          <c:order val="2"/>
          <c:tx>
            <c:v>Region 2</c:v>
          </c:tx>
          <c:spPr>
            <a:solidFill>
              <a:srgbClr val="7CC7C0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68%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9303-864E-8F56-F799A173A810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59%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9303-864E-8F56-F799A173A810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62%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9303-864E-8F56-F799A173A8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Avenir Book" panose="02000503020000020003" pitchFamily="2" charset="0"/>
                    <a:ea typeface="+mn-ea"/>
                    <a:cs typeface="+mn-cs"/>
                  </a:defRPr>
                </a:pPr>
                <a:endParaRPr lang="en-B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3"/>
              <c:pt idx="0">
                <c:v>2020/21</c:v>
              </c:pt>
              <c:pt idx="1">
                <c:v>2021/22</c:v>
              </c:pt>
              <c:pt idx="2">
                <c:v>2022/23</c:v>
              </c:pt>
            </c:strLit>
          </c:cat>
          <c:val>
            <c:numLit>
              <c:formatCode>General</c:formatCode>
              <c:ptCount val="3"/>
              <c:pt idx="0">
                <c:v>3836730606.5720353</c:v>
              </c:pt>
              <c:pt idx="1">
                <c:v>2829166324.809062</c:v>
              </c:pt>
              <c:pt idx="2">
                <c:v>4542601834.4708729</c:v>
              </c:pt>
            </c:numLit>
          </c:val>
          <c:extLst>
            <c:ext xmlns:c16="http://schemas.microsoft.com/office/drawing/2014/chart" uri="{C3380CC4-5D6E-409C-BE32-E72D297353CC}">
              <c16:uniqueId val="{00000008-9303-864E-8F56-F799A173A810}"/>
            </c:ext>
          </c:extLst>
        </c:ser>
        <c:ser>
          <c:idx val="3"/>
          <c:order val="3"/>
          <c:tx>
            <c:v>Region 3</c:v>
          </c:tx>
          <c:spPr>
            <a:solidFill>
              <a:srgbClr val="F0794E"/>
            </a:solidFill>
            <a:ln>
              <a:noFill/>
            </a:ln>
            <a:effectLst/>
          </c:spPr>
          <c:invertIfNegative val="0"/>
          <c:cat>
            <c:strLit>
              <c:ptCount val="3"/>
              <c:pt idx="0">
                <c:v>2020/21</c:v>
              </c:pt>
              <c:pt idx="1">
                <c:v>2021/22</c:v>
              </c:pt>
              <c:pt idx="2">
                <c:v>2022/23</c:v>
              </c:pt>
            </c:strLit>
          </c:cat>
          <c:val>
            <c:numLit>
              <c:formatCode>General</c:formatCode>
              <c:ptCount val="3"/>
              <c:pt idx="0">
                <c:v>279883390.88180375</c:v>
              </c:pt>
              <c:pt idx="1">
                <c:v>310826911.21726787</c:v>
              </c:pt>
              <c:pt idx="2">
                <c:v>399330355.31158042</c:v>
              </c:pt>
            </c:numLit>
          </c:val>
          <c:extLst>
            <c:ext xmlns:c16="http://schemas.microsoft.com/office/drawing/2014/chart" uri="{C3380CC4-5D6E-409C-BE32-E72D297353CC}">
              <c16:uniqueId val="{00000009-9303-864E-8F56-F799A173A810}"/>
            </c:ext>
          </c:extLst>
        </c:ser>
        <c:ser>
          <c:idx val="4"/>
          <c:order val="4"/>
          <c:tx>
            <c:v>Region 4</c:v>
          </c:tx>
          <c:spPr>
            <a:solidFill>
              <a:srgbClr val="D9D186"/>
            </a:solidFill>
            <a:ln>
              <a:noFill/>
            </a:ln>
            <a:effectLst/>
          </c:spPr>
          <c:invertIfNegative val="0"/>
          <c:cat>
            <c:strLit>
              <c:ptCount val="3"/>
              <c:pt idx="0">
                <c:v>2020/21</c:v>
              </c:pt>
              <c:pt idx="1">
                <c:v>2021/22</c:v>
              </c:pt>
              <c:pt idx="2">
                <c:v>2022/23</c:v>
              </c:pt>
            </c:strLit>
          </c:cat>
          <c:val>
            <c:numLit>
              <c:formatCode>General</c:formatCode>
              <c:ptCount val="3"/>
              <c:pt idx="0">
                <c:v>121518712.24390343</c:v>
              </c:pt>
              <c:pt idx="1">
                <c:v>156351817.01657808</c:v>
              </c:pt>
              <c:pt idx="2">
                <c:v>230746528.06622928</c:v>
              </c:pt>
            </c:numLit>
          </c:val>
          <c:extLst>
            <c:ext xmlns:c16="http://schemas.microsoft.com/office/drawing/2014/chart" uri="{C3380CC4-5D6E-409C-BE32-E72D297353CC}">
              <c16:uniqueId val="{0000000A-9303-864E-8F56-F799A173A810}"/>
            </c:ext>
          </c:extLst>
        </c:ser>
        <c:ser>
          <c:idx val="5"/>
          <c:order val="5"/>
          <c:tx>
            <c:strRef>
              <c:f>'province splits'!#REF!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Lit>
              <c:ptCount val="3"/>
              <c:pt idx="0">
                <c:v>2020/21</c:v>
              </c:pt>
              <c:pt idx="1">
                <c:v>2021/22</c:v>
              </c:pt>
              <c:pt idx="2">
                <c:v>2022/23</c:v>
              </c:pt>
            </c:strLit>
          </c:cat>
          <c:val>
            <c:numRef>
              <c:f>'province splits'!#REF!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9303-864E-8F56-F799A173A8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1802517024"/>
        <c:axId val="1052185568"/>
      </c:barChart>
      <c:catAx>
        <c:axId val="1802517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venir Book" panose="02000503020000020003" pitchFamily="2" charset="0"/>
                <a:ea typeface="+mn-ea"/>
                <a:cs typeface="+mn-cs"/>
              </a:defRPr>
            </a:pPr>
            <a:endParaRPr lang="en-BE"/>
          </a:p>
        </c:txPr>
        <c:crossAx val="1052185568"/>
        <c:crosses val="autoZero"/>
        <c:auto val="1"/>
        <c:lblAlgn val="ctr"/>
        <c:lblOffset val="100"/>
        <c:noMultiLvlLbl val="0"/>
      </c:catAx>
      <c:valAx>
        <c:axId val="1052185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#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venir Book" panose="02000503020000020003" pitchFamily="2" charset="0"/>
                <a:ea typeface="+mn-ea"/>
                <a:cs typeface="+mn-cs"/>
              </a:defRPr>
            </a:pPr>
            <a:endParaRPr lang="en-BE"/>
          </a:p>
        </c:txPr>
        <c:crossAx val="1802517024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2.1949077303268574E-3"/>
                <c:y val="0.27489251825281741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r>
                    <a:rPr lang="en-ZA"/>
                    <a:t>Millions - LCU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BE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64366349569458947"/>
          <c:y val="0.25578485999219219"/>
          <c:w val="0.17586232033124582"/>
          <c:h val="0.5590028470342056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venir Book" panose="02000503020000020003" pitchFamily="2" charset="0"/>
              <a:ea typeface="+mn-ea"/>
              <a:cs typeface="+mn-cs"/>
            </a:defRPr>
          </a:pPr>
          <a:endParaRPr lang="en-B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B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478079849189676"/>
          <c:y val="4.8914569394900791E-2"/>
          <c:w val="0.489142511979345"/>
          <c:h val="0.79509988404571696"/>
        </c:manualLayout>
      </c:layout>
      <c:barChart>
        <c:barDir val="col"/>
        <c:grouping val="stacked"/>
        <c:varyColors val="0"/>
        <c:ser>
          <c:idx val="0"/>
          <c:order val="0"/>
          <c:tx>
            <c:v>Public Entities</c:v>
          </c:tx>
          <c:spPr>
            <a:solidFill>
              <a:srgbClr val="026660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30%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C48B-AC42-8970-9302B6B4074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43%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C48B-AC42-8970-9302B6B40745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35%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C48B-AC42-8970-9302B6B407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Avenir Book" panose="02000503020000020003" pitchFamily="2" charset="0"/>
                    <a:ea typeface="+mn-ea"/>
                    <a:cs typeface="+mn-cs"/>
                  </a:defRPr>
                </a:pPr>
                <a:endParaRPr lang="en-B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4"/>
              <c:pt idx="0">
                <c:v>2020/21</c:v>
              </c:pt>
              <c:pt idx="1">
                <c:v>2021/22</c:v>
              </c:pt>
              <c:pt idx="2">
                <c:v>2022/23</c:v>
              </c:pt>
            </c:strLit>
          </c:cat>
          <c:val>
            <c:numLit>
              <c:formatCode>General</c:formatCode>
              <c:ptCount val="4"/>
              <c:pt idx="0">
                <c:v>1702535813.0000002</c:v>
              </c:pt>
              <c:pt idx="1">
                <c:v>2088630246.3500001</c:v>
              </c:pt>
              <c:pt idx="2">
                <c:v>2567999043.0877004</c:v>
              </c:pt>
            </c:numLit>
          </c:val>
          <c:extLst>
            <c:ext xmlns:c16="http://schemas.microsoft.com/office/drawing/2014/chart" uri="{C3380CC4-5D6E-409C-BE32-E72D297353CC}">
              <c16:uniqueId val="{00000003-C48B-AC42-8970-9302B6B40745}"/>
            </c:ext>
          </c:extLst>
        </c:ser>
        <c:ser>
          <c:idx val="1"/>
          <c:order val="1"/>
          <c:tx>
            <c:v>Domestic NPO</c:v>
          </c:tx>
          <c:spPr>
            <a:solidFill>
              <a:srgbClr val="18A396"/>
            </a:solidFill>
            <a:ln>
              <a:noFill/>
            </a:ln>
            <a:effectLst/>
          </c:spPr>
          <c:invertIfNegative val="0"/>
          <c:cat>
            <c:strLit>
              <c:ptCount val="4"/>
              <c:pt idx="0">
                <c:v>2020/21</c:v>
              </c:pt>
              <c:pt idx="1">
                <c:v>2021/22</c:v>
              </c:pt>
              <c:pt idx="2">
                <c:v>2022/23</c:v>
              </c:pt>
            </c:strLit>
          </c:cat>
          <c:val>
            <c:numLit>
              <c:formatCode>General</c:formatCode>
              <c:ptCount val="4"/>
              <c:pt idx="0">
                <c:v>2716546</c:v>
              </c:pt>
              <c:pt idx="1">
                <c:v>5723543</c:v>
              </c:pt>
              <c:pt idx="2">
                <c:v>1281000</c:v>
              </c:pt>
            </c:numLit>
          </c:val>
          <c:extLst>
            <c:ext xmlns:c16="http://schemas.microsoft.com/office/drawing/2014/chart" uri="{C3380CC4-5D6E-409C-BE32-E72D297353CC}">
              <c16:uniqueId val="{00000004-C48B-AC42-8970-9302B6B40745}"/>
            </c:ext>
          </c:extLst>
        </c:ser>
        <c:ser>
          <c:idx val="2"/>
          <c:order val="2"/>
          <c:tx>
            <c:v>Households</c:v>
          </c:tx>
          <c:spPr>
            <a:solidFill>
              <a:srgbClr val="7CC7C0"/>
            </a:solidFill>
            <a:ln>
              <a:noFill/>
            </a:ln>
            <a:effectLst/>
          </c:spPr>
          <c:invertIfNegative val="0"/>
          <c:cat>
            <c:strLit>
              <c:ptCount val="4"/>
              <c:pt idx="0">
                <c:v>2020/21</c:v>
              </c:pt>
              <c:pt idx="1">
                <c:v>2021/22</c:v>
              </c:pt>
              <c:pt idx="2">
                <c:v>2022/23</c:v>
              </c:pt>
            </c:strLit>
          </c:cat>
          <c:val>
            <c:numLit>
              <c:formatCode>General</c:formatCode>
              <c:ptCount val="4"/>
              <c:pt idx="0">
                <c:v>326032905.03804457</c:v>
              </c:pt>
              <c:pt idx="1">
                <c:v>441026316.92647034</c:v>
              </c:pt>
              <c:pt idx="2">
                <c:v>570134426.95529938</c:v>
              </c:pt>
            </c:numLit>
          </c:val>
          <c:extLst>
            <c:ext xmlns:c16="http://schemas.microsoft.com/office/drawing/2014/chart" uri="{C3380CC4-5D6E-409C-BE32-E72D297353CC}">
              <c16:uniqueId val="{00000005-C48B-AC42-8970-9302B6B40745}"/>
            </c:ext>
          </c:extLst>
        </c:ser>
        <c:ser>
          <c:idx val="3"/>
          <c:order val="3"/>
          <c:tx>
            <c:v>The Global Fund</c:v>
          </c:tx>
          <c:spPr>
            <a:solidFill>
              <a:srgbClr val="F0794E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61%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C48B-AC42-8970-9302B6B4074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44%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C48B-AC42-8970-9302B6B40745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55%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C48B-AC42-8970-9302B6B4074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Avenir Book" panose="02000503020000020003" pitchFamily="2" charset="0"/>
                    <a:ea typeface="+mn-ea"/>
                    <a:cs typeface="+mn-cs"/>
                  </a:defRPr>
                </a:pPr>
                <a:endParaRPr lang="en-B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4"/>
              <c:pt idx="0">
                <c:v>2020/21</c:v>
              </c:pt>
              <c:pt idx="1">
                <c:v>2021/22</c:v>
              </c:pt>
              <c:pt idx="2">
                <c:v>2022/23</c:v>
              </c:pt>
            </c:strLit>
          </c:cat>
          <c:val>
            <c:numLit>
              <c:formatCode>General</c:formatCode>
              <c:ptCount val="4"/>
              <c:pt idx="0">
                <c:v>3473572942.9115019</c:v>
              </c:pt>
              <c:pt idx="1">
                <c:v>2132447762.8214619</c:v>
              </c:pt>
              <c:pt idx="2">
                <c:v>3998764816.2501473</c:v>
              </c:pt>
            </c:numLit>
          </c:val>
          <c:extLst>
            <c:ext xmlns:c16="http://schemas.microsoft.com/office/drawing/2014/chart" uri="{C3380CC4-5D6E-409C-BE32-E72D297353CC}">
              <c16:uniqueId val="{00000009-C48B-AC42-8970-9302B6B40745}"/>
            </c:ext>
          </c:extLst>
        </c:ser>
        <c:ser>
          <c:idx val="4"/>
          <c:order val="4"/>
          <c:tx>
            <c:v>UN agencies</c:v>
          </c:tx>
          <c:spPr>
            <a:solidFill>
              <a:srgbClr val="D9D186"/>
            </a:solidFill>
            <a:ln>
              <a:noFill/>
            </a:ln>
            <a:effectLst/>
          </c:spPr>
          <c:invertIfNegative val="0"/>
          <c:cat>
            <c:strLit>
              <c:ptCount val="4"/>
              <c:pt idx="0">
                <c:v>2020/21</c:v>
              </c:pt>
              <c:pt idx="1">
                <c:v>2021/22</c:v>
              </c:pt>
              <c:pt idx="2">
                <c:v>2022/23</c:v>
              </c:pt>
            </c:strLit>
          </c:cat>
          <c:val>
            <c:numLit>
              <c:formatCode>General</c:formatCode>
              <c:ptCount val="4"/>
              <c:pt idx="0">
                <c:v>124813294.47173548</c:v>
              </c:pt>
              <c:pt idx="1">
                <c:v>145597025.01341224</c:v>
              </c:pt>
              <c:pt idx="2">
                <c:v>169407063.41725159</c:v>
              </c:pt>
            </c:numLit>
          </c:val>
          <c:extLst>
            <c:ext xmlns:c16="http://schemas.microsoft.com/office/drawing/2014/chart" uri="{C3380CC4-5D6E-409C-BE32-E72D297353CC}">
              <c16:uniqueId val="{0000000A-C48B-AC42-8970-9302B6B40745}"/>
            </c:ext>
          </c:extLst>
        </c:ser>
        <c:ser>
          <c:idx val="5"/>
          <c:order val="5"/>
          <c:tx>
            <c:v>Bilateral entities</c:v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Lit>
              <c:ptCount val="4"/>
              <c:pt idx="0">
                <c:v>2020/21</c:v>
              </c:pt>
              <c:pt idx="1">
                <c:v>2021/22</c:v>
              </c:pt>
              <c:pt idx="2">
                <c:v>2022/23</c:v>
              </c:pt>
            </c:strLit>
          </c:cat>
          <c:val>
            <c:numLit>
              <c:formatCode>General</c:formatCode>
              <c:ptCount val="4"/>
              <c:pt idx="0">
                <c:v>9944662</c:v>
              </c:pt>
              <c:pt idx="1">
                <c:v>11296301</c:v>
              </c:pt>
              <c:pt idx="2">
                <c:v>9067771</c:v>
              </c:pt>
            </c:numLit>
          </c:val>
          <c:extLst>
            <c:ext xmlns:c16="http://schemas.microsoft.com/office/drawing/2014/chart" uri="{C3380CC4-5D6E-409C-BE32-E72D297353CC}">
              <c16:uniqueId val="{0000000B-C48B-AC42-8970-9302B6B40745}"/>
            </c:ext>
          </c:extLst>
        </c:ser>
        <c:ser>
          <c:idx val="6"/>
          <c:order val="6"/>
          <c:tx>
            <c:v>International NGOs</c:v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Lit>
              <c:ptCount val="4"/>
              <c:pt idx="0">
                <c:v>2020/21</c:v>
              </c:pt>
              <c:pt idx="1">
                <c:v>2021/22</c:v>
              </c:pt>
              <c:pt idx="2">
                <c:v>2022/23</c:v>
              </c:pt>
            </c:strLit>
          </c:cat>
          <c:val>
            <c:numLit>
              <c:formatCode>General</c:formatCode>
              <c:ptCount val="4"/>
              <c:pt idx="0">
                <c:v>15874698</c:v>
              </c:pt>
              <c:pt idx="1">
                <c:v>3473254</c:v>
              </c:pt>
              <c:pt idx="2">
                <c:v>2120000</c:v>
              </c:pt>
            </c:numLit>
          </c:val>
          <c:extLst>
            <c:ext xmlns:c16="http://schemas.microsoft.com/office/drawing/2014/chart" uri="{C3380CC4-5D6E-409C-BE32-E72D297353CC}">
              <c16:uniqueId val="{0000000C-C48B-AC42-8970-9302B6B407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215957488"/>
        <c:axId val="334525248"/>
      </c:barChart>
      <c:catAx>
        <c:axId val="215957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venir Book" panose="02000503020000020003" pitchFamily="2" charset="0"/>
                <a:ea typeface="+mn-ea"/>
                <a:cs typeface="+mn-cs"/>
              </a:defRPr>
            </a:pPr>
            <a:endParaRPr lang="en-BE"/>
          </a:p>
        </c:txPr>
        <c:crossAx val="334525248"/>
        <c:crosses val="autoZero"/>
        <c:auto val="1"/>
        <c:lblAlgn val="ctr"/>
        <c:lblOffset val="100"/>
        <c:noMultiLvlLbl val="0"/>
      </c:catAx>
      <c:valAx>
        <c:axId val="334525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venir Book" panose="02000503020000020003" pitchFamily="2" charset="0"/>
                <a:ea typeface="+mn-ea"/>
                <a:cs typeface="+mn-cs"/>
              </a:defRPr>
            </a:pPr>
            <a:endParaRPr lang="en-BE"/>
          </a:p>
        </c:txPr>
        <c:crossAx val="215957488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6.0511163384901479E-3"/>
                <c:y val="0.24305600415798978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venir Book" panose="02000503020000020003" pitchFamily="2" charset="0"/>
                      <a:ea typeface="+mn-ea"/>
                      <a:cs typeface="+mn-cs"/>
                    </a:defRPr>
                  </a:pPr>
                  <a:r>
                    <a:rPr lang="en-ZA"/>
                    <a:t>Millions - LCU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venir Book" panose="02000503020000020003" pitchFamily="2" charset="0"/>
                    <a:ea typeface="+mn-ea"/>
                    <a:cs typeface="+mn-cs"/>
                  </a:defRPr>
                </a:pPr>
                <a:endParaRPr lang="en-BE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4102491499240279"/>
          <c:y val="4.1327368176740126E-2"/>
          <c:w val="0.34969972548508466"/>
          <c:h val="0.8716634868630303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venir Book" panose="02000503020000020003" pitchFamily="2" charset="0"/>
              <a:ea typeface="+mn-ea"/>
              <a:cs typeface="+mn-cs"/>
            </a:defRPr>
          </a:pPr>
          <a:endParaRPr lang="en-B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Avenir Book" panose="02000503020000020003" pitchFamily="2" charset="0"/>
        </a:defRPr>
      </a:pPr>
      <a:endParaRPr lang="en-B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480090946254642"/>
          <c:y val="5.0351563197457462E-2"/>
          <c:w val="0.37914823406422349"/>
          <c:h val="0.82759226525255769"/>
        </c:manualLayout>
      </c:layout>
      <c:barChart>
        <c:barDir val="col"/>
        <c:grouping val="stacked"/>
        <c:varyColors val="0"/>
        <c:ser>
          <c:idx val="0"/>
          <c:order val="0"/>
          <c:tx>
            <c:v>Prevention</c:v>
          </c:tx>
          <c:spPr>
            <a:solidFill>
              <a:srgbClr val="026660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21%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D6D9-5645-B12B-5667D369DE3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17%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D6D9-5645-B12B-5667D369DE39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13%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D6D9-5645-B12B-5667D369DE3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Avenir Book" panose="02000503020000020003" pitchFamily="2" charset="0"/>
                    <a:ea typeface="+mn-ea"/>
                    <a:cs typeface="+mn-cs"/>
                  </a:defRPr>
                </a:pPr>
                <a:endParaRPr lang="en-B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3"/>
              <c:pt idx="0">
                <c:v>2020/21</c:v>
              </c:pt>
              <c:pt idx="1">
                <c:v>2021/22</c:v>
              </c:pt>
              <c:pt idx="2">
                <c:v>2022/23</c:v>
              </c:pt>
            </c:strLit>
          </c:cat>
          <c:val>
            <c:numLit>
              <c:formatCode>General</c:formatCode>
              <c:ptCount val="3"/>
              <c:pt idx="0">
                <c:v>1205896302.5179291</c:v>
              </c:pt>
              <c:pt idx="1">
                <c:v>822827045.5265466</c:v>
              </c:pt>
              <c:pt idx="2">
                <c:v>964750274.80402792</c:v>
              </c:pt>
            </c:numLit>
          </c:val>
          <c:extLst>
            <c:ext xmlns:c16="http://schemas.microsoft.com/office/drawing/2014/chart" uri="{C3380CC4-5D6E-409C-BE32-E72D297353CC}">
              <c16:uniqueId val="{00000003-D6D9-5645-B12B-5667D369DE39}"/>
            </c:ext>
          </c:extLst>
        </c:ser>
        <c:ser>
          <c:idx val="1"/>
          <c:order val="1"/>
          <c:tx>
            <c:v>HIV testing and counselling (HTC)</c:v>
          </c:tx>
          <c:spPr>
            <a:solidFill>
              <a:srgbClr val="18A396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4%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D6D9-5645-B12B-5667D369DE3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5%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D6D9-5645-B12B-5667D369DE39}"/>
                </c:ext>
              </c:extLst>
            </c:dLbl>
            <c:dLbl>
              <c:idx val="2"/>
              <c:layout>
                <c:manualLayout>
                  <c:x val="-2.1941850295766579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7%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D6D9-5645-B12B-5667D369DE3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Avenir Book" panose="02000503020000020003" pitchFamily="2" charset="0"/>
                    <a:ea typeface="+mn-ea"/>
                    <a:cs typeface="+mn-cs"/>
                  </a:defRPr>
                </a:pPr>
                <a:endParaRPr lang="en-B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3"/>
              <c:pt idx="0">
                <c:v>2020/21</c:v>
              </c:pt>
              <c:pt idx="1">
                <c:v>2021/22</c:v>
              </c:pt>
              <c:pt idx="2">
                <c:v>2022/23</c:v>
              </c:pt>
            </c:strLit>
          </c:cat>
          <c:val>
            <c:numLit>
              <c:formatCode>General</c:formatCode>
              <c:ptCount val="3"/>
              <c:pt idx="0">
                <c:v>260443886.77781007</c:v>
              </c:pt>
              <c:pt idx="1">
                <c:v>274684055.5051434</c:v>
              </c:pt>
              <c:pt idx="2">
                <c:v>533910788.65015632</c:v>
              </c:pt>
            </c:numLit>
          </c:val>
          <c:extLst>
            <c:ext xmlns:c16="http://schemas.microsoft.com/office/drawing/2014/chart" uri="{C3380CC4-5D6E-409C-BE32-E72D297353CC}">
              <c16:uniqueId val="{00000007-D6D9-5645-B12B-5667D369DE39}"/>
            </c:ext>
          </c:extLst>
        </c:ser>
        <c:ser>
          <c:idx val="2"/>
          <c:order val="2"/>
          <c:tx>
            <c:v>HIV Care and Treatment Care</c:v>
          </c:tx>
          <c:spPr>
            <a:solidFill>
              <a:srgbClr val="7CC7C0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59%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D6D9-5645-B12B-5667D369DE3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56%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D6D9-5645-B12B-5667D369DE39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56%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D6D9-5645-B12B-5667D369DE3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Avenir Book" panose="02000503020000020003" pitchFamily="2" charset="0"/>
                    <a:ea typeface="+mn-ea"/>
                    <a:cs typeface="+mn-cs"/>
                  </a:defRPr>
                </a:pPr>
                <a:endParaRPr lang="en-B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3"/>
              <c:pt idx="0">
                <c:v>2020/21</c:v>
              </c:pt>
              <c:pt idx="1">
                <c:v>2021/22</c:v>
              </c:pt>
              <c:pt idx="2">
                <c:v>2022/23</c:v>
              </c:pt>
            </c:strLit>
          </c:cat>
          <c:val>
            <c:numLit>
              <c:formatCode>General</c:formatCode>
              <c:ptCount val="3"/>
              <c:pt idx="0">
                <c:v>3357892919.7350516</c:v>
              </c:pt>
              <c:pt idx="1">
                <c:v>2713553993.3426237</c:v>
              </c:pt>
              <c:pt idx="2">
                <c:v>4132862827.414392</c:v>
              </c:pt>
            </c:numLit>
          </c:val>
          <c:extLst>
            <c:ext xmlns:c16="http://schemas.microsoft.com/office/drawing/2014/chart" uri="{C3380CC4-5D6E-409C-BE32-E72D297353CC}">
              <c16:uniqueId val="{0000000B-D6D9-5645-B12B-5667D369DE39}"/>
            </c:ext>
          </c:extLst>
        </c:ser>
        <c:ser>
          <c:idx val="3"/>
          <c:order val="3"/>
          <c:tx>
            <c:strRef>
              <c:f>ASC!#REF!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invertIfNegative val="0"/>
          <c:cat>
            <c:strLit>
              <c:ptCount val="3"/>
              <c:pt idx="0">
                <c:v>2020/21</c:v>
              </c:pt>
              <c:pt idx="1">
                <c:v>2021/22</c:v>
              </c:pt>
              <c:pt idx="2">
                <c:v>2022/23</c:v>
              </c:pt>
            </c:strLit>
          </c:cat>
          <c:val>
            <c:numRef>
              <c:f>ASC!#REF!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D6D9-5645-B12B-5667D369DE39}"/>
            </c:ext>
          </c:extLst>
        </c:ser>
        <c:ser>
          <c:idx val="4"/>
          <c:order val="4"/>
          <c:tx>
            <c:v>Social Enablers </c:v>
          </c:tx>
          <c:spPr>
            <a:solidFill>
              <a:srgbClr val="F0794E"/>
            </a:solidFill>
            <a:ln>
              <a:noFill/>
            </a:ln>
            <a:effectLst/>
          </c:spPr>
          <c:invertIfNegative val="0"/>
          <c:cat>
            <c:strLit>
              <c:ptCount val="3"/>
              <c:pt idx="0">
                <c:v>2020/21</c:v>
              </c:pt>
              <c:pt idx="1">
                <c:v>2021/22</c:v>
              </c:pt>
              <c:pt idx="2">
                <c:v>2022/23</c:v>
              </c:pt>
            </c:strLit>
          </c:cat>
          <c:val>
            <c:numLit>
              <c:formatCode>General</c:formatCode>
              <c:ptCount val="3"/>
              <c:pt idx="0">
                <c:v>13902201.294529866</c:v>
              </c:pt>
              <c:pt idx="1">
                <c:v>22034858.137275402</c:v>
              </c:pt>
              <c:pt idx="2">
                <c:v>70785297.739049494</c:v>
              </c:pt>
            </c:numLit>
          </c:val>
          <c:extLst>
            <c:ext xmlns:c16="http://schemas.microsoft.com/office/drawing/2014/chart" uri="{C3380CC4-5D6E-409C-BE32-E72D297353CC}">
              <c16:uniqueId val="{0000000D-D6D9-5645-B12B-5667D369DE39}"/>
            </c:ext>
          </c:extLst>
        </c:ser>
        <c:ser>
          <c:idx val="5"/>
          <c:order val="5"/>
          <c:tx>
            <c:v>Programme enablers and HSS</c:v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14%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E-D6D9-5645-B12B-5667D369DE39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20%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F-D6D9-5645-B12B-5667D369DE39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22%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0-D6D9-5645-B12B-5667D369DE3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Avenir Book" panose="02000503020000020003" pitchFamily="2" charset="0"/>
                    <a:ea typeface="+mn-ea"/>
                    <a:cs typeface="+mn-cs"/>
                  </a:defRPr>
                </a:pPr>
                <a:endParaRPr lang="en-B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3"/>
              <c:pt idx="0">
                <c:v>2020/21</c:v>
              </c:pt>
              <c:pt idx="1">
                <c:v>2021/22</c:v>
              </c:pt>
              <c:pt idx="2">
                <c:v>2022/23</c:v>
              </c:pt>
            </c:strLit>
          </c:cat>
          <c:val>
            <c:numLit>
              <c:formatCode>General</c:formatCode>
              <c:ptCount val="3"/>
              <c:pt idx="0">
                <c:v>799587846.40393639</c:v>
              </c:pt>
              <c:pt idx="1">
                <c:v>973897491.99099255</c:v>
              </c:pt>
              <c:pt idx="2">
                <c:v>1611160194.6174734</c:v>
              </c:pt>
            </c:numLit>
          </c:val>
          <c:extLst>
            <c:ext xmlns:c16="http://schemas.microsoft.com/office/drawing/2014/chart" uri="{C3380CC4-5D6E-409C-BE32-E72D297353CC}">
              <c16:uniqueId val="{00000011-D6D9-5645-B12B-5667D369DE39}"/>
            </c:ext>
          </c:extLst>
        </c:ser>
        <c:ser>
          <c:idx val="6"/>
          <c:order val="6"/>
          <c:tx>
            <c:v>Development synergies</c:v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Lit>
              <c:ptCount val="3"/>
              <c:pt idx="0">
                <c:v>2020/21</c:v>
              </c:pt>
              <c:pt idx="1">
                <c:v>2021/22</c:v>
              </c:pt>
              <c:pt idx="2">
                <c:v>2022/23</c:v>
              </c:pt>
            </c:strLit>
          </c:cat>
          <c:val>
            <c:numLit>
              <c:formatCode>General</c:formatCode>
              <c:ptCount val="3"/>
              <c:pt idx="0">
                <c:v>16741326.69202299</c:v>
              </c:pt>
              <c:pt idx="1">
                <c:v>20595244.608763814</c:v>
              </c:pt>
              <c:pt idx="2">
                <c:v>3144168.0461647226</c:v>
              </c:pt>
            </c:numLit>
          </c:val>
          <c:extLst>
            <c:ext xmlns:c16="http://schemas.microsoft.com/office/drawing/2014/chart" uri="{C3380CC4-5D6E-409C-BE32-E72D297353CC}">
              <c16:uniqueId val="{00000012-D6D9-5645-B12B-5667D369DE39}"/>
            </c:ext>
          </c:extLst>
        </c:ser>
        <c:ser>
          <c:idx val="7"/>
          <c:order val="7"/>
          <c:tx>
            <c:v>HIV-related research </c:v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Lit>
              <c:ptCount val="3"/>
              <c:pt idx="0">
                <c:v>2020/21</c:v>
              </c:pt>
              <c:pt idx="1">
                <c:v>2021/22</c:v>
              </c:pt>
              <c:pt idx="2">
                <c:v>2022/23</c:v>
              </c:pt>
            </c:strLit>
          </c:cat>
          <c:val>
            <c:numLit>
              <c:formatCode>General</c:formatCode>
              <c:ptCount val="3"/>
              <c:pt idx="0">
                <c:v>1026378</c:v>
              </c:pt>
              <c:pt idx="1">
                <c:v>601760</c:v>
              </c:pt>
              <c:pt idx="2">
                <c:v>2175570.4391348674</c:v>
              </c:pt>
            </c:numLit>
          </c:val>
          <c:extLst>
            <c:ext xmlns:c16="http://schemas.microsoft.com/office/drawing/2014/chart" uri="{C3380CC4-5D6E-409C-BE32-E72D297353CC}">
              <c16:uniqueId val="{00000013-D6D9-5645-B12B-5667D369DE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228292720"/>
        <c:axId val="503754047"/>
      </c:barChart>
      <c:catAx>
        <c:axId val="228292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venir Book" panose="02000503020000020003" pitchFamily="2" charset="0"/>
                <a:ea typeface="+mn-ea"/>
                <a:cs typeface="+mn-cs"/>
              </a:defRPr>
            </a:pPr>
            <a:endParaRPr lang="en-BE"/>
          </a:p>
        </c:txPr>
        <c:crossAx val="503754047"/>
        <c:crosses val="autoZero"/>
        <c:auto val="1"/>
        <c:lblAlgn val="ctr"/>
        <c:lblOffset val="100"/>
        <c:noMultiLvlLbl val="0"/>
      </c:catAx>
      <c:valAx>
        <c:axId val="5037540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venir Book" panose="02000503020000020003" pitchFamily="2" charset="0"/>
                <a:ea typeface="+mn-ea"/>
                <a:cs typeface="+mn-cs"/>
              </a:defRPr>
            </a:pPr>
            <a:endParaRPr lang="en-BE"/>
          </a:p>
        </c:txPr>
        <c:crossAx val="228292720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0"/>
                <c:y val="0.27175766606734952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venir Book" panose="02000503020000020003" pitchFamily="2" charset="0"/>
                      <a:ea typeface="+mn-ea"/>
                      <a:cs typeface="+mn-cs"/>
                    </a:defRPr>
                  </a:pPr>
                  <a:r>
                    <a:rPr lang="en-ZA"/>
                    <a:t>Millions - LCU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venir Book" panose="02000503020000020003" pitchFamily="2" charset="0"/>
                    <a:ea typeface="+mn-ea"/>
                    <a:cs typeface="+mn-cs"/>
                  </a:defRPr>
                </a:pPr>
                <a:endParaRPr lang="en-BE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r"/>
      <c:legendEntry>
        <c:idx val="4"/>
        <c:delete val="1"/>
      </c:legendEntry>
      <c:layout>
        <c:manualLayout>
          <c:xMode val="edge"/>
          <c:yMode val="edge"/>
          <c:x val="0.55910156163692648"/>
          <c:y val="6.4236733169610719E-2"/>
          <c:w val="0.41401912093846416"/>
          <c:h val="0.8200089645240659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venir Book" panose="02000503020000020003" pitchFamily="2" charset="0"/>
              <a:ea typeface="+mn-ea"/>
              <a:cs typeface="+mn-cs"/>
            </a:defRPr>
          </a:pPr>
          <a:endParaRPr lang="en-B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>
          <a:latin typeface="Avenir Book" panose="02000503020000020003" pitchFamily="2" charset="0"/>
        </a:defRPr>
      </a:pPr>
      <a:endParaRPr lang="en-BE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venir Book" panose="02000503020000020003" pitchFamily="2" charset="0"/>
                <a:ea typeface="+mn-ea"/>
                <a:cs typeface="+mn-cs"/>
              </a:defRPr>
            </a:pPr>
            <a:r>
              <a:rPr lang="en-ZA" sz="1000"/>
              <a:t>HIV Interventions by Financing entities 2022/23 </a:t>
            </a:r>
          </a:p>
        </c:rich>
      </c:tx>
      <c:layout>
        <c:manualLayout>
          <c:xMode val="edge"/>
          <c:yMode val="edge"/>
          <c:x val="0.1461438805956112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venir Book" panose="02000503020000020003" pitchFamily="2" charset="0"/>
              <a:ea typeface="+mn-ea"/>
              <a:cs typeface="+mn-cs"/>
            </a:defRPr>
          </a:pPr>
          <a:endParaRPr lang="en-BE"/>
        </a:p>
      </c:txPr>
    </c:title>
    <c:autoTitleDeleted val="0"/>
    <c:plotArea>
      <c:layout>
        <c:manualLayout>
          <c:layoutTarget val="inner"/>
          <c:xMode val="edge"/>
          <c:yMode val="edge"/>
          <c:x val="0.14525893670121673"/>
          <c:y val="0.17311551925320887"/>
          <c:w val="0.41780014338766541"/>
          <c:h val="0.61606372715662583"/>
        </c:manualLayout>
      </c:layout>
      <c:barChart>
        <c:barDir val="col"/>
        <c:grouping val="stacked"/>
        <c:varyColors val="0"/>
        <c:ser>
          <c:idx val="0"/>
          <c:order val="0"/>
          <c:tx>
            <c:v>Prevention</c:v>
          </c:tx>
          <c:spPr>
            <a:solidFill>
              <a:srgbClr val="026660"/>
            </a:solidFill>
            <a:ln>
              <a:noFill/>
            </a:ln>
            <a:effectLst/>
          </c:spPr>
          <c:invertIfNegative val="0"/>
          <c:cat>
            <c:strLit>
              <c:ptCount val="3"/>
              <c:pt idx="0">
                <c:v>Public FE</c:v>
              </c:pt>
              <c:pt idx="1">
                <c:v>Private FE (OOPP)</c:v>
              </c:pt>
              <c:pt idx="2">
                <c:v>International FE</c:v>
              </c:pt>
            </c:strLit>
          </c:cat>
          <c:val>
            <c:numLit>
              <c:formatCode>General</c:formatCode>
              <c:ptCount val="3"/>
              <c:pt idx="0">
                <c:v>131313197.32000001</c:v>
              </c:pt>
              <c:pt idx="1">
                <c:v>1321000</c:v>
              </c:pt>
              <c:pt idx="2">
                <c:v>832116077.48402798</c:v>
              </c:pt>
            </c:numLit>
          </c:val>
          <c:extLst>
            <c:ext xmlns:c16="http://schemas.microsoft.com/office/drawing/2014/chart" uri="{C3380CC4-5D6E-409C-BE32-E72D297353CC}">
              <c16:uniqueId val="{00000000-9409-824E-A0FC-577AB857EFCC}"/>
            </c:ext>
          </c:extLst>
        </c:ser>
        <c:ser>
          <c:idx val="1"/>
          <c:order val="1"/>
          <c:tx>
            <c:v>HIV testing and counselling </c:v>
          </c:tx>
          <c:spPr>
            <a:solidFill>
              <a:srgbClr val="18A396"/>
            </a:solidFill>
            <a:ln>
              <a:noFill/>
            </a:ln>
            <a:effectLst/>
          </c:spPr>
          <c:invertIfNegative val="0"/>
          <c:cat>
            <c:strLit>
              <c:ptCount val="3"/>
              <c:pt idx="0">
                <c:v>Public FE</c:v>
              </c:pt>
              <c:pt idx="1">
                <c:v>Private FE (OOPP)</c:v>
              </c:pt>
              <c:pt idx="2">
                <c:v>International FE</c:v>
              </c:pt>
            </c:strLit>
          </c:cat>
          <c:val>
            <c:numLit>
              <c:formatCode>General</c:formatCode>
              <c:ptCount val="3"/>
              <c:pt idx="0">
                <c:v>173800622</c:v>
              </c:pt>
              <c:pt idx="2">
                <c:v>360110166.65015626</c:v>
              </c:pt>
            </c:numLit>
          </c:val>
          <c:extLst>
            <c:ext xmlns:c16="http://schemas.microsoft.com/office/drawing/2014/chart" uri="{C3380CC4-5D6E-409C-BE32-E72D297353CC}">
              <c16:uniqueId val="{00000001-9409-824E-A0FC-577AB857EFCC}"/>
            </c:ext>
          </c:extLst>
        </c:ser>
        <c:ser>
          <c:idx val="2"/>
          <c:order val="2"/>
          <c:tx>
            <c:v>HIV Care and Treatment</c:v>
          </c:tx>
          <c:spPr>
            <a:solidFill>
              <a:srgbClr val="7CC7C0"/>
            </a:solidFill>
            <a:ln>
              <a:noFill/>
            </a:ln>
            <a:effectLst/>
          </c:spPr>
          <c:invertIfNegative val="0"/>
          <c:cat>
            <c:strLit>
              <c:ptCount val="3"/>
              <c:pt idx="0">
                <c:v>Public FE</c:v>
              </c:pt>
              <c:pt idx="1">
                <c:v>Private FE (OOPP)</c:v>
              </c:pt>
              <c:pt idx="2">
                <c:v>International FE</c:v>
              </c:pt>
            </c:strLit>
          </c:cat>
          <c:val>
            <c:numLit>
              <c:formatCode>General</c:formatCode>
              <c:ptCount val="3"/>
              <c:pt idx="0">
                <c:v>1897510768.7677</c:v>
              </c:pt>
              <c:pt idx="1">
                <c:v>570109426.95529938</c:v>
              </c:pt>
              <c:pt idx="2">
                <c:v>1665242631.6913924</c:v>
              </c:pt>
            </c:numLit>
          </c:val>
          <c:extLst>
            <c:ext xmlns:c16="http://schemas.microsoft.com/office/drawing/2014/chart" uri="{C3380CC4-5D6E-409C-BE32-E72D297353CC}">
              <c16:uniqueId val="{00000002-9409-824E-A0FC-577AB857EFCC}"/>
            </c:ext>
          </c:extLst>
        </c:ser>
        <c:ser>
          <c:idx val="3"/>
          <c:order val="3"/>
          <c:tx>
            <c:strRef>
              <c:f>ASC!#REF!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invertIfNegative val="0"/>
          <c:cat>
            <c:strLit>
              <c:ptCount val="3"/>
              <c:pt idx="0">
                <c:v>Public FE</c:v>
              </c:pt>
              <c:pt idx="1">
                <c:v>Private FE (OOPP)</c:v>
              </c:pt>
              <c:pt idx="2">
                <c:v>International FE</c:v>
              </c:pt>
            </c:strLit>
          </c:cat>
          <c:val>
            <c:numRef>
              <c:f>ASC!#REF!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409-824E-A0FC-577AB857EFCC}"/>
            </c:ext>
          </c:extLst>
        </c:ser>
        <c:ser>
          <c:idx val="4"/>
          <c:order val="4"/>
          <c:tx>
            <c:v>Social Enablers </c:v>
          </c:tx>
          <c:spPr>
            <a:solidFill>
              <a:srgbClr val="D9D186"/>
            </a:solidFill>
            <a:ln>
              <a:noFill/>
            </a:ln>
            <a:effectLst/>
          </c:spPr>
          <c:invertIfNegative val="0"/>
          <c:cat>
            <c:strLit>
              <c:ptCount val="3"/>
              <c:pt idx="0">
                <c:v>Public FE</c:v>
              </c:pt>
              <c:pt idx="1">
                <c:v>Private FE (OOPP)</c:v>
              </c:pt>
              <c:pt idx="2">
                <c:v>International FE</c:v>
              </c:pt>
            </c:strLit>
          </c:cat>
          <c:val>
            <c:numLit>
              <c:formatCode>General</c:formatCode>
              <c:ptCount val="3"/>
              <c:pt idx="0">
                <c:v>1767886</c:v>
              </c:pt>
              <c:pt idx="2">
                <c:v>69017411.739049494</c:v>
              </c:pt>
            </c:numLit>
          </c:val>
          <c:extLst>
            <c:ext xmlns:c16="http://schemas.microsoft.com/office/drawing/2014/chart" uri="{C3380CC4-5D6E-409C-BE32-E72D297353CC}">
              <c16:uniqueId val="{00000004-9409-824E-A0FC-577AB857EFCC}"/>
            </c:ext>
          </c:extLst>
        </c:ser>
        <c:ser>
          <c:idx val="5"/>
          <c:order val="5"/>
          <c:tx>
            <c:v>Program enablers and systems streng.</c:v>
          </c:tx>
          <c:spPr>
            <a:solidFill>
              <a:srgbClr val="F0794E"/>
            </a:solidFill>
            <a:ln>
              <a:noFill/>
            </a:ln>
            <a:effectLst/>
          </c:spPr>
          <c:invertIfNegative val="0"/>
          <c:cat>
            <c:strLit>
              <c:ptCount val="3"/>
              <c:pt idx="0">
                <c:v>Public FE</c:v>
              </c:pt>
              <c:pt idx="1">
                <c:v>Private FE (OOPP)</c:v>
              </c:pt>
              <c:pt idx="2">
                <c:v>International FE</c:v>
              </c:pt>
            </c:strLit>
          </c:cat>
          <c:val>
            <c:numLit>
              <c:formatCode>General</c:formatCode>
              <c:ptCount val="3"/>
              <c:pt idx="0">
                <c:v>360490737</c:v>
              </c:pt>
              <c:pt idx="2">
                <c:v>1250669457.6174734</c:v>
              </c:pt>
            </c:numLit>
          </c:val>
          <c:extLst>
            <c:ext xmlns:c16="http://schemas.microsoft.com/office/drawing/2014/chart" uri="{C3380CC4-5D6E-409C-BE32-E72D297353CC}">
              <c16:uniqueId val="{00000005-9409-824E-A0FC-577AB857EFCC}"/>
            </c:ext>
          </c:extLst>
        </c:ser>
        <c:ser>
          <c:idx val="6"/>
          <c:order val="6"/>
          <c:tx>
            <c:v>Development synergies</c:v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Lit>
              <c:ptCount val="3"/>
              <c:pt idx="0">
                <c:v>Public FE</c:v>
              </c:pt>
              <c:pt idx="1">
                <c:v>Private FE (OOPP)</c:v>
              </c:pt>
              <c:pt idx="2">
                <c:v>International FE</c:v>
              </c:pt>
            </c:strLit>
          </c:cat>
          <c:val>
            <c:numLit>
              <c:formatCode>General</c:formatCode>
              <c:ptCount val="3"/>
              <c:pt idx="0">
                <c:v>3115832</c:v>
              </c:pt>
              <c:pt idx="2">
                <c:v>28336.046164722589</c:v>
              </c:pt>
            </c:numLit>
          </c:val>
          <c:extLst>
            <c:ext xmlns:c16="http://schemas.microsoft.com/office/drawing/2014/chart" uri="{C3380CC4-5D6E-409C-BE32-E72D297353CC}">
              <c16:uniqueId val="{00000006-9409-824E-A0FC-577AB857EFCC}"/>
            </c:ext>
          </c:extLst>
        </c:ser>
        <c:ser>
          <c:idx val="7"/>
          <c:order val="7"/>
          <c:tx>
            <c:v>HIV-related research </c:v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Lit>
              <c:ptCount val="3"/>
              <c:pt idx="0">
                <c:v>Public FE</c:v>
              </c:pt>
              <c:pt idx="1">
                <c:v>Private FE (OOPP)</c:v>
              </c:pt>
              <c:pt idx="2">
                <c:v>International FE</c:v>
              </c:pt>
            </c:strLit>
          </c:cat>
          <c:val>
            <c:numLit>
              <c:formatCode>General</c:formatCode>
              <c:ptCount val="3"/>
              <c:pt idx="2">
                <c:v>2175570.4391348674</c:v>
              </c:pt>
            </c:numLit>
          </c:val>
          <c:extLst>
            <c:ext xmlns:c16="http://schemas.microsoft.com/office/drawing/2014/chart" uri="{C3380CC4-5D6E-409C-BE32-E72D297353CC}">
              <c16:uniqueId val="{00000007-9409-824E-A0FC-577AB857EF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582589951"/>
        <c:axId val="537045119"/>
      </c:barChart>
      <c:catAx>
        <c:axId val="5825899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venir Book" panose="02000503020000020003" pitchFamily="2" charset="0"/>
                <a:ea typeface="+mn-ea"/>
                <a:cs typeface="+mn-cs"/>
              </a:defRPr>
            </a:pPr>
            <a:endParaRPr lang="en-BE"/>
          </a:p>
        </c:txPr>
        <c:crossAx val="537045119"/>
        <c:crosses val="autoZero"/>
        <c:auto val="1"/>
        <c:lblAlgn val="ctr"/>
        <c:lblOffset val="100"/>
        <c:noMultiLvlLbl val="0"/>
      </c:catAx>
      <c:valAx>
        <c:axId val="5370451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#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venir Book" panose="02000503020000020003" pitchFamily="2" charset="0"/>
                <a:ea typeface="+mn-ea"/>
                <a:cs typeface="+mn-cs"/>
              </a:defRPr>
            </a:pPr>
            <a:endParaRPr lang="en-BE"/>
          </a:p>
        </c:txPr>
        <c:crossAx val="582589951"/>
        <c:crosses val="autoZero"/>
        <c:crossBetween val="between"/>
        <c:dispUnits>
          <c:builtInUnit val="millions"/>
          <c:dispUnitsLbl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venir Book" panose="02000503020000020003" pitchFamily="2" charset="0"/>
                      <a:ea typeface="+mn-ea"/>
                      <a:cs typeface="+mn-cs"/>
                    </a:defRPr>
                  </a:pPr>
                  <a:r>
                    <a:rPr lang="en-ZA"/>
                    <a:t>Millions - LCU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venir Book" panose="02000503020000020003" pitchFamily="2" charset="0"/>
                    <a:ea typeface="+mn-ea"/>
                    <a:cs typeface="+mn-cs"/>
                  </a:defRPr>
                </a:pPr>
                <a:endParaRPr lang="en-BE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r"/>
      <c:legendEntry>
        <c:idx val="4"/>
        <c:delete val="1"/>
      </c:legendEntry>
      <c:layout>
        <c:manualLayout>
          <c:xMode val="edge"/>
          <c:yMode val="edge"/>
          <c:x val="0.61663418063487674"/>
          <c:y val="0.14852854263393836"/>
          <c:w val="0.34410019961863209"/>
          <c:h val="0.8449161619003130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venir Book" panose="02000503020000020003" pitchFamily="2" charset="0"/>
              <a:ea typeface="+mn-ea"/>
              <a:cs typeface="+mn-cs"/>
            </a:defRPr>
          </a:pPr>
          <a:endParaRPr lang="en-B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Avenir Book" panose="02000503020000020003" pitchFamily="2" charset="0"/>
        </a:defRPr>
      </a:pPr>
      <a:endParaRPr lang="en-BE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8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venir Book" panose="02000503020000020003" pitchFamily="2" charset="0"/>
                <a:ea typeface="+mn-ea"/>
                <a:cs typeface="+mn-cs"/>
              </a:defRPr>
            </a:pPr>
            <a:r>
              <a:rPr lang="en-ZA" dirty="0"/>
              <a:t>2022/23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8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venir Book" panose="02000503020000020003" pitchFamily="2" charset="0"/>
              <a:ea typeface="+mn-ea"/>
              <a:cs typeface="+mn-cs"/>
            </a:defRPr>
          </a:pPr>
          <a:endParaRPr lang="en-BE"/>
        </a:p>
      </c:txPr>
    </c:title>
    <c:autoTitleDeleted val="0"/>
    <c:plotArea>
      <c:layout>
        <c:manualLayout>
          <c:layoutTarget val="inner"/>
          <c:xMode val="edge"/>
          <c:yMode val="edge"/>
          <c:x val="0.23306569004413361"/>
          <c:y val="0.19898470794685386"/>
          <c:w val="0.69941938127908165"/>
          <c:h val="0.57452417962003455"/>
        </c:manualLayout>
      </c:layout>
      <c:barChart>
        <c:barDir val="col"/>
        <c:grouping val="percentStacked"/>
        <c:varyColors val="0"/>
        <c:ser>
          <c:idx val="0"/>
          <c:order val="0"/>
          <c:tx>
            <c:v>Prevention</c:v>
          </c:tx>
          <c:spPr>
            <a:solidFill>
              <a:srgbClr val="026660"/>
            </a:solidFill>
            <a:ln>
              <a:noFill/>
            </a:ln>
            <a:effectLst/>
          </c:spPr>
          <c:invertIfNegative val="0"/>
          <c:cat>
            <c:strLit>
              <c:ptCount val="3"/>
              <c:pt idx="0">
                <c:v>Public FE</c:v>
              </c:pt>
              <c:pt idx="1">
                <c:v>Private FE (OOPP)</c:v>
              </c:pt>
              <c:pt idx="2">
                <c:v>International FE</c:v>
              </c:pt>
            </c:strLit>
          </c:cat>
          <c:val>
            <c:numLit>
              <c:formatCode>General</c:formatCode>
              <c:ptCount val="3"/>
              <c:pt idx="0">
                <c:v>131313197.32000001</c:v>
              </c:pt>
              <c:pt idx="1">
                <c:v>1321000</c:v>
              </c:pt>
              <c:pt idx="2">
                <c:v>832116077.48402798</c:v>
              </c:pt>
            </c:numLit>
          </c:val>
          <c:extLst>
            <c:ext xmlns:c16="http://schemas.microsoft.com/office/drawing/2014/chart" uri="{C3380CC4-5D6E-409C-BE32-E72D297353CC}">
              <c16:uniqueId val="{00000000-6BBC-1346-8156-32E2126D4A4A}"/>
            </c:ext>
          </c:extLst>
        </c:ser>
        <c:ser>
          <c:idx val="1"/>
          <c:order val="1"/>
          <c:tx>
            <c:v>HIV testing and counselling </c:v>
          </c:tx>
          <c:spPr>
            <a:solidFill>
              <a:srgbClr val="18A396"/>
            </a:solidFill>
            <a:ln>
              <a:noFill/>
            </a:ln>
            <a:effectLst/>
          </c:spPr>
          <c:invertIfNegative val="0"/>
          <c:cat>
            <c:strLit>
              <c:ptCount val="3"/>
              <c:pt idx="0">
                <c:v>Public FE</c:v>
              </c:pt>
              <c:pt idx="1">
                <c:v>Private FE (OOPP)</c:v>
              </c:pt>
              <c:pt idx="2">
                <c:v>International FE</c:v>
              </c:pt>
            </c:strLit>
          </c:cat>
          <c:val>
            <c:numLit>
              <c:formatCode>General</c:formatCode>
              <c:ptCount val="3"/>
              <c:pt idx="0">
                <c:v>173800622</c:v>
              </c:pt>
              <c:pt idx="2">
                <c:v>360110166.65015626</c:v>
              </c:pt>
            </c:numLit>
          </c:val>
          <c:extLst>
            <c:ext xmlns:c16="http://schemas.microsoft.com/office/drawing/2014/chart" uri="{C3380CC4-5D6E-409C-BE32-E72D297353CC}">
              <c16:uniqueId val="{00000001-6BBC-1346-8156-32E2126D4A4A}"/>
            </c:ext>
          </c:extLst>
        </c:ser>
        <c:ser>
          <c:idx val="2"/>
          <c:order val="2"/>
          <c:tx>
            <c:v>HIV Care and Treatment</c:v>
          </c:tx>
          <c:spPr>
            <a:solidFill>
              <a:srgbClr val="7CC7C0"/>
            </a:solidFill>
            <a:ln>
              <a:noFill/>
            </a:ln>
            <a:effectLst/>
          </c:spPr>
          <c:invertIfNegative val="0"/>
          <c:cat>
            <c:strLit>
              <c:ptCount val="3"/>
              <c:pt idx="0">
                <c:v>Public FE</c:v>
              </c:pt>
              <c:pt idx="1">
                <c:v>Private FE (OOPP)</c:v>
              </c:pt>
              <c:pt idx="2">
                <c:v>International FE</c:v>
              </c:pt>
            </c:strLit>
          </c:cat>
          <c:val>
            <c:numLit>
              <c:formatCode>General</c:formatCode>
              <c:ptCount val="3"/>
              <c:pt idx="0">
                <c:v>1897510768.7677</c:v>
              </c:pt>
              <c:pt idx="1">
                <c:v>570109426.95529938</c:v>
              </c:pt>
              <c:pt idx="2">
                <c:v>1665242631.6913924</c:v>
              </c:pt>
            </c:numLit>
          </c:val>
          <c:extLst>
            <c:ext xmlns:c16="http://schemas.microsoft.com/office/drawing/2014/chart" uri="{C3380CC4-5D6E-409C-BE32-E72D297353CC}">
              <c16:uniqueId val="{00000002-6BBC-1346-8156-32E2126D4A4A}"/>
            </c:ext>
          </c:extLst>
        </c:ser>
        <c:ser>
          <c:idx val="3"/>
          <c:order val="3"/>
          <c:tx>
            <c:strRef>
              <c:f>ASC!#REF!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rgbClr val="FFFF00"/>
            </a:solidFill>
            <a:ln>
              <a:noFill/>
            </a:ln>
            <a:effectLst/>
          </c:spPr>
          <c:invertIfNegative val="0"/>
          <c:cat>
            <c:strLit>
              <c:ptCount val="3"/>
              <c:pt idx="0">
                <c:v>Public FE</c:v>
              </c:pt>
              <c:pt idx="1">
                <c:v>Private FE (OOPP)</c:v>
              </c:pt>
              <c:pt idx="2">
                <c:v>International FE</c:v>
              </c:pt>
            </c:strLit>
          </c:cat>
          <c:val>
            <c:numRef>
              <c:f>ASC!#REF!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BBC-1346-8156-32E2126D4A4A}"/>
            </c:ext>
          </c:extLst>
        </c:ser>
        <c:ser>
          <c:idx val="4"/>
          <c:order val="4"/>
          <c:tx>
            <c:v>Social Enablers </c:v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Lit>
              <c:ptCount val="3"/>
              <c:pt idx="0">
                <c:v>Public FE</c:v>
              </c:pt>
              <c:pt idx="1">
                <c:v>Private FE (OOPP)</c:v>
              </c:pt>
              <c:pt idx="2">
                <c:v>International FE</c:v>
              </c:pt>
            </c:strLit>
          </c:cat>
          <c:val>
            <c:numLit>
              <c:formatCode>General</c:formatCode>
              <c:ptCount val="3"/>
              <c:pt idx="0">
                <c:v>1767886</c:v>
              </c:pt>
              <c:pt idx="2">
                <c:v>69017411.739049494</c:v>
              </c:pt>
            </c:numLit>
          </c:val>
          <c:extLst>
            <c:ext xmlns:c16="http://schemas.microsoft.com/office/drawing/2014/chart" uri="{C3380CC4-5D6E-409C-BE32-E72D297353CC}">
              <c16:uniqueId val="{00000004-6BBC-1346-8156-32E2126D4A4A}"/>
            </c:ext>
          </c:extLst>
        </c:ser>
        <c:ser>
          <c:idx val="5"/>
          <c:order val="5"/>
          <c:tx>
            <c:v>Program enablers and systems streng.</c:v>
          </c:tx>
          <c:spPr>
            <a:solidFill>
              <a:srgbClr val="F0794E"/>
            </a:solidFill>
            <a:ln>
              <a:noFill/>
            </a:ln>
            <a:effectLst/>
          </c:spPr>
          <c:invertIfNegative val="0"/>
          <c:cat>
            <c:strLit>
              <c:ptCount val="3"/>
              <c:pt idx="0">
                <c:v>Public FE</c:v>
              </c:pt>
              <c:pt idx="1">
                <c:v>Private FE (OOPP)</c:v>
              </c:pt>
              <c:pt idx="2">
                <c:v>International FE</c:v>
              </c:pt>
            </c:strLit>
          </c:cat>
          <c:val>
            <c:numLit>
              <c:formatCode>General</c:formatCode>
              <c:ptCount val="3"/>
              <c:pt idx="0">
                <c:v>360490737</c:v>
              </c:pt>
              <c:pt idx="2">
                <c:v>1250669457.6174734</c:v>
              </c:pt>
            </c:numLit>
          </c:val>
          <c:extLst>
            <c:ext xmlns:c16="http://schemas.microsoft.com/office/drawing/2014/chart" uri="{C3380CC4-5D6E-409C-BE32-E72D297353CC}">
              <c16:uniqueId val="{00000005-6BBC-1346-8156-32E2126D4A4A}"/>
            </c:ext>
          </c:extLst>
        </c:ser>
        <c:ser>
          <c:idx val="6"/>
          <c:order val="6"/>
          <c:tx>
            <c:v>Development synergies</c:v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Lit>
              <c:ptCount val="3"/>
              <c:pt idx="0">
                <c:v>Public FE</c:v>
              </c:pt>
              <c:pt idx="1">
                <c:v>Private FE (OOPP)</c:v>
              </c:pt>
              <c:pt idx="2">
                <c:v>International FE</c:v>
              </c:pt>
            </c:strLit>
          </c:cat>
          <c:val>
            <c:numLit>
              <c:formatCode>General</c:formatCode>
              <c:ptCount val="3"/>
              <c:pt idx="0">
                <c:v>3115832</c:v>
              </c:pt>
              <c:pt idx="2">
                <c:v>28336.046164722589</c:v>
              </c:pt>
            </c:numLit>
          </c:val>
          <c:extLst>
            <c:ext xmlns:c16="http://schemas.microsoft.com/office/drawing/2014/chart" uri="{C3380CC4-5D6E-409C-BE32-E72D297353CC}">
              <c16:uniqueId val="{00000006-6BBC-1346-8156-32E2126D4A4A}"/>
            </c:ext>
          </c:extLst>
        </c:ser>
        <c:ser>
          <c:idx val="7"/>
          <c:order val="7"/>
          <c:tx>
            <c:v>HIV-related research </c:v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Lit>
              <c:ptCount val="3"/>
              <c:pt idx="0">
                <c:v>Public FE</c:v>
              </c:pt>
              <c:pt idx="1">
                <c:v>Private FE (OOPP)</c:v>
              </c:pt>
              <c:pt idx="2">
                <c:v>International FE</c:v>
              </c:pt>
            </c:strLit>
          </c:cat>
          <c:val>
            <c:numLit>
              <c:formatCode>General</c:formatCode>
              <c:ptCount val="3"/>
              <c:pt idx="2">
                <c:v>2175570.4391348674</c:v>
              </c:pt>
            </c:numLit>
          </c:val>
          <c:extLst>
            <c:ext xmlns:c16="http://schemas.microsoft.com/office/drawing/2014/chart" uri="{C3380CC4-5D6E-409C-BE32-E72D297353CC}">
              <c16:uniqueId val="{00000007-6BBC-1346-8156-32E2126D4A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582587071"/>
        <c:axId val="870344831"/>
      </c:barChart>
      <c:catAx>
        <c:axId val="5825870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7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venir Book" panose="02000503020000020003" pitchFamily="2" charset="0"/>
                <a:ea typeface="+mn-ea"/>
                <a:cs typeface="+mn-cs"/>
              </a:defRPr>
            </a:pPr>
            <a:endParaRPr lang="en-BE"/>
          </a:p>
        </c:txPr>
        <c:crossAx val="870344831"/>
        <c:crosses val="autoZero"/>
        <c:auto val="1"/>
        <c:lblAlgn val="ctr"/>
        <c:lblOffset val="100"/>
        <c:noMultiLvlLbl val="0"/>
      </c:catAx>
      <c:valAx>
        <c:axId val="8703448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venir Book" panose="02000503020000020003" pitchFamily="2" charset="0"/>
                <a:ea typeface="+mn-ea"/>
                <a:cs typeface="+mn-cs"/>
              </a:defRPr>
            </a:pPr>
            <a:endParaRPr lang="en-BE"/>
          </a:p>
        </c:txPr>
        <c:crossAx val="5825870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9525" cap="flat" cmpd="sng" algn="ctr">
      <a:noFill/>
      <a:round/>
    </a:ln>
    <a:effectLst/>
  </c:spPr>
  <c:txPr>
    <a:bodyPr/>
    <a:lstStyle/>
    <a:p>
      <a:pPr>
        <a:defRPr sz="900">
          <a:latin typeface="Avenir Book" panose="02000503020000020003" pitchFamily="2" charset="0"/>
        </a:defRPr>
      </a:pPr>
      <a:endParaRPr lang="en-BE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5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venir Book" panose="02000503020000020003" pitchFamily="2" charset="0"/>
                <a:ea typeface="+mn-ea"/>
                <a:cs typeface="+mn-cs"/>
              </a:defRPr>
            </a:pPr>
            <a:r>
              <a:rPr lang="en-US" sz="1050"/>
              <a:t>Financing entities and their Production factors (2022, %)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venir Book" panose="02000503020000020003" pitchFamily="2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percentStacked"/>
        <c:varyColors val="0"/>
        <c:ser>
          <c:idx val="0"/>
          <c:order val="0"/>
          <c:tx>
            <c:v>Personnel costs</c:v>
          </c:tx>
          <c:spPr>
            <a:solidFill>
              <a:srgbClr val="026660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26%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D7A5-E34B-BD29-B54CB60F3803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7A5-E34B-BD29-B54CB60F3803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41%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D7A5-E34B-BD29-B54CB60F380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Avenir Book" panose="02000503020000020003" pitchFamily="2" charset="0"/>
                    <a:ea typeface="+mn-ea"/>
                    <a:cs typeface="+mn-cs"/>
                  </a:defRPr>
                </a:pPr>
                <a:endParaRPr lang="en-B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3"/>
              <c:pt idx="0">
                <c:v>Public Entities</c:v>
              </c:pt>
              <c:pt idx="1">
                <c:v>Private/OOPP</c:v>
              </c:pt>
              <c:pt idx="2">
                <c:v>International Entities</c:v>
              </c:pt>
            </c:strLit>
          </c:cat>
          <c:val>
            <c:numLit>
              <c:formatCode>General</c:formatCode>
              <c:ptCount val="3"/>
              <c:pt idx="0">
                <c:v>657227558.58399999</c:v>
              </c:pt>
              <c:pt idx="1">
                <c:v>0</c:v>
              </c:pt>
              <c:pt idx="2">
                <c:v>1710414324.8725991</c:v>
              </c:pt>
            </c:numLit>
          </c:val>
          <c:extLst>
            <c:ext xmlns:c16="http://schemas.microsoft.com/office/drawing/2014/chart" uri="{C3380CC4-5D6E-409C-BE32-E72D297353CC}">
              <c16:uniqueId val="{00000003-D7A5-E34B-BD29-B54CB60F3803}"/>
            </c:ext>
          </c:extLst>
        </c:ser>
        <c:ser>
          <c:idx val="1"/>
          <c:order val="1"/>
          <c:tx>
            <c:v>Operational and programme management</c:v>
          </c:tx>
          <c:spPr>
            <a:solidFill>
              <a:srgbClr val="18A396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62%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D7A5-E34B-BD29-B54CB60F3803}"/>
                </c:ext>
              </c:extLst>
            </c:dLbl>
            <c:dLbl>
              <c:idx val="1"/>
              <c:layout>
                <c:manualLayout>
                  <c:x val="3.3116006282653981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6%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D7A5-E34B-BD29-B54CB60F3803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D7A5-E34B-BD29-B54CB60F380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Avenir Book" panose="02000503020000020003" pitchFamily="2" charset="0"/>
                    <a:ea typeface="+mn-ea"/>
                    <a:cs typeface="+mn-cs"/>
                  </a:defRPr>
                </a:pPr>
                <a:endParaRPr lang="en-B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3"/>
              <c:pt idx="0">
                <c:v>Public Entities</c:v>
              </c:pt>
              <c:pt idx="1">
                <c:v>Private/OOPP</c:v>
              </c:pt>
              <c:pt idx="2">
                <c:v>International Entities</c:v>
              </c:pt>
            </c:strLit>
          </c:cat>
          <c:val>
            <c:numLit>
              <c:formatCode>General</c:formatCode>
              <c:ptCount val="3"/>
              <c:pt idx="0">
                <c:v>1596707260.5037</c:v>
              </c:pt>
              <c:pt idx="1">
                <c:v>35581712.119224474</c:v>
              </c:pt>
              <c:pt idx="2">
                <c:v>403465450.7658627</c:v>
              </c:pt>
            </c:numLit>
          </c:val>
          <c:extLst>
            <c:ext xmlns:c16="http://schemas.microsoft.com/office/drawing/2014/chart" uri="{C3380CC4-5D6E-409C-BE32-E72D297353CC}">
              <c16:uniqueId val="{00000007-D7A5-E34B-BD29-B54CB60F3803}"/>
            </c:ext>
          </c:extLst>
        </c:ser>
        <c:ser>
          <c:idx val="2"/>
          <c:order val="2"/>
          <c:tx>
            <c:v>Medical products and supplies</c:v>
          </c:tx>
          <c:spPr>
            <a:solidFill>
              <a:srgbClr val="7CC7C0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D7A5-E34B-BD29-B54CB60F3803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54%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D7A5-E34B-BD29-B54CB60F3803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31%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D7A5-E34B-BD29-B54CB60F380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Avenir Book" panose="02000503020000020003" pitchFamily="2" charset="0"/>
                    <a:ea typeface="+mn-ea"/>
                    <a:cs typeface="+mn-cs"/>
                  </a:defRPr>
                </a:pPr>
                <a:endParaRPr lang="en-B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3"/>
              <c:pt idx="0">
                <c:v>Public Entities</c:v>
              </c:pt>
              <c:pt idx="1">
                <c:v>Private/OOPP</c:v>
              </c:pt>
              <c:pt idx="2">
                <c:v>International Entities</c:v>
              </c:pt>
            </c:strLit>
          </c:cat>
          <c:val>
            <c:numLit>
              <c:formatCode>General</c:formatCode>
              <c:ptCount val="3"/>
              <c:pt idx="0">
                <c:v>259324858</c:v>
              </c:pt>
              <c:pt idx="1">
                <c:v>306355888.41386819</c:v>
              </c:pt>
              <c:pt idx="2">
                <c:v>1302483006.0808201</c:v>
              </c:pt>
            </c:numLit>
          </c:val>
          <c:extLst>
            <c:ext xmlns:c16="http://schemas.microsoft.com/office/drawing/2014/chart" uri="{C3380CC4-5D6E-409C-BE32-E72D297353CC}">
              <c16:uniqueId val="{0000000B-D7A5-E34B-BD29-B54CB60F3803}"/>
            </c:ext>
          </c:extLst>
        </c:ser>
        <c:ser>
          <c:idx val="3"/>
          <c:order val="3"/>
          <c:tx>
            <c:v>Contracted external services</c:v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cat>
            <c:strLit>
              <c:ptCount val="3"/>
              <c:pt idx="0">
                <c:v>Public Entities</c:v>
              </c:pt>
              <c:pt idx="1">
                <c:v>Private/OOPP</c:v>
              </c:pt>
              <c:pt idx="2">
                <c:v>International Entities</c:v>
              </c:pt>
            </c:strLit>
          </c:cat>
          <c:val>
            <c:numLit>
              <c:formatCode>General</c:formatCode>
              <c:ptCount val="3"/>
              <c:pt idx="0">
                <c:v>0</c:v>
              </c:pt>
              <c:pt idx="1">
                <c:v>0</c:v>
              </c:pt>
              <c:pt idx="2">
                <c:v>11390084.30417086</c:v>
              </c:pt>
            </c:numLit>
          </c:val>
          <c:extLst>
            <c:ext xmlns:c16="http://schemas.microsoft.com/office/drawing/2014/chart" uri="{C3380CC4-5D6E-409C-BE32-E72D297353CC}">
              <c16:uniqueId val="{0000000C-D7A5-E34B-BD29-B54CB60F3803}"/>
            </c:ext>
          </c:extLst>
        </c:ser>
        <c:ser>
          <c:idx val="4"/>
          <c:order val="4"/>
          <c:tx>
            <c:v>Transportation related to beneficiaries</c:v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Lit>
              <c:ptCount val="3"/>
              <c:pt idx="0">
                <c:v>Public Entities</c:v>
              </c:pt>
              <c:pt idx="1">
                <c:v>Private/OOPP</c:v>
              </c:pt>
              <c:pt idx="2">
                <c:v>International Entities</c:v>
              </c:pt>
            </c:strLit>
          </c:cat>
          <c:val>
            <c:numLit>
              <c:formatCode>General</c:formatCode>
              <c:ptCount val="3"/>
              <c:pt idx="0">
                <c:v>0</c:v>
              </c:pt>
              <c:pt idx="1">
                <c:v>0</c:v>
              </c:pt>
              <c:pt idx="2">
                <c:v>108797059.3376976</c:v>
              </c:pt>
            </c:numLit>
          </c:val>
          <c:extLst>
            <c:ext xmlns:c16="http://schemas.microsoft.com/office/drawing/2014/chart" uri="{C3380CC4-5D6E-409C-BE32-E72D297353CC}">
              <c16:uniqueId val="{0000000D-D7A5-E34B-BD29-B54CB60F3803}"/>
            </c:ext>
          </c:extLst>
        </c:ser>
        <c:ser>
          <c:idx val="5"/>
          <c:order val="5"/>
          <c:tx>
            <c:v>Training related costs</c:v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Lit>
              <c:ptCount val="3"/>
              <c:pt idx="0">
                <c:v>Public Entities</c:v>
              </c:pt>
              <c:pt idx="1">
                <c:v>Private/OOPP</c:v>
              </c:pt>
              <c:pt idx="2">
                <c:v>International Entities</c:v>
              </c:pt>
            </c:strLit>
          </c:cat>
          <c:val>
            <c:numLit>
              <c:formatCode>General</c:formatCode>
              <c:ptCount val="3"/>
              <c:pt idx="0">
                <c:v>1955405</c:v>
              </c:pt>
              <c:pt idx="1">
                <c:v>0</c:v>
              </c:pt>
              <c:pt idx="2">
                <c:v>82458057.424292609</c:v>
              </c:pt>
            </c:numLit>
          </c:val>
          <c:extLst>
            <c:ext xmlns:c16="http://schemas.microsoft.com/office/drawing/2014/chart" uri="{C3380CC4-5D6E-409C-BE32-E72D297353CC}">
              <c16:uniqueId val="{0000000E-D7A5-E34B-BD29-B54CB60F3803}"/>
            </c:ext>
          </c:extLst>
        </c:ser>
        <c:ser>
          <c:idx val="6"/>
          <c:order val="6"/>
          <c:tx>
            <c:v>Logistics of events, including catering 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Lit>
              <c:ptCount val="3"/>
              <c:pt idx="0">
                <c:v>Public Entities</c:v>
              </c:pt>
              <c:pt idx="1">
                <c:v>Private/OOPP</c:v>
              </c:pt>
              <c:pt idx="2">
                <c:v>International Entities</c:v>
              </c:pt>
            </c:strLit>
          </c:cat>
          <c:val>
            <c:numLit>
              <c:formatCode>General</c:formatCode>
              <c:ptCount val="3"/>
              <c:pt idx="0">
                <c:v>0</c:v>
              </c:pt>
              <c:pt idx="1">
                <c:v>0</c:v>
              </c:pt>
              <c:pt idx="2">
                <c:v>8642712.159820307</c:v>
              </c:pt>
            </c:numLit>
          </c:val>
          <c:extLst>
            <c:ext xmlns:c16="http://schemas.microsoft.com/office/drawing/2014/chart" uri="{C3380CC4-5D6E-409C-BE32-E72D297353CC}">
              <c16:uniqueId val="{0000000F-D7A5-E34B-BD29-B54CB60F3803}"/>
            </c:ext>
          </c:extLst>
        </c:ser>
        <c:ser>
          <c:idx val="7"/>
          <c:order val="7"/>
          <c:tx>
            <c:v>Indirect costs</c:v>
          </c:tx>
          <c:spPr>
            <a:solidFill>
              <a:srgbClr val="F0794E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D7A5-E34B-BD29-B54CB60F3803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40%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1-D7A5-E34B-BD29-B54CB60F3803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2-D7A5-E34B-BD29-B54CB60F380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Avenir Book" panose="02000503020000020003" pitchFamily="2" charset="0"/>
                    <a:ea typeface="+mn-ea"/>
                    <a:cs typeface="+mn-cs"/>
                  </a:defRPr>
                </a:pPr>
                <a:endParaRPr lang="en-B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3"/>
              <c:pt idx="0">
                <c:v>Public Entities</c:v>
              </c:pt>
              <c:pt idx="1">
                <c:v>Private/OOPP</c:v>
              </c:pt>
              <c:pt idx="2">
                <c:v>International Entities</c:v>
              </c:pt>
            </c:strLit>
          </c:cat>
          <c:val>
            <c:numLit>
              <c:formatCode>General</c:formatCode>
              <c:ptCount val="3"/>
              <c:pt idx="0">
                <c:v>0</c:v>
              </c:pt>
              <c:pt idx="1">
                <c:v>229477826.42220664</c:v>
              </c:pt>
              <c:pt idx="2">
                <c:v>401339481.14626372</c:v>
              </c:pt>
            </c:numLit>
          </c:val>
          <c:extLst>
            <c:ext xmlns:c16="http://schemas.microsoft.com/office/drawing/2014/chart" uri="{C3380CC4-5D6E-409C-BE32-E72D297353CC}">
              <c16:uniqueId val="{00000013-D7A5-E34B-BD29-B54CB60F3803}"/>
            </c:ext>
          </c:extLst>
        </c:ser>
        <c:ser>
          <c:idx val="8"/>
          <c:order val="8"/>
          <c:tx>
            <c:v>Building</c:v>
          </c:tx>
          <c:spPr>
            <a:solidFill>
              <a:schemeClr val="accent6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Lit>
              <c:ptCount val="3"/>
              <c:pt idx="0">
                <c:v>Public Entities</c:v>
              </c:pt>
              <c:pt idx="1">
                <c:v>Private/OOPP</c:v>
              </c:pt>
              <c:pt idx="2">
                <c:v>International Entities</c:v>
              </c:pt>
            </c:strLit>
          </c:cat>
          <c:val>
            <c:numLit>
              <c:formatCode>General</c:formatCode>
              <c:ptCount val="3"/>
              <c:pt idx="0">
                <c:v>48929251</c:v>
              </c:pt>
              <c:pt idx="1">
                <c:v>0</c:v>
              </c:pt>
              <c:pt idx="2">
                <c:v>21052637.036997579</c:v>
              </c:pt>
            </c:numLit>
          </c:val>
          <c:extLst>
            <c:ext xmlns:c16="http://schemas.microsoft.com/office/drawing/2014/chart" uri="{C3380CC4-5D6E-409C-BE32-E72D297353CC}">
              <c16:uniqueId val="{00000014-D7A5-E34B-BD29-B54CB60F3803}"/>
            </c:ext>
          </c:extLst>
        </c:ser>
        <c:ser>
          <c:idx val="9"/>
          <c:order val="9"/>
          <c:tx>
            <c:v>Other capital investment</c:v>
          </c:tx>
          <c:spPr>
            <a:solidFill>
              <a:schemeClr val="accent5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Lit>
              <c:ptCount val="3"/>
              <c:pt idx="0">
                <c:v>Public Entities</c:v>
              </c:pt>
              <c:pt idx="1">
                <c:v>Private/OOPP</c:v>
              </c:pt>
              <c:pt idx="2">
                <c:v>International Entities</c:v>
              </c:pt>
            </c:strLit>
          </c:cat>
          <c:val>
            <c:numLit>
              <c:formatCode>General</c:formatCode>
              <c:ptCount val="3"/>
              <c:pt idx="0">
                <c:v>3854710</c:v>
              </c:pt>
              <c:pt idx="1">
                <c:v>15000</c:v>
              </c:pt>
              <c:pt idx="2">
                <c:v>124888459.7195248</c:v>
              </c:pt>
            </c:numLit>
          </c:val>
          <c:extLst>
            <c:ext xmlns:c16="http://schemas.microsoft.com/office/drawing/2014/chart" uri="{C3380CC4-5D6E-409C-BE32-E72D297353CC}">
              <c16:uniqueId val="{00000015-D7A5-E34B-BD29-B54CB60F3803}"/>
            </c:ext>
          </c:extLst>
        </c:ser>
        <c:ser>
          <c:idx val="10"/>
          <c:order val="10"/>
          <c:tx>
            <c:v>Vehicles</c:v>
          </c:tx>
          <c:spPr>
            <a:solidFill>
              <a:schemeClr val="accent2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Lit>
              <c:ptCount val="3"/>
              <c:pt idx="0">
                <c:v>Public Entities</c:v>
              </c:pt>
              <c:pt idx="1">
                <c:v>Private/OOPP</c:v>
              </c:pt>
              <c:pt idx="2">
                <c:v>International Entities</c:v>
              </c:pt>
            </c:strLit>
          </c:cat>
          <c:val>
            <c:numLit>
              <c:formatCode>General</c:formatCode>
              <c:ptCount val="3"/>
              <c:pt idx="0">
                <c:v>0</c:v>
              </c:pt>
              <c:pt idx="1">
                <c:v>0</c:v>
              </c:pt>
              <c:pt idx="2">
                <c:v>4428378.8193488931</c:v>
              </c:pt>
            </c:numLit>
          </c:val>
          <c:extLst>
            <c:ext xmlns:c16="http://schemas.microsoft.com/office/drawing/2014/chart" uri="{C3380CC4-5D6E-409C-BE32-E72D297353CC}">
              <c16:uniqueId val="{00000016-D7A5-E34B-BD29-B54CB60F38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826094704"/>
        <c:axId val="826099024"/>
      </c:barChart>
      <c:catAx>
        <c:axId val="8260947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venir Book" panose="02000503020000020003" pitchFamily="2" charset="0"/>
                <a:ea typeface="+mn-ea"/>
                <a:cs typeface="+mn-cs"/>
              </a:defRPr>
            </a:pPr>
            <a:endParaRPr lang="en-BE"/>
          </a:p>
        </c:txPr>
        <c:crossAx val="826099024"/>
        <c:crosses val="autoZero"/>
        <c:auto val="1"/>
        <c:lblAlgn val="ctr"/>
        <c:lblOffset val="100"/>
        <c:noMultiLvlLbl val="0"/>
      </c:catAx>
      <c:valAx>
        <c:axId val="8260990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venir Book" panose="02000503020000020003" pitchFamily="2" charset="0"/>
                <a:ea typeface="+mn-ea"/>
                <a:cs typeface="+mn-cs"/>
              </a:defRPr>
            </a:pPr>
            <a:endParaRPr lang="en-BE"/>
          </a:p>
        </c:txPr>
        <c:crossAx val="826094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793040259376506"/>
          <c:y val="0.12729668669784816"/>
          <c:w val="0.32069597406234945"/>
          <c:h val="0.8412126079415014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7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venir Book" panose="02000503020000020003" pitchFamily="2" charset="0"/>
              <a:ea typeface="+mn-ea"/>
              <a:cs typeface="+mn-cs"/>
            </a:defRPr>
          </a:pPr>
          <a:endParaRPr lang="en-B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venir Book" panose="02000503020000020003" pitchFamily="2" charset="0"/>
        </a:defRPr>
      </a:pPr>
      <a:endParaRPr lang="en-BE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704755352727355"/>
          <c:y val="4.3694141012909631E-2"/>
          <c:w val="0.40513757848197907"/>
          <c:h val="0.85308196952044346"/>
        </c:manualLayout>
      </c:layout>
      <c:barChart>
        <c:barDir val="col"/>
        <c:grouping val="stacked"/>
        <c:varyColors val="0"/>
        <c:ser>
          <c:idx val="0"/>
          <c:order val="0"/>
          <c:tx>
            <c:v>People living with HIV </c:v>
          </c:tx>
          <c:spPr>
            <a:solidFill>
              <a:srgbClr val="026660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59%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2C51-3C4E-AE6B-37E9EF142D3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56%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2C51-3C4E-AE6B-37E9EF142D3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56%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2C51-3C4E-AE6B-37E9EF142D3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Avenir Book" panose="02000503020000020003" pitchFamily="2" charset="0"/>
                    <a:ea typeface="+mn-ea"/>
                    <a:cs typeface="+mn-cs"/>
                  </a:defRPr>
                </a:pPr>
                <a:endParaRPr lang="en-B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3"/>
              <c:pt idx="0">
                <c:v>2020/21</c:v>
              </c:pt>
              <c:pt idx="1">
                <c:v>2021/22</c:v>
              </c:pt>
              <c:pt idx="2">
                <c:v>2022/23</c:v>
              </c:pt>
            </c:strLit>
          </c:cat>
          <c:val>
            <c:numLit>
              <c:formatCode>General</c:formatCode>
              <c:ptCount val="3"/>
              <c:pt idx="0">
                <c:v>3358292676.7350516</c:v>
              </c:pt>
              <c:pt idx="1">
                <c:v>2699069841.2465463</c:v>
              </c:pt>
              <c:pt idx="2">
                <c:v>4171166387.1867056</c:v>
              </c:pt>
            </c:numLit>
          </c:val>
          <c:extLst>
            <c:ext xmlns:c16="http://schemas.microsoft.com/office/drawing/2014/chart" uri="{C3380CC4-5D6E-409C-BE32-E72D297353CC}">
              <c16:uniqueId val="{00000003-2C51-3C4E-AE6B-37E9EF142D36}"/>
            </c:ext>
          </c:extLst>
        </c:ser>
        <c:ser>
          <c:idx val="1"/>
          <c:order val="1"/>
          <c:tx>
            <c:v>Key populations</c:v>
          </c:tx>
          <c:spPr>
            <a:solidFill>
              <a:srgbClr val="18A396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21%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2C51-3C4E-AE6B-37E9EF142D3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17%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2C51-3C4E-AE6B-37E9EF142D3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13%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2C51-3C4E-AE6B-37E9EF142D3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Avenir Book" panose="02000503020000020003" pitchFamily="2" charset="0"/>
                    <a:ea typeface="+mn-ea"/>
                    <a:cs typeface="+mn-cs"/>
                  </a:defRPr>
                </a:pPr>
                <a:endParaRPr lang="en-B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3"/>
              <c:pt idx="0">
                <c:v>2020/21</c:v>
              </c:pt>
              <c:pt idx="1">
                <c:v>2021/22</c:v>
              </c:pt>
              <c:pt idx="2">
                <c:v>2022/23</c:v>
              </c:pt>
            </c:strLit>
          </c:cat>
          <c:val>
            <c:numLit>
              <c:formatCode>General</c:formatCode>
              <c:ptCount val="3"/>
              <c:pt idx="0">
                <c:v>1188762282.6642642</c:v>
              </c:pt>
              <c:pt idx="1">
                <c:v>834135643.47724915</c:v>
              </c:pt>
              <c:pt idx="2">
                <c:v>983237628.10922861</c:v>
              </c:pt>
            </c:numLit>
          </c:val>
          <c:extLst>
            <c:ext xmlns:c16="http://schemas.microsoft.com/office/drawing/2014/chart" uri="{C3380CC4-5D6E-409C-BE32-E72D297353CC}">
              <c16:uniqueId val="{00000007-2C51-3C4E-AE6B-37E9EF142D36}"/>
            </c:ext>
          </c:extLst>
        </c:ser>
        <c:ser>
          <c:idx val="2"/>
          <c:order val="2"/>
          <c:tx>
            <c:v>Vulnerable, accessible populations</c:v>
          </c:tx>
          <c:spPr>
            <a:solidFill>
              <a:srgbClr val="7CC7C0"/>
            </a:solidFill>
            <a:ln>
              <a:noFill/>
            </a:ln>
            <a:effectLst/>
          </c:spPr>
          <c:invertIfNegative val="0"/>
          <c:cat>
            <c:strLit>
              <c:ptCount val="3"/>
              <c:pt idx="0">
                <c:v>2020/21</c:v>
              </c:pt>
              <c:pt idx="1">
                <c:v>2021/22</c:v>
              </c:pt>
              <c:pt idx="2">
                <c:v>2022/23</c:v>
              </c:pt>
            </c:strLit>
          </c:cat>
          <c:val>
            <c:numLit>
              <c:formatCode>General</c:formatCode>
              <c:ptCount val="3"/>
              <c:pt idx="0">
                <c:v>200168751.45147467</c:v>
              </c:pt>
              <c:pt idx="1">
                <c:v>239021349.65051761</c:v>
              </c:pt>
              <c:pt idx="2">
                <c:v>251396206.07477498</c:v>
              </c:pt>
            </c:numLit>
          </c:val>
          <c:extLst>
            <c:ext xmlns:c16="http://schemas.microsoft.com/office/drawing/2014/chart" uri="{C3380CC4-5D6E-409C-BE32-E72D297353CC}">
              <c16:uniqueId val="{00000008-2C51-3C4E-AE6B-37E9EF142D36}"/>
            </c:ext>
          </c:extLst>
        </c:ser>
        <c:ser>
          <c:idx val="3"/>
          <c:order val="3"/>
          <c:tx>
            <c:v>General population</c:v>
          </c:tx>
          <c:spPr>
            <a:solidFill>
              <a:srgbClr val="D9D186"/>
            </a:solidFill>
            <a:ln>
              <a:noFill/>
            </a:ln>
            <a:effectLst/>
          </c:spPr>
          <c:invertIfNegative val="0"/>
          <c:cat>
            <c:strLit>
              <c:ptCount val="3"/>
              <c:pt idx="0">
                <c:v>2020/21</c:v>
              </c:pt>
              <c:pt idx="1">
                <c:v>2021/22</c:v>
              </c:pt>
              <c:pt idx="2">
                <c:v>2022/23</c:v>
              </c:pt>
            </c:strLit>
          </c:cat>
          <c:val>
            <c:numLit>
              <c:formatCode>General</c:formatCode>
              <c:ptCount val="3"/>
              <c:pt idx="0">
                <c:v>77009398.180000007</c:v>
              </c:pt>
              <c:pt idx="1">
                <c:v>38838260</c:v>
              </c:pt>
              <c:pt idx="2">
                <c:v>230723739.4978666</c:v>
              </c:pt>
            </c:numLit>
          </c:val>
          <c:extLst>
            <c:ext xmlns:c16="http://schemas.microsoft.com/office/drawing/2014/chart" uri="{C3380CC4-5D6E-409C-BE32-E72D297353CC}">
              <c16:uniqueId val="{00000009-2C51-3C4E-AE6B-37E9EF142D36}"/>
            </c:ext>
          </c:extLst>
        </c:ser>
        <c:ser>
          <c:idx val="4"/>
          <c:order val="4"/>
          <c:tx>
            <c:v>Non-targeted interventions</c:v>
          </c:tx>
          <c:spPr>
            <a:solidFill>
              <a:srgbClr val="F0794E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14%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2C51-3C4E-AE6B-37E9EF142D3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21%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2C51-3C4E-AE6B-37E9EF142D3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22%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2C51-3C4E-AE6B-37E9EF142D3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Avenir Book" panose="02000503020000020003" pitchFamily="2" charset="0"/>
                    <a:ea typeface="+mn-ea"/>
                    <a:cs typeface="+mn-cs"/>
                  </a:defRPr>
                </a:pPr>
                <a:endParaRPr lang="en-B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Lit>
              <c:ptCount val="3"/>
              <c:pt idx="0">
                <c:v>2020/21</c:v>
              </c:pt>
              <c:pt idx="1">
                <c:v>2021/22</c:v>
              </c:pt>
              <c:pt idx="2">
                <c:v>2022/23</c:v>
              </c:pt>
            </c:strLit>
          </c:cat>
          <c:val>
            <c:numLit>
              <c:formatCode>General</c:formatCode>
              <c:ptCount val="3"/>
              <c:pt idx="0">
                <c:v>831257752.39048922</c:v>
              </c:pt>
              <c:pt idx="1">
                <c:v>1017129354.7370317</c:v>
              </c:pt>
              <c:pt idx="2">
                <c:v>1682265160.8418226</c:v>
              </c:pt>
            </c:numLit>
          </c:val>
          <c:extLst>
            <c:ext xmlns:c16="http://schemas.microsoft.com/office/drawing/2014/chart" uri="{C3380CC4-5D6E-409C-BE32-E72D297353CC}">
              <c16:uniqueId val="{0000000D-2C51-3C4E-AE6B-37E9EF142D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1019435120"/>
        <c:axId val="1904215215"/>
      </c:barChart>
      <c:catAx>
        <c:axId val="1019435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venir Book" panose="02000503020000020003" pitchFamily="2" charset="0"/>
                <a:ea typeface="+mn-ea"/>
                <a:cs typeface="+mn-cs"/>
              </a:defRPr>
            </a:pPr>
            <a:endParaRPr lang="en-BE"/>
          </a:p>
        </c:txPr>
        <c:crossAx val="1904215215"/>
        <c:crosses val="autoZero"/>
        <c:auto val="1"/>
        <c:lblAlgn val="ctr"/>
        <c:lblOffset val="100"/>
        <c:noMultiLvlLbl val="0"/>
      </c:catAx>
      <c:valAx>
        <c:axId val="19042152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#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venir Book" panose="02000503020000020003" pitchFamily="2" charset="0"/>
                <a:ea typeface="+mn-ea"/>
                <a:cs typeface="+mn-cs"/>
              </a:defRPr>
            </a:pPr>
            <a:endParaRPr lang="en-BE"/>
          </a:p>
        </c:txPr>
        <c:crossAx val="1019435120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3.4044809725889092E-3"/>
                <c:y val="0.2389469367046938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0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venir Book" panose="02000503020000020003" pitchFamily="2" charset="0"/>
                      <a:ea typeface="+mn-ea"/>
                      <a:cs typeface="+mn-cs"/>
                    </a:defRPr>
                  </a:pPr>
                  <a:r>
                    <a:rPr lang="en-ZA"/>
                    <a:t>Millions - LCU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venir Book" panose="02000503020000020003" pitchFamily="2" charset="0"/>
                    <a:ea typeface="+mn-ea"/>
                    <a:cs typeface="+mn-cs"/>
                  </a:defRPr>
                </a:pPr>
                <a:endParaRPr lang="en-BE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58641546152766211"/>
          <c:y val="0.12905682184553316"/>
          <c:w val="0.41358453847233795"/>
          <c:h val="0.7188231830923119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venir Book" panose="02000503020000020003" pitchFamily="2" charset="0"/>
              <a:ea typeface="+mn-ea"/>
              <a:cs typeface="+mn-cs"/>
            </a:defRPr>
          </a:pPr>
          <a:endParaRPr lang="en-B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Avenir Book" panose="02000503020000020003" pitchFamily="2" charset="0"/>
        </a:defRPr>
      </a:pPr>
      <a:endParaRPr lang="en-BE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venir Book" panose="02000503020000020003" pitchFamily="2" charset="0"/>
                <a:ea typeface="+mn-ea"/>
                <a:cs typeface="+mn-cs"/>
              </a:defRPr>
            </a:pPr>
            <a:r>
              <a:rPr lang="en-US"/>
              <a:t>HIV spending per province by source (2020, USDm)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venir Book" panose="02000503020000020003" pitchFamily="2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1471134791723156"/>
          <c:y val="0.11985520225351072"/>
          <c:w val="0.74753210099374434"/>
          <c:h val="0.5982894581495299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'PPT1. 21+32'!$B$60</c:f>
              <c:strCache>
                <c:ptCount val="1"/>
                <c:pt idx="0">
                  <c:v> Public funds via NAC </c:v>
                </c:pt>
              </c:strCache>
            </c:strRef>
          </c:tx>
          <c:spPr>
            <a:solidFill>
              <a:srgbClr val="026660"/>
            </a:solidFill>
            <a:ln>
              <a:noFill/>
            </a:ln>
            <a:effectLst/>
          </c:spPr>
          <c:invertIfNegative val="0"/>
          <c:cat>
            <c:strRef>
              <c:f>'PPT1. 21+32'!$A$61:$A$70</c:f>
              <c:strCache>
                <c:ptCount val="10"/>
                <c:pt idx="0">
                  <c:v>Province 1</c:v>
                </c:pt>
                <c:pt idx="1">
                  <c:v>Province 2</c:v>
                </c:pt>
                <c:pt idx="2">
                  <c:v>Province 3</c:v>
                </c:pt>
                <c:pt idx="3">
                  <c:v>Province 4</c:v>
                </c:pt>
                <c:pt idx="4">
                  <c:v>Province 5</c:v>
                </c:pt>
                <c:pt idx="5">
                  <c:v>Province 6</c:v>
                </c:pt>
                <c:pt idx="6">
                  <c:v>Province 7</c:v>
                </c:pt>
                <c:pt idx="7">
                  <c:v>Province 8</c:v>
                </c:pt>
                <c:pt idx="8">
                  <c:v>Province 9</c:v>
                </c:pt>
                <c:pt idx="9">
                  <c:v>Province 10</c:v>
                </c:pt>
              </c:strCache>
            </c:strRef>
          </c:cat>
          <c:val>
            <c:numRef>
              <c:f>'PPT1. 21+32'!$B$61:$B$70</c:f>
              <c:numCache>
                <c:formatCode>_(* #,##0_);_(* \(#,##0\);_(* "-"??_);_(@_)</c:formatCode>
                <c:ptCount val="10"/>
                <c:pt idx="0">
                  <c:v>234260.48813247436</c:v>
                </c:pt>
                <c:pt idx="1">
                  <c:v>359180.4614535413</c:v>
                </c:pt>
                <c:pt idx="2">
                  <c:v>254461.38822447069</c:v>
                </c:pt>
                <c:pt idx="3">
                  <c:v>316322.91057957639</c:v>
                </c:pt>
                <c:pt idx="4">
                  <c:v>384413.76007359632</c:v>
                </c:pt>
                <c:pt idx="5">
                  <c:v>356301.05041398294</c:v>
                </c:pt>
                <c:pt idx="6">
                  <c:v>289972.35105795722</c:v>
                </c:pt>
                <c:pt idx="7">
                  <c:v>281651.11021159112</c:v>
                </c:pt>
                <c:pt idx="8">
                  <c:v>244157.98123275032</c:v>
                </c:pt>
                <c:pt idx="9">
                  <c:v>275053.48279668763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7E-3348-BE7E-87EE187258AF}"/>
            </c:ext>
          </c:extLst>
        </c:ser>
        <c:ser>
          <c:idx val="1"/>
          <c:order val="1"/>
          <c:tx>
            <c:strRef>
              <c:f>'PPT1. 21+32'!$C$60</c:f>
              <c:strCache>
                <c:ptCount val="1"/>
                <c:pt idx="0">
                  <c:v> OOPP </c:v>
                </c:pt>
              </c:strCache>
            </c:strRef>
          </c:tx>
          <c:spPr>
            <a:solidFill>
              <a:srgbClr val="7CC7C0"/>
            </a:solidFill>
            <a:ln>
              <a:noFill/>
            </a:ln>
            <a:effectLst/>
          </c:spPr>
          <c:invertIfNegative val="0"/>
          <c:cat>
            <c:strRef>
              <c:f>'PPT1. 21+32'!$A$61:$A$70</c:f>
              <c:strCache>
                <c:ptCount val="10"/>
                <c:pt idx="0">
                  <c:v>Province 1</c:v>
                </c:pt>
                <c:pt idx="1">
                  <c:v>Province 2</c:v>
                </c:pt>
                <c:pt idx="2">
                  <c:v>Province 3</c:v>
                </c:pt>
                <c:pt idx="3">
                  <c:v>Province 4</c:v>
                </c:pt>
                <c:pt idx="4">
                  <c:v>Province 5</c:v>
                </c:pt>
                <c:pt idx="5">
                  <c:v>Province 6</c:v>
                </c:pt>
                <c:pt idx="6">
                  <c:v>Province 7</c:v>
                </c:pt>
                <c:pt idx="7">
                  <c:v>Province 8</c:v>
                </c:pt>
                <c:pt idx="8">
                  <c:v>Province 9</c:v>
                </c:pt>
                <c:pt idx="9">
                  <c:v>Province 10</c:v>
                </c:pt>
              </c:strCache>
            </c:strRef>
          </c:cat>
          <c:val>
            <c:numRef>
              <c:f>'PPT1. 21+32'!$C$61:$C$70</c:f>
              <c:numCache>
                <c:formatCode>_(* #,##0_);_(* \(#,##0\);_(* "-"??_);_(@_)</c:formatCode>
                <c:ptCount val="10"/>
                <c:pt idx="0">
                  <c:v>8531292.2659238614</c:v>
                </c:pt>
                <c:pt idx="1">
                  <c:v>16709414.778491454</c:v>
                </c:pt>
                <c:pt idx="2">
                  <c:v>6018657.2228301316</c:v>
                </c:pt>
                <c:pt idx="3">
                  <c:v>6825542.8003706196</c:v>
                </c:pt>
                <c:pt idx="4">
                  <c:v>4894650.2747544395</c:v>
                </c:pt>
                <c:pt idx="5">
                  <c:v>8655486.191397544</c:v>
                </c:pt>
                <c:pt idx="6">
                  <c:v>4366164.7906829314</c:v>
                </c:pt>
                <c:pt idx="7">
                  <c:v>5429799.4987319894</c:v>
                </c:pt>
                <c:pt idx="8">
                  <c:v>9026314.8050789274</c:v>
                </c:pt>
                <c:pt idx="9">
                  <c:v>3022369.5563983792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7E-3348-BE7E-87EE187258AF}"/>
            </c:ext>
          </c:extLst>
        </c:ser>
        <c:ser>
          <c:idx val="2"/>
          <c:order val="2"/>
          <c:tx>
            <c:strRef>
              <c:f>'PPT1. 21+32'!$D$60</c:f>
              <c:strCache>
                <c:ptCount val="1"/>
                <c:pt idx="0">
                  <c:v> PEPFAR </c:v>
                </c:pt>
              </c:strCache>
            </c:strRef>
          </c:tx>
          <c:spPr>
            <a:solidFill>
              <a:srgbClr val="18A396"/>
            </a:solidFill>
            <a:ln>
              <a:noFill/>
            </a:ln>
            <a:effectLst/>
          </c:spPr>
          <c:invertIfNegative val="0"/>
          <c:cat>
            <c:strRef>
              <c:f>'PPT1. 21+32'!$A$61:$A$70</c:f>
              <c:strCache>
                <c:ptCount val="10"/>
                <c:pt idx="0">
                  <c:v>Province 1</c:v>
                </c:pt>
                <c:pt idx="1">
                  <c:v>Province 2</c:v>
                </c:pt>
                <c:pt idx="2">
                  <c:v>Province 3</c:v>
                </c:pt>
                <c:pt idx="3">
                  <c:v>Province 4</c:v>
                </c:pt>
                <c:pt idx="4">
                  <c:v>Province 5</c:v>
                </c:pt>
                <c:pt idx="5">
                  <c:v>Province 6</c:v>
                </c:pt>
                <c:pt idx="6">
                  <c:v>Province 7</c:v>
                </c:pt>
                <c:pt idx="7">
                  <c:v>Province 8</c:v>
                </c:pt>
                <c:pt idx="8">
                  <c:v>Province 9</c:v>
                </c:pt>
                <c:pt idx="9">
                  <c:v>Province 10</c:v>
                </c:pt>
              </c:strCache>
            </c:strRef>
          </c:cat>
          <c:val>
            <c:numRef>
              <c:f>'PPT1. 21+32'!$D$61:$D$70</c:f>
              <c:numCache>
                <c:formatCode>_(* #,##0_);_(* \(#,##0\);_(* "-"??_);_(@_)</c:formatCode>
                <c:ptCount val="10"/>
                <c:pt idx="0">
                  <c:v>5392457.4586145477</c:v>
                </c:pt>
                <c:pt idx="1">
                  <c:v>12010832.319665752</c:v>
                </c:pt>
                <c:pt idx="2">
                  <c:v>13592527.653390886</c:v>
                </c:pt>
                <c:pt idx="3">
                  <c:v>12086602.927223152</c:v>
                </c:pt>
                <c:pt idx="4">
                  <c:v>6322034.9318003058</c:v>
                </c:pt>
                <c:pt idx="5">
                  <c:v>9499809.1204046402</c:v>
                </c:pt>
                <c:pt idx="6">
                  <c:v>11410810.830964174</c:v>
                </c:pt>
                <c:pt idx="7">
                  <c:v>4515250.880280151</c:v>
                </c:pt>
                <c:pt idx="8">
                  <c:v>6846639.5543435812</c:v>
                </c:pt>
                <c:pt idx="9">
                  <c:v>5179659.575915115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67E-3348-BE7E-87EE187258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3"/>
        <c:overlap val="100"/>
        <c:axId val="631703392"/>
        <c:axId val="692299792"/>
      </c:barChart>
      <c:lineChart>
        <c:grouping val="standard"/>
        <c:varyColors val="0"/>
        <c:ser>
          <c:idx val="3"/>
          <c:order val="3"/>
          <c:tx>
            <c:strRef>
              <c:f>'PPT1. 21+32'!$E$60</c:f>
              <c:strCache>
                <c:ptCount val="1"/>
                <c:pt idx="0">
                  <c:v> Total per PLHIV 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rgbClr val="C00000"/>
                </a:solidFill>
              </a:ln>
              <a:effectLst/>
            </c:spPr>
          </c:marker>
          <c:cat>
            <c:strRef>
              <c:f>'PPT1. 21+32'!$A$61:$A$70</c:f>
              <c:strCache>
                <c:ptCount val="10"/>
                <c:pt idx="0">
                  <c:v>Province 1</c:v>
                </c:pt>
                <c:pt idx="1">
                  <c:v>Province 2</c:v>
                </c:pt>
                <c:pt idx="2">
                  <c:v>Province 3</c:v>
                </c:pt>
                <c:pt idx="3">
                  <c:v>Province 4</c:v>
                </c:pt>
                <c:pt idx="4">
                  <c:v>Province 5</c:v>
                </c:pt>
                <c:pt idx="5">
                  <c:v>Province 6</c:v>
                </c:pt>
                <c:pt idx="6">
                  <c:v>Province 7</c:v>
                </c:pt>
                <c:pt idx="7">
                  <c:v>Province 8</c:v>
                </c:pt>
                <c:pt idx="8">
                  <c:v>Province 9</c:v>
                </c:pt>
                <c:pt idx="9">
                  <c:v>Province 10</c:v>
                </c:pt>
              </c:strCache>
            </c:strRef>
          </c:cat>
          <c:val>
            <c:numRef>
              <c:f>'PPT1. 21+32'!$E$61:$E$70</c:f>
              <c:numCache>
                <c:formatCode>_(* #,##0.00_);_(* \(#,##0.00\);_(* "-"??_);_(@_)</c:formatCode>
                <c:ptCount val="10"/>
                <c:pt idx="0">
                  <c:v>176.24371623600663</c:v>
                </c:pt>
                <c:pt idx="1">
                  <c:v>150.97177042084337</c:v>
                </c:pt>
                <c:pt idx="2">
                  <c:v>146.88201956720928</c:v>
                </c:pt>
                <c:pt idx="3">
                  <c:v>138.03638649083524</c:v>
                </c:pt>
                <c:pt idx="4">
                  <c:v>121.54238354124551</c:v>
                </c:pt>
                <c:pt idx="5">
                  <c:v>118.50531251218666</c:v>
                </c:pt>
                <c:pt idx="6">
                  <c:v>111.94373165122285</c:v>
                </c:pt>
                <c:pt idx="7">
                  <c:v>109.10460018588685</c:v>
                </c:pt>
                <c:pt idx="8">
                  <c:v>108.04309319149752</c:v>
                </c:pt>
                <c:pt idx="9">
                  <c:v>103.07485974453662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67E-3348-BE7E-87EE187258AF}"/>
            </c:ext>
          </c:extLst>
        </c:ser>
        <c:ser>
          <c:idx val="4"/>
          <c:order val="4"/>
          <c:tx>
            <c:strRef>
              <c:f>'PPT1. 21+32'!$F$60</c:f>
              <c:strCache>
                <c:ptCount val="1"/>
                <c:pt idx="0">
                  <c:v> Av. Spend per PLHIV (excl. nat+nd) </c:v>
                </c:pt>
              </c:strCache>
            </c:strRef>
          </c:tx>
          <c:spPr>
            <a:ln w="2540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'PPT1. 21+32'!$A$61:$A$70</c:f>
              <c:strCache>
                <c:ptCount val="10"/>
                <c:pt idx="0">
                  <c:v>Province 1</c:v>
                </c:pt>
                <c:pt idx="1">
                  <c:v>Province 2</c:v>
                </c:pt>
                <c:pt idx="2">
                  <c:v>Province 3</c:v>
                </c:pt>
                <c:pt idx="3">
                  <c:v>Province 4</c:v>
                </c:pt>
                <c:pt idx="4">
                  <c:v>Province 5</c:v>
                </c:pt>
                <c:pt idx="5">
                  <c:v>Province 6</c:v>
                </c:pt>
                <c:pt idx="6">
                  <c:v>Province 7</c:v>
                </c:pt>
                <c:pt idx="7">
                  <c:v>Province 8</c:v>
                </c:pt>
                <c:pt idx="8">
                  <c:v>Province 9</c:v>
                </c:pt>
                <c:pt idx="9">
                  <c:v>Province 10</c:v>
                </c:pt>
              </c:strCache>
            </c:strRef>
          </c:cat>
          <c:val>
            <c:numRef>
              <c:f>'PPT1. 21+32'!$F$61:$F$70</c:f>
              <c:numCache>
                <c:formatCode>_(* #,##0.00_);_(* \(#,##0.00\);_(* "-"??_);_(@_)</c:formatCode>
                <c:ptCount val="10"/>
                <c:pt idx="0">
                  <c:v>128.82817195492393</c:v>
                </c:pt>
                <c:pt idx="1">
                  <c:v>128.82817195492393</c:v>
                </c:pt>
                <c:pt idx="2">
                  <c:v>128.82817195492393</c:v>
                </c:pt>
                <c:pt idx="3">
                  <c:v>128.82817195492393</c:v>
                </c:pt>
                <c:pt idx="4">
                  <c:v>128.82817195492393</c:v>
                </c:pt>
                <c:pt idx="5">
                  <c:v>128.82817195492393</c:v>
                </c:pt>
                <c:pt idx="6">
                  <c:v>128.82817195492393</c:v>
                </c:pt>
                <c:pt idx="7">
                  <c:v>128.82817195492393</c:v>
                </c:pt>
                <c:pt idx="8">
                  <c:v>128.82817195492393</c:v>
                </c:pt>
                <c:pt idx="9">
                  <c:v>128.82817195492393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67E-3348-BE7E-87EE187258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5050159"/>
        <c:axId val="71071407"/>
      </c:lineChart>
      <c:catAx>
        <c:axId val="631703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venir Book" panose="02000503020000020003" pitchFamily="2" charset="0"/>
                <a:ea typeface="+mn-ea"/>
                <a:cs typeface="+mn-cs"/>
              </a:defRPr>
            </a:pPr>
            <a:endParaRPr lang="en-US"/>
          </a:p>
        </c:txPr>
        <c:crossAx val="692299792"/>
        <c:crosses val="autoZero"/>
        <c:auto val="1"/>
        <c:lblAlgn val="ctr"/>
        <c:lblOffset val="100"/>
        <c:noMultiLvlLbl val="0"/>
      </c:catAx>
      <c:valAx>
        <c:axId val="692299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venir Book" panose="02000503020000020003" pitchFamily="2" charset="0"/>
                <a:ea typeface="+mn-ea"/>
                <a:cs typeface="+mn-cs"/>
              </a:defRPr>
            </a:pPr>
            <a:endParaRPr lang="en-US"/>
          </a:p>
        </c:txPr>
        <c:crossAx val="631703392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1.4980427451091823E-2"/>
                <c:y val="0.17639212746597141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1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venir Book" panose="02000503020000020003" pitchFamily="2" charset="0"/>
                      <a:ea typeface="+mn-ea"/>
                      <a:cs typeface="+mn-cs"/>
                    </a:defRPr>
                  </a:pPr>
                  <a:r>
                    <a:rPr lang="en-US" sz="1100"/>
                    <a:t>Total HIV provincial spend (US$m)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venir Book" panose="02000503020000020003" pitchFamily="2" charset="0"/>
                    <a:ea typeface="+mn-ea"/>
                    <a:cs typeface="+mn-cs"/>
                  </a:defRPr>
                </a:pPr>
                <a:endParaRPr lang="en-US"/>
              </a:p>
            </c:txPr>
          </c:dispUnitsLbl>
        </c:dispUnits>
      </c:valAx>
      <c:valAx>
        <c:axId val="71071407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venir Book" panose="02000503020000020003" pitchFamily="2" charset="0"/>
                    <a:ea typeface="+mn-ea"/>
                    <a:cs typeface="+mn-cs"/>
                  </a:defRPr>
                </a:pPr>
                <a:r>
                  <a:rPr lang="en-US"/>
                  <a:t>Provincial spend per PLHIV (USD) </a:t>
                </a:r>
              </a:p>
            </c:rich>
          </c:tx>
          <c:layout>
            <c:manualLayout>
              <c:xMode val="edge"/>
              <c:yMode val="edge"/>
              <c:x val="0.92788466278018533"/>
              <c:y val="0.202718525176873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venir Book" panose="02000503020000020003" pitchFamily="2" charset="0"/>
                  <a:ea typeface="+mn-ea"/>
                  <a:cs typeface="+mn-cs"/>
                </a:defRPr>
              </a:pPr>
              <a:endParaRPr lang="en-US"/>
            </a:p>
          </c:txPr>
        </c:title>
        <c:numFmt formatCode="_(* #,##0_);_(* \(#,##0\);_(* &quot;-&quot;_);_(@_)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venir Book" panose="02000503020000020003" pitchFamily="2" charset="0"/>
                <a:ea typeface="+mn-ea"/>
                <a:cs typeface="+mn-cs"/>
              </a:defRPr>
            </a:pPr>
            <a:endParaRPr lang="en-US"/>
          </a:p>
        </c:txPr>
        <c:crossAx val="75050159"/>
        <c:crosses val="max"/>
        <c:crossBetween val="between"/>
      </c:valAx>
      <c:catAx>
        <c:axId val="75050159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71071407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5.4630109853223127E-2"/>
          <c:y val="0.79827321512544602"/>
          <c:w val="0.94360658479788218"/>
          <c:h val="0.1797702691488478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venir Book" panose="02000503020000020003" pitchFamily="2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Avenir Book" panose="02000503020000020003" pitchFamily="2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DBAF83-7383-4207-B364-C7F130670F14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ZA"/>
        </a:p>
      </dgm:t>
    </dgm:pt>
    <dgm:pt modelId="{2734975B-6CA1-4BFA-9507-A79C76EEF4CD}">
      <dgm:prSet phldrT="[Text]" custT="1"/>
      <dgm:spPr>
        <a:solidFill>
          <a:srgbClr val="01A99A"/>
        </a:solidFill>
      </dgm:spPr>
      <dgm:t>
        <a:bodyPr/>
        <a:lstStyle/>
        <a:p>
          <a:r>
            <a:rPr lang="en-US" sz="1800" b="1" dirty="0">
              <a:latin typeface="Avenir Book" panose="02000503020000020003" pitchFamily="2" charset="0"/>
            </a:rPr>
            <a:t>NASA is guided by 3 principles</a:t>
          </a:r>
          <a:endParaRPr lang="en-ZA" sz="1800" dirty="0">
            <a:latin typeface="Avenir Book" panose="02000503020000020003" pitchFamily="2" charset="0"/>
          </a:endParaRPr>
        </a:p>
      </dgm:t>
    </dgm:pt>
    <dgm:pt modelId="{01D0ED6A-2F64-4AE1-97BF-6D7FFBF60615}" type="parTrans" cxnId="{4AC3CE08-9111-4BAE-9A4D-695CCFDC624C}">
      <dgm:prSet/>
      <dgm:spPr/>
      <dgm:t>
        <a:bodyPr/>
        <a:lstStyle/>
        <a:p>
          <a:endParaRPr lang="en-ZA" sz="1800"/>
        </a:p>
      </dgm:t>
    </dgm:pt>
    <dgm:pt modelId="{ED1F9D74-B05E-4BE4-8C75-3676681D4CDB}" type="sibTrans" cxnId="{4AC3CE08-9111-4BAE-9A4D-695CCFDC624C}">
      <dgm:prSet/>
      <dgm:spPr/>
      <dgm:t>
        <a:bodyPr/>
        <a:lstStyle/>
        <a:p>
          <a:endParaRPr lang="en-ZA" sz="1800"/>
        </a:p>
      </dgm:t>
    </dgm:pt>
    <dgm:pt modelId="{F8305A81-52B3-4FDD-9206-08879E93F277}">
      <dgm:prSet phldrT="[Text]" custT="1"/>
      <dgm:spPr/>
      <dgm:t>
        <a:bodyPr lIns="180000" tIns="180000" rIns="180000" bIns="180000" anchor="ctr" anchorCtr="0"/>
        <a:lstStyle/>
        <a:p>
          <a:r>
            <a:rPr lang="en-US" altLang="en-US" sz="1600" b="1" dirty="0">
              <a:latin typeface="Avenir Book" panose="02000503020000020003" pitchFamily="2" charset="0"/>
            </a:rPr>
            <a:t>1. </a:t>
          </a:r>
        </a:p>
        <a:p>
          <a:r>
            <a:rPr lang="en-US" altLang="en-US" sz="1600" b="1" dirty="0">
              <a:latin typeface="Avenir Book" panose="02000503020000020003" pitchFamily="2" charset="0"/>
            </a:rPr>
            <a:t>Data triangulation: </a:t>
          </a:r>
          <a:r>
            <a:rPr lang="en-US" altLang="en-US" sz="1600" dirty="0">
              <a:latin typeface="Avenir Book" panose="02000503020000020003" pitchFamily="2" charset="0"/>
            </a:rPr>
            <a:t>triangulate and cross-check data from different sources (FE, FAP &amp;PS) to avoid double counting</a:t>
          </a:r>
          <a:endParaRPr lang="en-ZA" sz="1600" dirty="0">
            <a:latin typeface="Avenir Book" panose="02000503020000020003" pitchFamily="2" charset="0"/>
          </a:endParaRPr>
        </a:p>
      </dgm:t>
    </dgm:pt>
    <dgm:pt modelId="{DE86041D-0BB2-429C-9C8C-57D6ADBD8A5A}" type="parTrans" cxnId="{02350E63-EB14-4C87-B14B-668A012EE6C5}">
      <dgm:prSet/>
      <dgm:spPr/>
      <dgm:t>
        <a:bodyPr/>
        <a:lstStyle/>
        <a:p>
          <a:endParaRPr lang="en-ZA" sz="1800"/>
        </a:p>
      </dgm:t>
    </dgm:pt>
    <dgm:pt modelId="{B81AE924-04DC-4781-B32B-8666E373C425}" type="sibTrans" cxnId="{02350E63-EB14-4C87-B14B-668A012EE6C5}">
      <dgm:prSet/>
      <dgm:spPr/>
      <dgm:t>
        <a:bodyPr/>
        <a:lstStyle/>
        <a:p>
          <a:endParaRPr lang="en-ZA" sz="1800"/>
        </a:p>
      </dgm:t>
    </dgm:pt>
    <dgm:pt modelId="{B8C300C4-2E4E-454F-BDA6-0BF3DEA7D691}">
      <dgm:prSet phldrT="[Text]" custT="1"/>
      <dgm:spPr/>
      <dgm:t>
        <a:bodyPr lIns="180000" tIns="180000" rIns="180000" bIns="180000" anchor="ctr" anchorCtr="0"/>
        <a:lstStyle/>
        <a:p>
          <a:r>
            <a:rPr lang="en-US" sz="1600" b="1" dirty="0">
              <a:latin typeface="Avenir Book" panose="02000503020000020003" pitchFamily="2" charset="0"/>
            </a:rPr>
            <a:t>2. </a:t>
          </a:r>
        </a:p>
        <a:p>
          <a:r>
            <a:rPr lang="en-US" sz="1600" b="0" dirty="0">
              <a:latin typeface="Avenir Book" panose="02000503020000020003" pitchFamily="2" charset="0"/>
            </a:rPr>
            <a:t>NASA captures </a:t>
          </a:r>
          <a:br>
            <a:rPr lang="en-US" sz="1600" b="0" dirty="0">
              <a:latin typeface="Avenir Book" panose="02000503020000020003" pitchFamily="2" charset="0"/>
            </a:rPr>
          </a:br>
          <a:r>
            <a:rPr lang="en-US" sz="1600" b="0" dirty="0">
              <a:latin typeface="Avenir Book" panose="02000503020000020003" pitchFamily="2" charset="0"/>
            </a:rPr>
            <a:t>only </a:t>
          </a:r>
          <a:r>
            <a:rPr lang="en-US" sz="1600" b="1" dirty="0">
              <a:latin typeface="Avenir Book" panose="02000503020000020003" pitchFamily="2" charset="0"/>
            </a:rPr>
            <a:t>complete transactions.</a:t>
          </a:r>
          <a:r>
            <a:rPr lang="en-US" sz="1600" b="0" dirty="0">
              <a:latin typeface="Avenir Book" panose="02000503020000020003" pitchFamily="2" charset="0"/>
            </a:rPr>
            <a:t> </a:t>
          </a:r>
          <a:br>
            <a:rPr lang="en-US" sz="1600" b="1" dirty="0">
              <a:latin typeface="Avenir Book" panose="02000503020000020003" pitchFamily="2" charset="0"/>
            </a:rPr>
          </a:br>
          <a:r>
            <a:rPr lang="en-US" sz="1600" dirty="0">
              <a:latin typeface="Avenir Book" panose="02000503020000020003" pitchFamily="2" charset="0"/>
            </a:rPr>
            <a:t>All 9 vectors are mapped to recreate a complete transaction</a:t>
          </a:r>
          <a:endParaRPr lang="en-ZA" sz="1600" dirty="0">
            <a:latin typeface="Avenir Book" panose="02000503020000020003" pitchFamily="2" charset="0"/>
          </a:endParaRPr>
        </a:p>
      </dgm:t>
    </dgm:pt>
    <dgm:pt modelId="{A61B5D64-1F5C-45CD-9CCB-F9DC03580875}" type="parTrans" cxnId="{8E5384A8-8493-4182-8703-E7A6C97FFDD5}">
      <dgm:prSet/>
      <dgm:spPr/>
      <dgm:t>
        <a:bodyPr/>
        <a:lstStyle/>
        <a:p>
          <a:endParaRPr lang="en-ZA" sz="1800"/>
        </a:p>
      </dgm:t>
    </dgm:pt>
    <dgm:pt modelId="{776049BD-DE62-49EF-A6AF-73FDD7C51E2B}" type="sibTrans" cxnId="{8E5384A8-8493-4182-8703-E7A6C97FFDD5}">
      <dgm:prSet/>
      <dgm:spPr/>
      <dgm:t>
        <a:bodyPr/>
        <a:lstStyle/>
        <a:p>
          <a:endParaRPr lang="en-ZA" sz="1800"/>
        </a:p>
      </dgm:t>
    </dgm:pt>
    <dgm:pt modelId="{E181DD86-4909-4CF7-A9A0-CA68F9120E2D}">
      <dgm:prSet phldrT="[Text]" custT="1"/>
      <dgm:spPr/>
      <dgm:t>
        <a:bodyPr lIns="180000" tIns="180000" rIns="180000" bIns="180000" anchor="ctr" anchorCtr="0"/>
        <a:lstStyle/>
        <a:p>
          <a:r>
            <a:rPr lang="en-US" sz="1600" b="1" dirty="0">
              <a:latin typeface="Avenir Book" panose="02000503020000020003" pitchFamily="2" charset="0"/>
            </a:rPr>
            <a:t>3. </a:t>
          </a:r>
        </a:p>
        <a:p>
          <a:r>
            <a:rPr lang="en-US" sz="1600" b="1" dirty="0">
              <a:latin typeface="Avenir Book" panose="02000503020000020003" pitchFamily="2" charset="0"/>
            </a:rPr>
            <a:t>Capture only actual expenditure, </a:t>
          </a:r>
          <a:br>
            <a:rPr lang="en-US" sz="1600" b="1" dirty="0">
              <a:latin typeface="Avenir Book" panose="02000503020000020003" pitchFamily="2" charset="0"/>
            </a:rPr>
          </a:br>
          <a:r>
            <a:rPr lang="en-US" sz="1600" dirty="0">
              <a:latin typeface="Avenir Book" panose="02000503020000020003" pitchFamily="2" charset="0"/>
            </a:rPr>
            <a:t>HIV expenditures: </a:t>
          </a:r>
          <a:br>
            <a:rPr lang="en-US" sz="1600" dirty="0">
              <a:latin typeface="Avenir Book" panose="02000503020000020003" pitchFamily="2" charset="0"/>
            </a:rPr>
          </a:br>
          <a:r>
            <a:rPr lang="en-US" sz="1600" dirty="0">
              <a:latin typeface="Avenir Book" panose="02000503020000020003" pitchFamily="2" charset="0"/>
            </a:rPr>
            <a:t>Goods and services delivered to a Beneficiary Population. Not budgets or commitments</a:t>
          </a:r>
          <a:endParaRPr lang="en-ZA" sz="1600" dirty="0">
            <a:latin typeface="Avenir Book" panose="02000503020000020003" pitchFamily="2" charset="0"/>
          </a:endParaRPr>
        </a:p>
      </dgm:t>
    </dgm:pt>
    <dgm:pt modelId="{B6A2E974-1668-4EB8-8202-DFBA3DCC1292}" type="parTrans" cxnId="{B09C1087-3B12-4220-91E5-31E19EAA61AB}">
      <dgm:prSet/>
      <dgm:spPr/>
      <dgm:t>
        <a:bodyPr/>
        <a:lstStyle/>
        <a:p>
          <a:endParaRPr lang="en-ZA" sz="1800"/>
        </a:p>
      </dgm:t>
    </dgm:pt>
    <dgm:pt modelId="{DFC41811-BBFB-4438-9CB4-AF9F11A3AE6C}" type="sibTrans" cxnId="{B09C1087-3B12-4220-91E5-31E19EAA61AB}">
      <dgm:prSet/>
      <dgm:spPr/>
      <dgm:t>
        <a:bodyPr/>
        <a:lstStyle/>
        <a:p>
          <a:endParaRPr lang="en-ZA" sz="1800"/>
        </a:p>
      </dgm:t>
    </dgm:pt>
    <dgm:pt modelId="{C6C51475-A9A0-4F63-90D7-291A2D25F92F}" type="pres">
      <dgm:prSet presAssocID="{64DBAF83-7383-4207-B364-C7F130670F1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997AFADA-12AA-4755-B7DE-4FDAE0662C95}" type="pres">
      <dgm:prSet presAssocID="{2734975B-6CA1-4BFA-9507-A79C76EEF4CD}" presName="hierRoot1" presStyleCnt="0">
        <dgm:presLayoutVars>
          <dgm:hierBranch val="init"/>
        </dgm:presLayoutVars>
      </dgm:prSet>
      <dgm:spPr/>
    </dgm:pt>
    <dgm:pt modelId="{1D0407A9-2756-4ECA-A1E1-7A3F3D9F5277}" type="pres">
      <dgm:prSet presAssocID="{2734975B-6CA1-4BFA-9507-A79C76EEF4CD}" presName="rootComposite1" presStyleCnt="0"/>
      <dgm:spPr/>
    </dgm:pt>
    <dgm:pt modelId="{87469557-4A24-41EA-BE32-07372A13CE1E}" type="pres">
      <dgm:prSet presAssocID="{2734975B-6CA1-4BFA-9507-A79C76EEF4CD}" presName="rootText1" presStyleLbl="node0" presStyleIdx="0" presStyleCnt="1" custScaleX="163587" custScaleY="50543" custLinFactNeighborY="-13455">
        <dgm:presLayoutVars>
          <dgm:chPref val="3"/>
        </dgm:presLayoutVars>
      </dgm:prSet>
      <dgm:spPr/>
    </dgm:pt>
    <dgm:pt modelId="{D79A295E-2AFE-47B9-ABD6-41A3BFB09D73}" type="pres">
      <dgm:prSet presAssocID="{2734975B-6CA1-4BFA-9507-A79C76EEF4CD}" presName="rootConnector1" presStyleLbl="node1" presStyleIdx="0" presStyleCnt="0"/>
      <dgm:spPr/>
    </dgm:pt>
    <dgm:pt modelId="{7EC5FA01-B64C-4E32-BB2A-32027BA88B32}" type="pres">
      <dgm:prSet presAssocID="{2734975B-6CA1-4BFA-9507-A79C76EEF4CD}" presName="hierChild2" presStyleCnt="0"/>
      <dgm:spPr/>
    </dgm:pt>
    <dgm:pt modelId="{9B060DF8-E5C9-4026-8558-D77083674675}" type="pres">
      <dgm:prSet presAssocID="{DE86041D-0BB2-429C-9C8C-57D6ADBD8A5A}" presName="Name37" presStyleLbl="parChTrans1D2" presStyleIdx="0" presStyleCnt="3"/>
      <dgm:spPr/>
    </dgm:pt>
    <dgm:pt modelId="{C8107B08-2D2E-4F61-A02F-186812B15402}" type="pres">
      <dgm:prSet presAssocID="{F8305A81-52B3-4FDD-9206-08879E93F277}" presName="hierRoot2" presStyleCnt="0">
        <dgm:presLayoutVars>
          <dgm:hierBranch val="init"/>
        </dgm:presLayoutVars>
      </dgm:prSet>
      <dgm:spPr/>
    </dgm:pt>
    <dgm:pt modelId="{2F4B3E87-B279-4C61-9BB3-2884A53B7171}" type="pres">
      <dgm:prSet presAssocID="{F8305A81-52B3-4FDD-9206-08879E93F277}" presName="rootComposite" presStyleCnt="0"/>
      <dgm:spPr/>
    </dgm:pt>
    <dgm:pt modelId="{707F073B-C371-4F62-AB72-F0FBF78D642C}" type="pres">
      <dgm:prSet presAssocID="{F8305A81-52B3-4FDD-9206-08879E93F277}" presName="rootText" presStyleLbl="node2" presStyleIdx="0" presStyleCnt="3" custScaleY="255554">
        <dgm:presLayoutVars>
          <dgm:chPref val="3"/>
        </dgm:presLayoutVars>
      </dgm:prSet>
      <dgm:spPr/>
    </dgm:pt>
    <dgm:pt modelId="{799946B5-7EC9-43F3-AB54-03861A23CAB4}" type="pres">
      <dgm:prSet presAssocID="{F8305A81-52B3-4FDD-9206-08879E93F277}" presName="rootConnector" presStyleLbl="node2" presStyleIdx="0" presStyleCnt="3"/>
      <dgm:spPr/>
    </dgm:pt>
    <dgm:pt modelId="{29F8C4E8-5166-4F1D-9BCD-B590D690495F}" type="pres">
      <dgm:prSet presAssocID="{F8305A81-52B3-4FDD-9206-08879E93F277}" presName="hierChild4" presStyleCnt="0"/>
      <dgm:spPr/>
    </dgm:pt>
    <dgm:pt modelId="{21323795-5A6F-49F3-80EA-B5C7CFED0AC1}" type="pres">
      <dgm:prSet presAssocID="{F8305A81-52B3-4FDD-9206-08879E93F277}" presName="hierChild5" presStyleCnt="0"/>
      <dgm:spPr/>
    </dgm:pt>
    <dgm:pt modelId="{88E90ABC-9268-42D4-AF5F-B7F8C17392E4}" type="pres">
      <dgm:prSet presAssocID="{A61B5D64-1F5C-45CD-9CCB-F9DC03580875}" presName="Name37" presStyleLbl="parChTrans1D2" presStyleIdx="1" presStyleCnt="3"/>
      <dgm:spPr/>
    </dgm:pt>
    <dgm:pt modelId="{D95A2E8C-44D2-49E2-A350-230F6960E295}" type="pres">
      <dgm:prSet presAssocID="{B8C300C4-2E4E-454F-BDA6-0BF3DEA7D691}" presName="hierRoot2" presStyleCnt="0">
        <dgm:presLayoutVars>
          <dgm:hierBranch val="init"/>
        </dgm:presLayoutVars>
      </dgm:prSet>
      <dgm:spPr/>
    </dgm:pt>
    <dgm:pt modelId="{AC51BC4E-170A-404B-9989-F2BFA97AD39E}" type="pres">
      <dgm:prSet presAssocID="{B8C300C4-2E4E-454F-BDA6-0BF3DEA7D691}" presName="rootComposite" presStyleCnt="0"/>
      <dgm:spPr/>
    </dgm:pt>
    <dgm:pt modelId="{4D5698B5-9525-4922-9C7D-9F39B6764128}" type="pres">
      <dgm:prSet presAssocID="{B8C300C4-2E4E-454F-BDA6-0BF3DEA7D691}" presName="rootText" presStyleLbl="node2" presStyleIdx="1" presStyleCnt="3" custScaleY="261329">
        <dgm:presLayoutVars>
          <dgm:chPref val="3"/>
        </dgm:presLayoutVars>
      </dgm:prSet>
      <dgm:spPr/>
    </dgm:pt>
    <dgm:pt modelId="{E5050B62-96CC-4628-923F-BE0B24E66924}" type="pres">
      <dgm:prSet presAssocID="{B8C300C4-2E4E-454F-BDA6-0BF3DEA7D691}" presName="rootConnector" presStyleLbl="node2" presStyleIdx="1" presStyleCnt="3"/>
      <dgm:spPr/>
    </dgm:pt>
    <dgm:pt modelId="{63F5394F-EA50-4956-BC68-82C11B7B4AEB}" type="pres">
      <dgm:prSet presAssocID="{B8C300C4-2E4E-454F-BDA6-0BF3DEA7D691}" presName="hierChild4" presStyleCnt="0"/>
      <dgm:spPr/>
    </dgm:pt>
    <dgm:pt modelId="{50B80C5F-3F1C-419A-A5EE-881B3895695D}" type="pres">
      <dgm:prSet presAssocID="{B8C300C4-2E4E-454F-BDA6-0BF3DEA7D691}" presName="hierChild5" presStyleCnt="0"/>
      <dgm:spPr/>
    </dgm:pt>
    <dgm:pt modelId="{484ECDC9-C966-4ED5-AA2F-5E2B944F0098}" type="pres">
      <dgm:prSet presAssocID="{B6A2E974-1668-4EB8-8202-DFBA3DCC1292}" presName="Name37" presStyleLbl="parChTrans1D2" presStyleIdx="2" presStyleCnt="3"/>
      <dgm:spPr/>
    </dgm:pt>
    <dgm:pt modelId="{DCFDD51E-6CD4-44F5-92C3-C0F7D35963AD}" type="pres">
      <dgm:prSet presAssocID="{E181DD86-4909-4CF7-A9A0-CA68F9120E2D}" presName="hierRoot2" presStyleCnt="0">
        <dgm:presLayoutVars>
          <dgm:hierBranch val="init"/>
        </dgm:presLayoutVars>
      </dgm:prSet>
      <dgm:spPr/>
    </dgm:pt>
    <dgm:pt modelId="{93AF1348-CFB5-4198-B8F4-3BE0936B4325}" type="pres">
      <dgm:prSet presAssocID="{E181DD86-4909-4CF7-A9A0-CA68F9120E2D}" presName="rootComposite" presStyleCnt="0"/>
      <dgm:spPr/>
    </dgm:pt>
    <dgm:pt modelId="{410FCF28-90FE-473E-A59B-B6BB047260B2}" type="pres">
      <dgm:prSet presAssocID="{E181DD86-4909-4CF7-A9A0-CA68F9120E2D}" presName="rootText" presStyleLbl="node2" presStyleIdx="2" presStyleCnt="3" custScaleY="255243">
        <dgm:presLayoutVars>
          <dgm:chPref val="3"/>
        </dgm:presLayoutVars>
      </dgm:prSet>
      <dgm:spPr/>
    </dgm:pt>
    <dgm:pt modelId="{D34201CF-FA20-4A11-B002-1FC333746A85}" type="pres">
      <dgm:prSet presAssocID="{E181DD86-4909-4CF7-A9A0-CA68F9120E2D}" presName="rootConnector" presStyleLbl="node2" presStyleIdx="2" presStyleCnt="3"/>
      <dgm:spPr/>
    </dgm:pt>
    <dgm:pt modelId="{FC71A272-2248-4166-9110-F0815D4C0995}" type="pres">
      <dgm:prSet presAssocID="{E181DD86-4909-4CF7-A9A0-CA68F9120E2D}" presName="hierChild4" presStyleCnt="0"/>
      <dgm:spPr/>
    </dgm:pt>
    <dgm:pt modelId="{26C9F63D-7B6E-42C1-A497-524F2F05929C}" type="pres">
      <dgm:prSet presAssocID="{E181DD86-4909-4CF7-A9A0-CA68F9120E2D}" presName="hierChild5" presStyleCnt="0"/>
      <dgm:spPr/>
    </dgm:pt>
    <dgm:pt modelId="{8DD8BCBB-5D23-465F-A0FA-B09362340C6C}" type="pres">
      <dgm:prSet presAssocID="{2734975B-6CA1-4BFA-9507-A79C76EEF4CD}" presName="hierChild3" presStyleCnt="0"/>
      <dgm:spPr/>
    </dgm:pt>
  </dgm:ptLst>
  <dgm:cxnLst>
    <dgm:cxn modelId="{4AC3CE08-9111-4BAE-9A4D-695CCFDC624C}" srcId="{64DBAF83-7383-4207-B364-C7F130670F14}" destId="{2734975B-6CA1-4BFA-9507-A79C76EEF4CD}" srcOrd="0" destOrd="0" parTransId="{01D0ED6A-2F64-4AE1-97BF-6D7FFBF60615}" sibTransId="{ED1F9D74-B05E-4BE4-8C75-3676681D4CDB}"/>
    <dgm:cxn modelId="{1D93660D-9FB7-40B3-9A40-05A47FB7258C}" type="presOf" srcId="{B8C300C4-2E4E-454F-BDA6-0BF3DEA7D691}" destId="{4D5698B5-9525-4922-9C7D-9F39B6764128}" srcOrd="0" destOrd="0" presId="urn:microsoft.com/office/officeart/2005/8/layout/orgChart1"/>
    <dgm:cxn modelId="{2F02AD28-F371-42DC-AD82-4D5D0E2C1714}" type="presOf" srcId="{B8C300C4-2E4E-454F-BDA6-0BF3DEA7D691}" destId="{E5050B62-96CC-4628-923F-BE0B24E66924}" srcOrd="1" destOrd="0" presId="urn:microsoft.com/office/officeart/2005/8/layout/orgChart1"/>
    <dgm:cxn modelId="{32529329-A228-4002-B40A-4ACB859E4C9D}" type="presOf" srcId="{E181DD86-4909-4CF7-A9A0-CA68F9120E2D}" destId="{D34201CF-FA20-4A11-B002-1FC333746A85}" srcOrd="1" destOrd="0" presId="urn:microsoft.com/office/officeart/2005/8/layout/orgChart1"/>
    <dgm:cxn modelId="{DD9B372A-6EEF-45F3-A98C-2CBF7534E2E7}" type="presOf" srcId="{2734975B-6CA1-4BFA-9507-A79C76EEF4CD}" destId="{87469557-4A24-41EA-BE32-07372A13CE1E}" srcOrd="0" destOrd="0" presId="urn:microsoft.com/office/officeart/2005/8/layout/orgChart1"/>
    <dgm:cxn modelId="{7C7EAC3F-AB22-4C07-9723-71C3A7C47CB9}" type="presOf" srcId="{64DBAF83-7383-4207-B364-C7F130670F14}" destId="{C6C51475-A9A0-4F63-90D7-291A2D25F92F}" srcOrd="0" destOrd="0" presId="urn:microsoft.com/office/officeart/2005/8/layout/orgChart1"/>
    <dgm:cxn modelId="{02350E63-EB14-4C87-B14B-668A012EE6C5}" srcId="{2734975B-6CA1-4BFA-9507-A79C76EEF4CD}" destId="{F8305A81-52B3-4FDD-9206-08879E93F277}" srcOrd="0" destOrd="0" parTransId="{DE86041D-0BB2-429C-9C8C-57D6ADBD8A5A}" sibTransId="{B81AE924-04DC-4781-B32B-8666E373C425}"/>
    <dgm:cxn modelId="{A2482345-5403-457F-9C43-8D398E1905FF}" type="presOf" srcId="{F8305A81-52B3-4FDD-9206-08879E93F277}" destId="{707F073B-C371-4F62-AB72-F0FBF78D642C}" srcOrd="0" destOrd="0" presId="urn:microsoft.com/office/officeart/2005/8/layout/orgChart1"/>
    <dgm:cxn modelId="{87B12477-F3CE-4BFF-B65C-8141640BC181}" type="presOf" srcId="{F8305A81-52B3-4FDD-9206-08879E93F277}" destId="{799946B5-7EC9-43F3-AB54-03861A23CAB4}" srcOrd="1" destOrd="0" presId="urn:microsoft.com/office/officeart/2005/8/layout/orgChart1"/>
    <dgm:cxn modelId="{B09C1087-3B12-4220-91E5-31E19EAA61AB}" srcId="{2734975B-6CA1-4BFA-9507-A79C76EEF4CD}" destId="{E181DD86-4909-4CF7-A9A0-CA68F9120E2D}" srcOrd="2" destOrd="0" parTransId="{B6A2E974-1668-4EB8-8202-DFBA3DCC1292}" sibTransId="{DFC41811-BBFB-4438-9CB4-AF9F11A3AE6C}"/>
    <dgm:cxn modelId="{33443691-6888-4FC0-A886-A8D6D18AF83A}" type="presOf" srcId="{2734975B-6CA1-4BFA-9507-A79C76EEF4CD}" destId="{D79A295E-2AFE-47B9-ABD6-41A3BFB09D73}" srcOrd="1" destOrd="0" presId="urn:microsoft.com/office/officeart/2005/8/layout/orgChart1"/>
    <dgm:cxn modelId="{AE978F91-E56A-4CDA-871C-001B5810C016}" type="presOf" srcId="{B6A2E974-1668-4EB8-8202-DFBA3DCC1292}" destId="{484ECDC9-C966-4ED5-AA2F-5E2B944F0098}" srcOrd="0" destOrd="0" presId="urn:microsoft.com/office/officeart/2005/8/layout/orgChart1"/>
    <dgm:cxn modelId="{8E5384A8-8493-4182-8703-E7A6C97FFDD5}" srcId="{2734975B-6CA1-4BFA-9507-A79C76EEF4CD}" destId="{B8C300C4-2E4E-454F-BDA6-0BF3DEA7D691}" srcOrd="1" destOrd="0" parTransId="{A61B5D64-1F5C-45CD-9CCB-F9DC03580875}" sibTransId="{776049BD-DE62-49EF-A6AF-73FDD7C51E2B}"/>
    <dgm:cxn modelId="{F1282AA9-DA57-411D-8F33-37B3C7A574DC}" type="presOf" srcId="{DE86041D-0BB2-429C-9C8C-57D6ADBD8A5A}" destId="{9B060DF8-E5C9-4026-8558-D77083674675}" srcOrd="0" destOrd="0" presId="urn:microsoft.com/office/officeart/2005/8/layout/orgChart1"/>
    <dgm:cxn modelId="{5F72FDE5-911D-4506-B36D-E1A5D798F484}" type="presOf" srcId="{E181DD86-4909-4CF7-A9A0-CA68F9120E2D}" destId="{410FCF28-90FE-473E-A59B-B6BB047260B2}" srcOrd="0" destOrd="0" presId="urn:microsoft.com/office/officeart/2005/8/layout/orgChart1"/>
    <dgm:cxn modelId="{6BF92AE8-274A-41FB-98E3-947EBD3391BD}" type="presOf" srcId="{A61B5D64-1F5C-45CD-9CCB-F9DC03580875}" destId="{88E90ABC-9268-42D4-AF5F-B7F8C17392E4}" srcOrd="0" destOrd="0" presId="urn:microsoft.com/office/officeart/2005/8/layout/orgChart1"/>
    <dgm:cxn modelId="{46A2CD64-2BEB-4889-B6A4-04B6E7945BBF}" type="presParOf" srcId="{C6C51475-A9A0-4F63-90D7-291A2D25F92F}" destId="{997AFADA-12AA-4755-B7DE-4FDAE0662C95}" srcOrd="0" destOrd="0" presId="urn:microsoft.com/office/officeart/2005/8/layout/orgChart1"/>
    <dgm:cxn modelId="{61B043F8-ADCD-438E-A5CD-05B083CDE418}" type="presParOf" srcId="{997AFADA-12AA-4755-B7DE-4FDAE0662C95}" destId="{1D0407A9-2756-4ECA-A1E1-7A3F3D9F5277}" srcOrd="0" destOrd="0" presId="urn:microsoft.com/office/officeart/2005/8/layout/orgChart1"/>
    <dgm:cxn modelId="{77F48858-EBC6-4F83-97DB-FCCBF7C5992D}" type="presParOf" srcId="{1D0407A9-2756-4ECA-A1E1-7A3F3D9F5277}" destId="{87469557-4A24-41EA-BE32-07372A13CE1E}" srcOrd="0" destOrd="0" presId="urn:microsoft.com/office/officeart/2005/8/layout/orgChart1"/>
    <dgm:cxn modelId="{CAF32E31-3177-43CB-80C9-FEA0EE7A927E}" type="presParOf" srcId="{1D0407A9-2756-4ECA-A1E1-7A3F3D9F5277}" destId="{D79A295E-2AFE-47B9-ABD6-41A3BFB09D73}" srcOrd="1" destOrd="0" presId="urn:microsoft.com/office/officeart/2005/8/layout/orgChart1"/>
    <dgm:cxn modelId="{A187652D-4918-4C08-BA49-6A2FA517B391}" type="presParOf" srcId="{997AFADA-12AA-4755-B7DE-4FDAE0662C95}" destId="{7EC5FA01-B64C-4E32-BB2A-32027BA88B32}" srcOrd="1" destOrd="0" presId="urn:microsoft.com/office/officeart/2005/8/layout/orgChart1"/>
    <dgm:cxn modelId="{0C93193B-60B1-4356-91F0-500E213C6277}" type="presParOf" srcId="{7EC5FA01-B64C-4E32-BB2A-32027BA88B32}" destId="{9B060DF8-E5C9-4026-8558-D77083674675}" srcOrd="0" destOrd="0" presId="urn:microsoft.com/office/officeart/2005/8/layout/orgChart1"/>
    <dgm:cxn modelId="{76A08949-AA42-4D98-92D1-C1D10D6F02A9}" type="presParOf" srcId="{7EC5FA01-B64C-4E32-BB2A-32027BA88B32}" destId="{C8107B08-2D2E-4F61-A02F-186812B15402}" srcOrd="1" destOrd="0" presId="urn:microsoft.com/office/officeart/2005/8/layout/orgChart1"/>
    <dgm:cxn modelId="{352D373D-2E58-408F-8182-D551E43BC5E6}" type="presParOf" srcId="{C8107B08-2D2E-4F61-A02F-186812B15402}" destId="{2F4B3E87-B279-4C61-9BB3-2884A53B7171}" srcOrd="0" destOrd="0" presId="urn:microsoft.com/office/officeart/2005/8/layout/orgChart1"/>
    <dgm:cxn modelId="{83149ADB-8514-41F5-B05C-99EF5DFFD38A}" type="presParOf" srcId="{2F4B3E87-B279-4C61-9BB3-2884A53B7171}" destId="{707F073B-C371-4F62-AB72-F0FBF78D642C}" srcOrd="0" destOrd="0" presId="urn:microsoft.com/office/officeart/2005/8/layout/orgChart1"/>
    <dgm:cxn modelId="{469D301D-F1E0-45C4-87B6-0FFFAE3A5CF9}" type="presParOf" srcId="{2F4B3E87-B279-4C61-9BB3-2884A53B7171}" destId="{799946B5-7EC9-43F3-AB54-03861A23CAB4}" srcOrd="1" destOrd="0" presId="urn:microsoft.com/office/officeart/2005/8/layout/orgChart1"/>
    <dgm:cxn modelId="{A9A8832E-9124-46D3-9F91-8E2C69D469E8}" type="presParOf" srcId="{C8107B08-2D2E-4F61-A02F-186812B15402}" destId="{29F8C4E8-5166-4F1D-9BCD-B590D690495F}" srcOrd="1" destOrd="0" presId="urn:microsoft.com/office/officeart/2005/8/layout/orgChart1"/>
    <dgm:cxn modelId="{47DD4542-1F80-45C0-AE0F-FA84D6F7C4A9}" type="presParOf" srcId="{C8107B08-2D2E-4F61-A02F-186812B15402}" destId="{21323795-5A6F-49F3-80EA-B5C7CFED0AC1}" srcOrd="2" destOrd="0" presId="urn:microsoft.com/office/officeart/2005/8/layout/orgChart1"/>
    <dgm:cxn modelId="{9623FCD2-ED3C-449F-B453-09CBC34AB9EF}" type="presParOf" srcId="{7EC5FA01-B64C-4E32-BB2A-32027BA88B32}" destId="{88E90ABC-9268-42D4-AF5F-B7F8C17392E4}" srcOrd="2" destOrd="0" presId="urn:microsoft.com/office/officeart/2005/8/layout/orgChart1"/>
    <dgm:cxn modelId="{27DD8D76-7639-4309-86D5-5748CF5A0931}" type="presParOf" srcId="{7EC5FA01-B64C-4E32-BB2A-32027BA88B32}" destId="{D95A2E8C-44D2-49E2-A350-230F6960E295}" srcOrd="3" destOrd="0" presId="urn:microsoft.com/office/officeart/2005/8/layout/orgChart1"/>
    <dgm:cxn modelId="{DBE5B3AA-4F6D-4F9E-AF9E-A060E2F1D0B1}" type="presParOf" srcId="{D95A2E8C-44D2-49E2-A350-230F6960E295}" destId="{AC51BC4E-170A-404B-9989-F2BFA97AD39E}" srcOrd="0" destOrd="0" presId="urn:microsoft.com/office/officeart/2005/8/layout/orgChart1"/>
    <dgm:cxn modelId="{D7097C25-E73C-4BBE-8970-9B9FA193E7A2}" type="presParOf" srcId="{AC51BC4E-170A-404B-9989-F2BFA97AD39E}" destId="{4D5698B5-9525-4922-9C7D-9F39B6764128}" srcOrd="0" destOrd="0" presId="urn:microsoft.com/office/officeart/2005/8/layout/orgChart1"/>
    <dgm:cxn modelId="{BA71DA9B-C13B-48E0-985A-FE908BAF794D}" type="presParOf" srcId="{AC51BC4E-170A-404B-9989-F2BFA97AD39E}" destId="{E5050B62-96CC-4628-923F-BE0B24E66924}" srcOrd="1" destOrd="0" presId="urn:microsoft.com/office/officeart/2005/8/layout/orgChart1"/>
    <dgm:cxn modelId="{13FC9160-4097-4F25-BBA1-9A7725653B61}" type="presParOf" srcId="{D95A2E8C-44D2-49E2-A350-230F6960E295}" destId="{63F5394F-EA50-4956-BC68-82C11B7B4AEB}" srcOrd="1" destOrd="0" presId="urn:microsoft.com/office/officeart/2005/8/layout/orgChart1"/>
    <dgm:cxn modelId="{1CFFBC4E-7289-44F5-8AD8-13DC680C6699}" type="presParOf" srcId="{D95A2E8C-44D2-49E2-A350-230F6960E295}" destId="{50B80C5F-3F1C-419A-A5EE-881B3895695D}" srcOrd="2" destOrd="0" presId="urn:microsoft.com/office/officeart/2005/8/layout/orgChart1"/>
    <dgm:cxn modelId="{98F6080B-DAAB-44C0-A363-D47215A71584}" type="presParOf" srcId="{7EC5FA01-B64C-4E32-BB2A-32027BA88B32}" destId="{484ECDC9-C966-4ED5-AA2F-5E2B944F0098}" srcOrd="4" destOrd="0" presId="urn:microsoft.com/office/officeart/2005/8/layout/orgChart1"/>
    <dgm:cxn modelId="{A8646D2C-FD9B-4EE7-B570-BA1594C2B8B2}" type="presParOf" srcId="{7EC5FA01-B64C-4E32-BB2A-32027BA88B32}" destId="{DCFDD51E-6CD4-44F5-92C3-C0F7D35963AD}" srcOrd="5" destOrd="0" presId="urn:microsoft.com/office/officeart/2005/8/layout/orgChart1"/>
    <dgm:cxn modelId="{0ABBB0B0-13D9-48A9-A8F0-F44076969410}" type="presParOf" srcId="{DCFDD51E-6CD4-44F5-92C3-C0F7D35963AD}" destId="{93AF1348-CFB5-4198-B8F4-3BE0936B4325}" srcOrd="0" destOrd="0" presId="urn:microsoft.com/office/officeart/2005/8/layout/orgChart1"/>
    <dgm:cxn modelId="{22ABE56B-2C82-4C86-BF20-D97768CCF9C6}" type="presParOf" srcId="{93AF1348-CFB5-4198-B8F4-3BE0936B4325}" destId="{410FCF28-90FE-473E-A59B-B6BB047260B2}" srcOrd="0" destOrd="0" presId="urn:microsoft.com/office/officeart/2005/8/layout/orgChart1"/>
    <dgm:cxn modelId="{6532127F-E127-40C9-812C-15BE0F64A5E2}" type="presParOf" srcId="{93AF1348-CFB5-4198-B8F4-3BE0936B4325}" destId="{D34201CF-FA20-4A11-B002-1FC333746A85}" srcOrd="1" destOrd="0" presId="urn:microsoft.com/office/officeart/2005/8/layout/orgChart1"/>
    <dgm:cxn modelId="{BAB58DE9-D7A0-4DB2-9CEC-712F28BCD87F}" type="presParOf" srcId="{DCFDD51E-6CD4-44F5-92C3-C0F7D35963AD}" destId="{FC71A272-2248-4166-9110-F0815D4C0995}" srcOrd="1" destOrd="0" presId="urn:microsoft.com/office/officeart/2005/8/layout/orgChart1"/>
    <dgm:cxn modelId="{5EB929A4-3821-4903-B873-801DB76A45B2}" type="presParOf" srcId="{DCFDD51E-6CD4-44F5-92C3-C0F7D35963AD}" destId="{26C9F63D-7B6E-42C1-A497-524F2F05929C}" srcOrd="2" destOrd="0" presId="urn:microsoft.com/office/officeart/2005/8/layout/orgChart1"/>
    <dgm:cxn modelId="{59939C67-F03F-4356-A338-E8964DE8944B}" type="presParOf" srcId="{997AFADA-12AA-4755-B7DE-4FDAE0662C95}" destId="{8DD8BCBB-5D23-465F-A0FA-B09362340C6C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84ECDC9-C966-4ED5-AA2F-5E2B944F0098}">
      <dsp:nvSpPr>
        <dsp:cNvPr id="0" name=""/>
        <dsp:cNvSpPr/>
      </dsp:nvSpPr>
      <dsp:spPr>
        <a:xfrm>
          <a:off x="3943350" y="946782"/>
          <a:ext cx="2789949" cy="6393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97221"/>
              </a:lnTo>
              <a:lnTo>
                <a:pt x="2789949" y="397221"/>
              </a:lnTo>
              <a:lnTo>
                <a:pt x="2789949" y="63932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E90ABC-9268-42D4-AF5F-B7F8C17392E4}">
      <dsp:nvSpPr>
        <dsp:cNvPr id="0" name=""/>
        <dsp:cNvSpPr/>
      </dsp:nvSpPr>
      <dsp:spPr>
        <a:xfrm>
          <a:off x="3897630" y="946782"/>
          <a:ext cx="91440" cy="63932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3932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060DF8-E5C9-4026-8558-D77083674675}">
      <dsp:nvSpPr>
        <dsp:cNvPr id="0" name=""/>
        <dsp:cNvSpPr/>
      </dsp:nvSpPr>
      <dsp:spPr>
        <a:xfrm>
          <a:off x="1153400" y="946782"/>
          <a:ext cx="2789949" cy="639324"/>
        </a:xfrm>
        <a:custGeom>
          <a:avLst/>
          <a:gdLst/>
          <a:ahLst/>
          <a:cxnLst/>
          <a:rect l="0" t="0" r="0" b="0"/>
          <a:pathLst>
            <a:path>
              <a:moveTo>
                <a:pt x="2789949" y="0"/>
              </a:moveTo>
              <a:lnTo>
                <a:pt x="2789949" y="397221"/>
              </a:lnTo>
              <a:lnTo>
                <a:pt x="0" y="397221"/>
              </a:lnTo>
              <a:lnTo>
                <a:pt x="0" y="63932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7469557-4A24-41EA-BE32-07372A13CE1E}">
      <dsp:nvSpPr>
        <dsp:cNvPr id="0" name=""/>
        <dsp:cNvSpPr/>
      </dsp:nvSpPr>
      <dsp:spPr>
        <a:xfrm>
          <a:off x="2057402" y="364086"/>
          <a:ext cx="3771895" cy="582695"/>
        </a:xfrm>
        <a:prstGeom prst="rect">
          <a:avLst/>
        </a:prstGeom>
        <a:solidFill>
          <a:srgbClr val="01A99A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latin typeface="Avenir Book" panose="02000503020000020003" pitchFamily="2" charset="0"/>
            </a:rPr>
            <a:t>NASA is guided by 3 principles</a:t>
          </a:r>
          <a:endParaRPr lang="en-ZA" sz="1800" kern="1200" dirty="0">
            <a:latin typeface="Avenir Book" panose="02000503020000020003" pitchFamily="2" charset="0"/>
          </a:endParaRPr>
        </a:p>
      </dsp:txBody>
      <dsp:txXfrm>
        <a:off x="2057402" y="364086"/>
        <a:ext cx="3771895" cy="582695"/>
      </dsp:txXfrm>
    </dsp:sp>
    <dsp:sp modelId="{707F073B-C371-4F62-AB72-F0FBF78D642C}">
      <dsp:nvSpPr>
        <dsp:cNvPr id="0" name=""/>
        <dsp:cNvSpPr/>
      </dsp:nvSpPr>
      <dsp:spPr>
        <a:xfrm>
          <a:off x="529" y="1586107"/>
          <a:ext cx="2305742" cy="29462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000" tIns="180000" rIns="180000" bIns="18000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600" b="1" kern="1200" dirty="0">
              <a:latin typeface="Avenir Book" panose="02000503020000020003" pitchFamily="2" charset="0"/>
            </a:rPr>
            <a:t>1.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en-US" sz="1600" b="1" kern="1200" dirty="0">
              <a:latin typeface="Avenir Book" panose="02000503020000020003" pitchFamily="2" charset="0"/>
            </a:rPr>
            <a:t>Data triangulation: </a:t>
          </a:r>
          <a:r>
            <a:rPr lang="en-US" altLang="en-US" sz="1600" kern="1200" dirty="0">
              <a:latin typeface="Avenir Book" panose="02000503020000020003" pitchFamily="2" charset="0"/>
            </a:rPr>
            <a:t>triangulate and cross-check data from different sources (FE, FAP &amp;PS) to avoid double counting</a:t>
          </a:r>
          <a:endParaRPr lang="en-ZA" sz="1600" kern="1200" dirty="0">
            <a:latin typeface="Avenir Book" panose="02000503020000020003" pitchFamily="2" charset="0"/>
          </a:endParaRPr>
        </a:p>
      </dsp:txBody>
      <dsp:txXfrm>
        <a:off x="529" y="1586107"/>
        <a:ext cx="2305742" cy="2946209"/>
      </dsp:txXfrm>
    </dsp:sp>
    <dsp:sp modelId="{4D5698B5-9525-4922-9C7D-9F39B6764128}">
      <dsp:nvSpPr>
        <dsp:cNvPr id="0" name=""/>
        <dsp:cNvSpPr/>
      </dsp:nvSpPr>
      <dsp:spPr>
        <a:xfrm>
          <a:off x="2790478" y="1586107"/>
          <a:ext cx="2305742" cy="30127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000" tIns="180000" rIns="180000" bIns="18000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Avenir Book" panose="02000503020000020003" pitchFamily="2" charset="0"/>
            </a:rPr>
            <a:t>2.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dirty="0">
              <a:latin typeface="Avenir Book" panose="02000503020000020003" pitchFamily="2" charset="0"/>
            </a:rPr>
            <a:t>NASA captures </a:t>
          </a:r>
          <a:br>
            <a:rPr lang="en-US" sz="1600" b="0" kern="1200" dirty="0">
              <a:latin typeface="Avenir Book" panose="02000503020000020003" pitchFamily="2" charset="0"/>
            </a:rPr>
          </a:br>
          <a:r>
            <a:rPr lang="en-US" sz="1600" b="0" kern="1200" dirty="0">
              <a:latin typeface="Avenir Book" panose="02000503020000020003" pitchFamily="2" charset="0"/>
            </a:rPr>
            <a:t>only </a:t>
          </a:r>
          <a:r>
            <a:rPr lang="en-US" sz="1600" b="1" kern="1200" dirty="0">
              <a:latin typeface="Avenir Book" panose="02000503020000020003" pitchFamily="2" charset="0"/>
            </a:rPr>
            <a:t>complete transactions.</a:t>
          </a:r>
          <a:r>
            <a:rPr lang="en-US" sz="1600" b="0" kern="1200" dirty="0">
              <a:latin typeface="Avenir Book" panose="02000503020000020003" pitchFamily="2" charset="0"/>
            </a:rPr>
            <a:t> </a:t>
          </a:r>
          <a:br>
            <a:rPr lang="en-US" sz="1600" b="1" kern="1200" dirty="0">
              <a:latin typeface="Avenir Book" panose="02000503020000020003" pitchFamily="2" charset="0"/>
            </a:rPr>
          </a:br>
          <a:r>
            <a:rPr lang="en-US" sz="1600" kern="1200" dirty="0">
              <a:latin typeface="Avenir Book" panose="02000503020000020003" pitchFamily="2" charset="0"/>
            </a:rPr>
            <a:t>All 9 vectors are mapped to recreate a complete transaction</a:t>
          </a:r>
          <a:endParaRPr lang="en-ZA" sz="1600" kern="1200" dirty="0">
            <a:latin typeface="Avenir Book" panose="02000503020000020003" pitchFamily="2" charset="0"/>
          </a:endParaRPr>
        </a:p>
      </dsp:txBody>
      <dsp:txXfrm>
        <a:off x="2790478" y="1586107"/>
        <a:ext cx="2305742" cy="3012787"/>
      </dsp:txXfrm>
    </dsp:sp>
    <dsp:sp modelId="{410FCF28-90FE-473E-A59B-B6BB047260B2}">
      <dsp:nvSpPr>
        <dsp:cNvPr id="0" name=""/>
        <dsp:cNvSpPr/>
      </dsp:nvSpPr>
      <dsp:spPr>
        <a:xfrm>
          <a:off x="5580427" y="1586107"/>
          <a:ext cx="2305742" cy="294262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000" tIns="180000" rIns="180000" bIns="18000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Avenir Book" panose="02000503020000020003" pitchFamily="2" charset="0"/>
            </a:rPr>
            <a:t>3. 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 dirty="0">
              <a:latin typeface="Avenir Book" panose="02000503020000020003" pitchFamily="2" charset="0"/>
            </a:rPr>
            <a:t>Capture only actual expenditure, </a:t>
          </a:r>
          <a:br>
            <a:rPr lang="en-US" sz="1600" b="1" kern="1200" dirty="0">
              <a:latin typeface="Avenir Book" panose="02000503020000020003" pitchFamily="2" charset="0"/>
            </a:rPr>
          </a:br>
          <a:r>
            <a:rPr lang="en-US" sz="1600" kern="1200" dirty="0">
              <a:latin typeface="Avenir Book" panose="02000503020000020003" pitchFamily="2" charset="0"/>
            </a:rPr>
            <a:t>HIV expenditures: </a:t>
          </a:r>
          <a:br>
            <a:rPr lang="en-US" sz="1600" kern="1200" dirty="0">
              <a:latin typeface="Avenir Book" panose="02000503020000020003" pitchFamily="2" charset="0"/>
            </a:rPr>
          </a:br>
          <a:r>
            <a:rPr lang="en-US" sz="1600" kern="1200" dirty="0">
              <a:latin typeface="Avenir Book" panose="02000503020000020003" pitchFamily="2" charset="0"/>
            </a:rPr>
            <a:t>Goods and services delivered to a Beneficiary Population. Not budgets or commitments</a:t>
          </a:r>
          <a:endParaRPr lang="en-ZA" sz="1600" kern="1200" dirty="0">
            <a:latin typeface="Avenir Book" panose="02000503020000020003" pitchFamily="2" charset="0"/>
          </a:endParaRPr>
        </a:p>
      </dsp:txBody>
      <dsp:txXfrm>
        <a:off x="5580427" y="1586107"/>
        <a:ext cx="2305742" cy="29426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023471-3E8A-44FC-B1B9-3F3599B0C21E}" type="datetimeFigureOut">
              <a:rPr lang="en-BE" smtClean="0"/>
              <a:t>03/17/2026</a:t>
            </a:fld>
            <a:endParaRPr lang="en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172FA3-E0B6-4499-8F67-0AA3220878D9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12172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D9D440-9FFE-0F5F-E967-82173EFFE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2458D3-2F61-F5B8-791C-A185D3E701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075A30-B642-7C09-7C45-8BF07DEF3A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565E9C-41B7-0EE5-AADC-6F3334542D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172FA3-E0B6-4499-8F67-0AA3220878D9}" type="slidenum">
              <a:rPr lang="en-BE" smtClean="0"/>
              <a:t>6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4799868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C2FE75-9528-CF40-82D7-B405507F1C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EAAD01-68A5-41BE-8878-97882CC97C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FF56D9-68D3-2E86-9632-6827F0477B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D5F619-34A0-E5A0-3527-D596ED004B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1AAD72-21BB-414E-9D1D-270E834F587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0118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172FA3-E0B6-4499-8F67-0AA3220878D9}" type="slidenum">
              <a:rPr lang="en-BE" smtClean="0"/>
              <a:t>12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4880329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B0B584-D4CF-413D-01EE-450F351E37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B8064A8D-3823-455E-57D0-0D109FC8EC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DAEE98-D11B-1F46-BD54-12FAEE1FDBDD}" type="slidenum">
              <a:rPr lang="en-US">
                <a:solidFill>
                  <a:prstClr val="black"/>
                </a:solidFill>
                <a:latin typeface="Calibri"/>
              </a:rPr>
              <a:pPr>
                <a:defRPr/>
              </a:pPr>
              <a:t>15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9858" name="Rectangle 2">
            <a:extLst>
              <a:ext uri="{FF2B5EF4-FFF2-40B4-BE49-F238E27FC236}">
                <a16:creationId xmlns:a16="http://schemas.microsoft.com/office/drawing/2014/main" id="{6478C77D-8DAF-BA52-4AC0-621EAB9B43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49859" name="Rectangle 3">
            <a:extLst>
              <a:ext uri="{FF2B5EF4-FFF2-40B4-BE49-F238E27FC236}">
                <a16:creationId xmlns:a16="http://schemas.microsoft.com/office/drawing/2014/main" id="{7F89437E-65A9-E76A-A834-6B7D40B7B6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s-ES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395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172FA3-E0B6-4499-8F67-0AA3220878D9}" type="slidenum">
              <a:rPr lang="en-BE" smtClean="0"/>
              <a:t>16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3095226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172FA3-E0B6-4499-8F67-0AA3220878D9}" type="slidenum">
              <a:rPr lang="en-BE" smtClean="0"/>
              <a:t>18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4284411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172FA3-E0B6-4499-8F67-0AA3220878D9}" type="slidenum">
              <a:rPr lang="en-BE" smtClean="0"/>
              <a:t>19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1090791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172FA3-E0B6-4499-8F67-0AA3220878D9}" type="slidenum">
              <a:rPr lang="en-BE" smtClean="0"/>
              <a:t>21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9238402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172FA3-E0B6-4499-8F67-0AA3220878D9}" type="slidenum">
              <a:rPr lang="en-BE" smtClean="0"/>
              <a:t>24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7003034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172FA3-E0B6-4499-8F67-0AA3220878D9}" type="slidenum">
              <a:rPr lang="en-BE" smtClean="0"/>
              <a:t>25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27804704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172FA3-E0B6-4499-8F67-0AA3220878D9}" type="slidenum">
              <a:rPr lang="en-BE" smtClean="0"/>
              <a:t>26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1921244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172FA3-E0B6-4499-8F67-0AA3220878D9}" type="slidenum">
              <a:rPr lang="en-BE" smtClean="0"/>
              <a:t>27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9433882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172FA3-E0B6-4499-8F67-0AA3220878D9}" type="slidenum">
              <a:rPr lang="en-BE" smtClean="0"/>
              <a:t>30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8357161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172FA3-E0B6-4499-8F67-0AA3220878D9}" type="slidenum">
              <a:rPr lang="en-BE" smtClean="0"/>
              <a:t>32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820019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9AF6FDB0-9613-7CB7-040C-77EDE92787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577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egnaposto piè di pagina 16">
            <a:extLst>
              <a:ext uri="{FF2B5EF4-FFF2-40B4-BE49-F238E27FC236}">
                <a16:creationId xmlns:a16="http://schemas.microsoft.com/office/drawing/2014/main" id="{8DF69168-B507-B04F-1950-A13B829708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6416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/>
                </a:solidFill>
              </a:defRPr>
            </a:lvl1pPr>
          </a:lstStyle>
          <a:p>
            <a:endParaRPr lang="it-IT" sz="1100" dirty="0"/>
          </a:p>
        </p:txBody>
      </p:sp>
    </p:spTree>
    <p:extLst>
      <p:ext uri="{BB962C8B-B14F-4D97-AF65-F5344CB8AC3E}">
        <p14:creationId xmlns:p14="http://schemas.microsoft.com/office/powerpoint/2010/main" val="260374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piè di pagina 16">
            <a:extLst>
              <a:ext uri="{FF2B5EF4-FFF2-40B4-BE49-F238E27FC236}">
                <a16:creationId xmlns:a16="http://schemas.microsoft.com/office/drawing/2014/main" id="{5D6E8E6B-837B-8829-CA3D-64A86115F4E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6416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/>
                </a:solidFill>
              </a:defRPr>
            </a:lvl1pPr>
          </a:lstStyle>
          <a:p>
            <a:endParaRPr lang="it-IT" sz="1100" dirty="0"/>
          </a:p>
        </p:txBody>
      </p:sp>
    </p:spTree>
    <p:extLst>
      <p:ext uri="{BB962C8B-B14F-4D97-AF65-F5344CB8AC3E}">
        <p14:creationId xmlns:p14="http://schemas.microsoft.com/office/powerpoint/2010/main" val="4125150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6B776-2D76-5F78-218C-2E2AE7DC9F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F20B85-ADC6-C029-3709-55F1C4AA1D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Segnaposto piè di pagina 16">
            <a:extLst>
              <a:ext uri="{FF2B5EF4-FFF2-40B4-BE49-F238E27FC236}">
                <a16:creationId xmlns:a16="http://schemas.microsoft.com/office/drawing/2014/main" id="{DF74998F-C59B-59B1-3130-D9438BE18D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6416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/>
                </a:solidFill>
              </a:defRPr>
            </a:lvl1pPr>
          </a:lstStyle>
          <a:p>
            <a:endParaRPr lang="it-IT" sz="1100" dirty="0"/>
          </a:p>
        </p:txBody>
      </p:sp>
    </p:spTree>
    <p:extLst>
      <p:ext uri="{BB962C8B-B14F-4D97-AF65-F5344CB8AC3E}">
        <p14:creationId xmlns:p14="http://schemas.microsoft.com/office/powerpoint/2010/main" val="30453348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3"/>
            <a:ext cx="5384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egnaposto piè di pagina 16">
            <a:extLst>
              <a:ext uri="{FF2B5EF4-FFF2-40B4-BE49-F238E27FC236}">
                <a16:creationId xmlns:a16="http://schemas.microsoft.com/office/drawing/2014/main" id="{147D7EF2-4ECD-A4BA-002A-8667230A55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6416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/>
                </a:solidFill>
              </a:defRPr>
            </a:lvl1pPr>
          </a:lstStyle>
          <a:p>
            <a:endParaRPr lang="it-IT" sz="1100" dirty="0"/>
          </a:p>
        </p:txBody>
      </p:sp>
    </p:spTree>
    <p:extLst>
      <p:ext uri="{BB962C8B-B14F-4D97-AF65-F5344CB8AC3E}">
        <p14:creationId xmlns:p14="http://schemas.microsoft.com/office/powerpoint/2010/main" val="3884285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0F9D3-7876-F6AA-85FF-92150BEDB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egnaposto piè di pagina 16">
            <a:extLst>
              <a:ext uri="{FF2B5EF4-FFF2-40B4-BE49-F238E27FC236}">
                <a16:creationId xmlns:a16="http://schemas.microsoft.com/office/drawing/2014/main" id="{7A0DC538-57BF-12A2-1CFD-C0B4C97E1C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6416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/>
                </a:solidFill>
              </a:defRPr>
            </a:lvl1pPr>
          </a:lstStyle>
          <a:p>
            <a:endParaRPr lang="it-IT" sz="1100" dirty="0"/>
          </a:p>
        </p:txBody>
      </p:sp>
    </p:spTree>
    <p:extLst>
      <p:ext uri="{BB962C8B-B14F-4D97-AF65-F5344CB8AC3E}">
        <p14:creationId xmlns:p14="http://schemas.microsoft.com/office/powerpoint/2010/main" val="9234694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6">
            <a:extLst>
              <a:ext uri="{FF2B5EF4-FFF2-40B4-BE49-F238E27FC236}">
                <a16:creationId xmlns:a16="http://schemas.microsoft.com/office/drawing/2014/main" id="{C47BA4AD-BE25-3AC8-A7A4-7170233FDC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6416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/>
                </a:solidFill>
              </a:defRPr>
            </a:lvl1pPr>
          </a:lstStyle>
          <a:p>
            <a:endParaRPr lang="it-IT" sz="1100" dirty="0"/>
          </a:p>
        </p:txBody>
      </p:sp>
    </p:spTree>
    <p:extLst>
      <p:ext uri="{BB962C8B-B14F-4D97-AF65-F5344CB8AC3E}">
        <p14:creationId xmlns:p14="http://schemas.microsoft.com/office/powerpoint/2010/main" val="14685659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382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867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2D91A-5CCC-8D62-4BD6-4038372416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C18DA5-B13D-88AA-3CFB-C71BEDD387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D2871D-F55A-B59B-6493-51562CE70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5653DE-6A3A-BE9D-5BEB-68304DBBDA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7AD000-AACA-E166-34FA-4C374AA10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5F467-17F7-654F-965D-A70D3C67E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607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9D3948-60B8-DF9C-6746-50EC95EB6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1AAA77-8909-5982-137D-73D312AF1A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2F2923-8C95-9C09-7C0E-2273507F8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5F467-17F7-654F-965D-A70D3C67E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440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2CE81-5DFF-379B-D796-5E544ECB9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DBA716-9BB6-A8C6-EF4C-2B652D31CF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77FCB7-E01A-C402-D68B-5F2E77734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5F467-17F7-654F-965D-A70D3C67E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9121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D594D-EE01-6733-ABF3-B66B6A1A0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90FB9A-D119-54FB-A146-2E3EDEC99E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7BAD8B4-8CAB-1055-2A62-AE61F87A76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83BEA8-218E-F998-1661-AE2D813CB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5F467-17F7-654F-965D-A70D3C67E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4455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1BAD9-A308-5B2A-F456-7B1139937A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EFF616-12B3-5459-806A-790C8F3FD6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03D98F-F7CD-C309-778A-E50A24771C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38D61E-1BEF-B3B1-9A28-671CB3C6F4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5E5FE65-BD23-9585-DED0-81796C60B3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8444DA6-0466-C8F9-1215-8A61478EC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5F467-17F7-654F-965D-A70D3C67E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1319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00F9D3-7876-F6AA-85FF-92150BEDB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28B124-1C6D-B264-B1C6-E884D743AF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5F467-17F7-654F-965D-A70D3C67E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7764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825E5B-BF9A-445A-07CA-4E12A1875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5F467-17F7-654F-965D-A70D3C67E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275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E77306-388D-2D52-DE68-7B832A94B6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4D00D4-1E59-6D33-2010-5B1D8CCA35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CD4A5D-94B2-8195-BEDD-98E3B176F5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D632DF-E16F-6A64-BE67-AED138CB3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5F467-17F7-654F-965D-A70D3C67E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6033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E04FD-42CD-B919-8C12-EAD02B8B0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0EFF4E-E632-79A7-6172-4FE4D0FB1B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08AB3A-6C5C-F78F-1218-0F8E7551E6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04D552-DE9E-A803-E46F-4AA6FFBD8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FBABA0-00E5-F5C1-7289-543B36D94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7C1F6B-D70E-1609-90F8-FB5421A47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5F467-17F7-654F-965D-A70D3C67E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00663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F8DCC5-EC03-7545-C6D8-EE67BBDFF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EDE1DD-3BC4-CA77-6EF3-527C76708E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02DF52-107E-F0C0-8AC3-C1A212526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A94405-2B4A-9109-0707-98DE576F0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B7ED70-D067-9780-0C3D-B2E603D3E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5F467-17F7-654F-965D-A70D3C67E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1527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269658-2FE1-CFF2-0E76-3A75C023CD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AC7271-4ED2-232C-8974-37066B35A4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52F268-D041-25EB-BA2E-B6A1FDC48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7AEA6A-8C83-9024-E4AA-5399D384D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E6E0DF-7807-43F1-0402-F8D71FF7F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5F467-17F7-654F-965D-A70D3C67E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55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7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63B9AE2E-FB83-6E03-F71E-E558DDB17960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228328" y="6149914"/>
            <a:ext cx="2460949" cy="365126"/>
          </a:xfrm>
          <a:prstGeom prst="rect">
            <a:avLst/>
          </a:prstGeom>
        </p:spPr>
      </p:pic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EAC539B7-ACEA-17C7-BC57-A5F324F7DE5D}"/>
              </a:ext>
            </a:extLst>
          </p:cNvPr>
          <p:cNvSpPr txBox="1">
            <a:spLocks/>
          </p:cNvSpPr>
          <p:nvPr userDrawn="1"/>
        </p:nvSpPr>
        <p:spPr bwMode="auto">
          <a:xfrm>
            <a:off x="419726" y="6189221"/>
            <a:ext cx="2935288" cy="262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en-US" sz="1100" b="1" dirty="0">
                <a:solidFill>
                  <a:srgbClr val="000000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2030</a:t>
            </a:r>
            <a:r>
              <a:rPr lang="en-US" altLang="en-US" sz="1100" dirty="0">
                <a:solidFill>
                  <a:srgbClr val="000000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 | Ending the AIDS epidemic</a:t>
            </a:r>
          </a:p>
        </p:txBody>
      </p:sp>
      <p:sp>
        <p:nvSpPr>
          <p:cNvPr id="17" name="Segnaposto piè di pagina 16">
            <a:extLst>
              <a:ext uri="{FF2B5EF4-FFF2-40B4-BE49-F238E27FC236}">
                <a16:creationId xmlns:a16="http://schemas.microsoft.com/office/drawing/2014/main" id="{3B7CA4AE-9BDD-7FAA-1C69-AA6B42B94C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6416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/>
                </a:solidFill>
                <a:latin typeface="Avenir Book" panose="02000503020000020003" pitchFamily="2" charset="0"/>
              </a:defRPr>
            </a:lvl1pPr>
          </a:lstStyle>
          <a:p>
            <a:endParaRPr lang="it-IT" dirty="0">
              <a:latin typeface="Avenir Book" panose="02000503020000020003" pitchFamily="2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64" r:id="rId2"/>
    <p:sldLayoutId id="2147483865" r:id="rId3"/>
    <p:sldLayoutId id="2147483866" r:id="rId4"/>
    <p:sldLayoutId id="2147483879" r:id="rId5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piè di pagina 16">
            <a:extLst>
              <a:ext uri="{FF2B5EF4-FFF2-40B4-BE49-F238E27FC236}">
                <a16:creationId xmlns:a16="http://schemas.microsoft.com/office/drawing/2014/main" id="{A932D455-4CBA-6F0B-2C6E-7B3A1EC8FC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6416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/>
                </a:solidFill>
              </a:defRPr>
            </a:lvl1pPr>
          </a:lstStyle>
          <a:p>
            <a:endParaRPr lang="it-IT" sz="11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6A7ADF3-0CC4-E176-6E06-754307255B49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70C8B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6">
            <a:extLst>
              <a:ext uri="{FF2B5EF4-FFF2-40B4-BE49-F238E27FC236}">
                <a16:creationId xmlns:a16="http://schemas.microsoft.com/office/drawing/2014/main" id="{01CCD696-EB66-1A93-D3AF-6C4F4D4D6B1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62" r:id="rId1"/>
  </p:sldLayoutIdLst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87B0F90-8515-6CDD-0667-03DD194F0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DE15D3-DE1C-A484-FDBA-85848C6871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958CB8-1294-6BAB-8F7F-AABF885584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E53F9D-7E8E-462C-491E-4A21CEB1AD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C12E3E-6F64-A545-B23A-C23AE6064E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5F467-17F7-654F-965D-A70D3C67EF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464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8" r:id="rId1"/>
    <p:sldLayoutId id="2147483869" r:id="rId2"/>
    <p:sldLayoutId id="2147483870" r:id="rId3"/>
    <p:sldLayoutId id="2147483871" r:id="rId4"/>
    <p:sldLayoutId id="2147483872" r:id="rId5"/>
    <p:sldLayoutId id="2147483873" r:id="rId6"/>
    <p:sldLayoutId id="2147483874" r:id="rId7"/>
    <p:sldLayoutId id="2147483875" r:id="rId8"/>
    <p:sldLayoutId id="2147483876" r:id="rId9"/>
    <p:sldLayoutId id="2147483877" r:id="rId10"/>
    <p:sldLayoutId id="2147483878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8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Placeholder 6">
            <a:extLst>
              <a:ext uri="{FF2B5EF4-FFF2-40B4-BE49-F238E27FC236}">
                <a16:creationId xmlns:a16="http://schemas.microsoft.com/office/drawing/2014/main" id="{86F3C317-593A-C868-1AD5-FD592D993F1E}"/>
              </a:ext>
            </a:extLst>
          </p:cNvPr>
          <p:cNvSpPr txBox="1">
            <a:spLocks/>
          </p:cNvSpPr>
          <p:nvPr/>
        </p:nvSpPr>
        <p:spPr bwMode="auto">
          <a:xfrm>
            <a:off x="407851" y="226265"/>
            <a:ext cx="2935288" cy="324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en-US" sz="1100" b="1" dirty="0">
                <a:solidFill>
                  <a:srgbClr val="000000"/>
                </a:solidFill>
                <a:cs typeface="Arial" panose="020B0604020202020204" pitchFamily="34" charset="0"/>
              </a:rPr>
              <a:t>UNAIDS</a:t>
            </a:r>
            <a:r>
              <a:rPr lang="en-US" altLang="en-US" sz="1100" dirty="0">
                <a:solidFill>
                  <a:srgbClr val="000000"/>
                </a:solidFill>
                <a:cs typeface="Arial" panose="020B0604020202020204" pitchFamily="34" charset="0"/>
              </a:rPr>
              <a:t> | JAN 2026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B15A630C-B87D-D17C-89DD-4712E6AF0A45}"/>
              </a:ext>
            </a:extLst>
          </p:cNvPr>
          <p:cNvSpPr txBox="1">
            <a:spLocks/>
          </p:cNvSpPr>
          <p:nvPr/>
        </p:nvSpPr>
        <p:spPr bwMode="auto">
          <a:xfrm>
            <a:off x="419726" y="942975"/>
            <a:ext cx="10179264" cy="622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90000"/>
              </a:lnSpc>
            </a:pPr>
            <a:r>
              <a:rPr lang="en-US" altLang="en-US" sz="4000" dirty="0">
                <a:solidFill>
                  <a:srgbClr val="000000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National AIDS Spending Assessment (NASA)</a:t>
            </a:r>
          </a:p>
        </p:txBody>
      </p:sp>
      <p:sp>
        <p:nvSpPr>
          <p:cNvPr id="6148" name="Text Placeholder 6">
            <a:extLst>
              <a:ext uri="{FF2B5EF4-FFF2-40B4-BE49-F238E27FC236}">
                <a16:creationId xmlns:a16="http://schemas.microsoft.com/office/drawing/2014/main" id="{6E503B92-B501-E87E-0315-233D78B73343}"/>
              </a:ext>
            </a:extLst>
          </p:cNvPr>
          <p:cNvSpPr txBox="1">
            <a:spLocks/>
          </p:cNvSpPr>
          <p:nvPr/>
        </p:nvSpPr>
        <p:spPr bwMode="auto">
          <a:xfrm>
            <a:off x="419726" y="2542935"/>
            <a:ext cx="69532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en-US" sz="1100" b="1" dirty="0">
                <a:solidFill>
                  <a:srgbClr val="000000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PRESENTER NAME, COUNTRY &amp; DATE OF TRAINING</a:t>
            </a:r>
          </a:p>
        </p:txBody>
      </p:sp>
      <p:sp>
        <p:nvSpPr>
          <p:cNvPr id="6149" name="Text Placeholder 6">
            <a:extLst>
              <a:ext uri="{FF2B5EF4-FFF2-40B4-BE49-F238E27FC236}">
                <a16:creationId xmlns:a16="http://schemas.microsoft.com/office/drawing/2014/main" id="{C4D33938-E17F-AE7D-CBD0-8CCEF92E983B}"/>
              </a:ext>
            </a:extLst>
          </p:cNvPr>
          <p:cNvSpPr txBox="1">
            <a:spLocks/>
          </p:cNvSpPr>
          <p:nvPr/>
        </p:nvSpPr>
        <p:spPr bwMode="auto">
          <a:xfrm>
            <a:off x="407851" y="1788067"/>
            <a:ext cx="6953250" cy="42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en-US" sz="2400" b="1" dirty="0">
                <a:solidFill>
                  <a:srgbClr val="70C8BE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CONCEPTUAL FRAMEWORK</a:t>
            </a:r>
          </a:p>
        </p:txBody>
      </p:sp>
      <p:pic>
        <p:nvPicPr>
          <p:cNvPr id="6150" name="Picture 7">
            <a:extLst>
              <a:ext uri="{FF2B5EF4-FFF2-40B4-BE49-F238E27FC236}">
                <a16:creationId xmlns:a16="http://schemas.microsoft.com/office/drawing/2014/main" id="{ED3A5F82-A3D4-CC0F-FFAF-10F6F0718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90875"/>
            <a:ext cx="12191999" cy="367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B6519C97-A328-05BE-BAA6-FEE847BEF9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2074" y="115352"/>
            <a:ext cx="2901331" cy="54589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6">
            <a:extLst>
              <a:ext uri="{FF2B5EF4-FFF2-40B4-BE49-F238E27FC236}">
                <a16:creationId xmlns:a16="http://schemas.microsoft.com/office/drawing/2014/main" id="{3BA7CDB5-CB74-B41B-19AF-300355A960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6269" y="1520574"/>
            <a:ext cx="5741088" cy="3082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200000"/>
              </a:lnSpc>
              <a:spcBef>
                <a:spcPct val="0"/>
              </a:spcBef>
              <a:buNone/>
            </a:pPr>
            <a:r>
              <a:rPr lang="en-US" altLang="en-US" sz="2000" dirty="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NASA framework and objectives</a:t>
            </a:r>
          </a:p>
          <a:p>
            <a:pPr eaLnBrk="1" hangingPunct="1">
              <a:lnSpc>
                <a:spcPct val="200000"/>
              </a:lnSpc>
              <a:spcBef>
                <a:spcPct val="0"/>
              </a:spcBef>
              <a:buNone/>
            </a:pPr>
            <a:r>
              <a:rPr lang="en-US" altLang="en-US" sz="2000" dirty="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Importance &amp; value-add of NASA</a:t>
            </a:r>
          </a:p>
          <a:p>
            <a:pPr eaLnBrk="1" hangingPunct="1">
              <a:lnSpc>
                <a:spcPct val="200000"/>
              </a:lnSpc>
              <a:spcBef>
                <a:spcPct val="0"/>
              </a:spcBef>
              <a:buNone/>
            </a:pPr>
            <a:r>
              <a:rPr lang="en-US" altLang="en-US" sz="2000" dirty="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NASA principles</a:t>
            </a:r>
          </a:p>
          <a:p>
            <a:pPr eaLnBrk="1" hangingPunct="1">
              <a:lnSpc>
                <a:spcPct val="200000"/>
              </a:lnSpc>
              <a:spcBef>
                <a:spcPct val="0"/>
              </a:spcBef>
              <a:buNone/>
            </a:pPr>
            <a:r>
              <a:rPr lang="en-US" altLang="en-US" sz="2000" dirty="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NASA implementation process</a:t>
            </a:r>
          </a:p>
          <a:p>
            <a:pPr eaLnBrk="1" hangingPunct="1">
              <a:lnSpc>
                <a:spcPct val="200000"/>
              </a:lnSpc>
              <a:spcBef>
                <a:spcPct val="0"/>
              </a:spcBef>
              <a:buNone/>
            </a:pPr>
            <a:r>
              <a:rPr lang="en-US" altLang="en-US" sz="2000" dirty="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Examples of NASA data and utility</a:t>
            </a: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2D52581B-004E-5226-4DA3-ED4F6ACF36FB}"/>
              </a:ext>
            </a:extLst>
          </p:cNvPr>
          <p:cNvSpPr txBox="1"/>
          <p:nvPr/>
        </p:nvSpPr>
        <p:spPr>
          <a:xfrm>
            <a:off x="509667" y="330263"/>
            <a:ext cx="1113769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000" dirty="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Outline</a:t>
            </a:r>
          </a:p>
        </p:txBody>
      </p:sp>
      <p:sp>
        <p:nvSpPr>
          <p:cNvPr id="12" name="Triangolo 11">
            <a:extLst>
              <a:ext uri="{FF2B5EF4-FFF2-40B4-BE49-F238E27FC236}">
                <a16:creationId xmlns:a16="http://schemas.microsoft.com/office/drawing/2014/main" id="{F693AEB0-7C07-8CF9-C77A-8F270F7BFF9F}"/>
              </a:ext>
            </a:extLst>
          </p:cNvPr>
          <p:cNvSpPr/>
          <p:nvPr/>
        </p:nvSpPr>
        <p:spPr>
          <a:xfrm rot="5400000">
            <a:off x="5478225" y="1802854"/>
            <a:ext cx="233649" cy="330890"/>
          </a:xfrm>
          <a:prstGeom prst="triangle">
            <a:avLst/>
          </a:prstGeom>
          <a:solidFill>
            <a:srgbClr val="01A9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3" name="Triangolo 12">
            <a:extLst>
              <a:ext uri="{FF2B5EF4-FFF2-40B4-BE49-F238E27FC236}">
                <a16:creationId xmlns:a16="http://schemas.microsoft.com/office/drawing/2014/main" id="{C32A477C-7C6B-E65D-EBA2-CE4B4FEF8019}"/>
              </a:ext>
            </a:extLst>
          </p:cNvPr>
          <p:cNvSpPr/>
          <p:nvPr/>
        </p:nvSpPr>
        <p:spPr>
          <a:xfrm rot="5400000">
            <a:off x="5478224" y="2434028"/>
            <a:ext cx="233649" cy="330890"/>
          </a:xfrm>
          <a:prstGeom prst="triangle">
            <a:avLst/>
          </a:prstGeom>
          <a:solidFill>
            <a:srgbClr val="01A9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4" name="Triangolo 13">
            <a:extLst>
              <a:ext uri="{FF2B5EF4-FFF2-40B4-BE49-F238E27FC236}">
                <a16:creationId xmlns:a16="http://schemas.microsoft.com/office/drawing/2014/main" id="{B386C7C4-582C-0ACE-BF71-25834B26C4F9}"/>
              </a:ext>
            </a:extLst>
          </p:cNvPr>
          <p:cNvSpPr/>
          <p:nvPr/>
        </p:nvSpPr>
        <p:spPr>
          <a:xfrm rot="5400000">
            <a:off x="5478225" y="3030944"/>
            <a:ext cx="233649" cy="330890"/>
          </a:xfrm>
          <a:prstGeom prst="triangle">
            <a:avLst/>
          </a:prstGeom>
          <a:solidFill>
            <a:srgbClr val="01A9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5" name="Triangolo 14">
            <a:extLst>
              <a:ext uri="{FF2B5EF4-FFF2-40B4-BE49-F238E27FC236}">
                <a16:creationId xmlns:a16="http://schemas.microsoft.com/office/drawing/2014/main" id="{FF73876C-70F8-ED15-8600-18DB023CADF0}"/>
              </a:ext>
            </a:extLst>
          </p:cNvPr>
          <p:cNvSpPr/>
          <p:nvPr/>
        </p:nvSpPr>
        <p:spPr>
          <a:xfrm rot="5400000">
            <a:off x="5478225" y="3630951"/>
            <a:ext cx="233649" cy="330890"/>
          </a:xfrm>
          <a:prstGeom prst="triangle">
            <a:avLst/>
          </a:prstGeom>
          <a:solidFill>
            <a:srgbClr val="01A9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6" name="Triangolo 15">
            <a:extLst>
              <a:ext uri="{FF2B5EF4-FFF2-40B4-BE49-F238E27FC236}">
                <a16:creationId xmlns:a16="http://schemas.microsoft.com/office/drawing/2014/main" id="{FB5D2AF9-D4AA-C950-23E3-1284F52BF3D3}"/>
              </a:ext>
            </a:extLst>
          </p:cNvPr>
          <p:cNvSpPr/>
          <p:nvPr/>
        </p:nvSpPr>
        <p:spPr>
          <a:xfrm rot="5400000">
            <a:off x="5478225" y="4241936"/>
            <a:ext cx="233649" cy="330890"/>
          </a:xfrm>
          <a:prstGeom prst="triangle">
            <a:avLst/>
          </a:prstGeom>
          <a:solidFill>
            <a:srgbClr val="01A9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18" name="Segnaposto piè di pagina 9">
            <a:extLst>
              <a:ext uri="{FF2B5EF4-FFF2-40B4-BE49-F238E27FC236}">
                <a16:creationId xmlns:a16="http://schemas.microsoft.com/office/drawing/2014/main" id="{35BF47DF-8508-97B3-7FCF-E6063C23CA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164164"/>
            <a:ext cx="4114800" cy="365125"/>
          </a:xfrm>
        </p:spPr>
        <p:txBody>
          <a:bodyPr/>
          <a:lstStyle/>
          <a:p>
            <a:r>
              <a:rPr lang="it-IT" sz="1100" dirty="0">
                <a:latin typeface="Avenir Book" panose="02000503020000020003" pitchFamily="2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694774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BB57E1C5-1962-216B-3742-918305302355}"/>
              </a:ext>
            </a:extLst>
          </p:cNvPr>
          <p:cNvSpPr txBox="1"/>
          <p:nvPr/>
        </p:nvSpPr>
        <p:spPr>
          <a:xfrm>
            <a:off x="509667" y="330263"/>
            <a:ext cx="1113769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000" dirty="0">
                <a:solidFill>
                  <a:srgbClr val="70C8BE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NASA and the System of Health Accounts</a:t>
            </a:r>
          </a:p>
          <a:p>
            <a:pPr eaLnBrk="1" hangingPunct="1"/>
            <a:r>
              <a:rPr lang="en-US" altLang="en-US" dirty="0">
                <a:solidFill>
                  <a:srgbClr val="000000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NASA is inspired by broader national accounting systems. Its methods are mainly based on principles underpinned by the System of Health Accounts (SHA) - National Health Accounts (NHA).</a:t>
            </a:r>
          </a:p>
        </p:txBody>
      </p:sp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716B8D0F-4202-897C-29B4-47BA1574D8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 sz="1100" dirty="0">
                <a:latin typeface="Avenir Book" panose="02000503020000020003" pitchFamily="2" charset="0"/>
              </a:rPr>
              <a:t>2</a:t>
            </a:r>
          </a:p>
        </p:txBody>
      </p:sp>
      <p:cxnSp>
        <p:nvCxnSpPr>
          <p:cNvPr id="14" name="Connettore dritto 13">
            <a:extLst>
              <a:ext uri="{FF2B5EF4-FFF2-40B4-BE49-F238E27FC236}">
                <a16:creationId xmlns:a16="http://schemas.microsoft.com/office/drawing/2014/main" id="{643FA4B7-B2E9-6D41-FA25-43F902819809}"/>
              </a:ext>
            </a:extLst>
          </p:cNvPr>
          <p:cNvCxnSpPr>
            <a:cxnSpLocks/>
          </p:cNvCxnSpPr>
          <p:nvPr/>
        </p:nvCxnSpPr>
        <p:spPr>
          <a:xfrm flipH="1">
            <a:off x="507226" y="3706847"/>
            <a:ext cx="3531374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dritto 14">
            <a:extLst>
              <a:ext uri="{FF2B5EF4-FFF2-40B4-BE49-F238E27FC236}">
                <a16:creationId xmlns:a16="http://schemas.microsoft.com/office/drawing/2014/main" id="{6FE0C119-C878-83D8-5310-99937B8FC065}"/>
              </a:ext>
            </a:extLst>
          </p:cNvPr>
          <p:cNvCxnSpPr>
            <a:cxnSpLocks/>
          </p:cNvCxnSpPr>
          <p:nvPr/>
        </p:nvCxnSpPr>
        <p:spPr>
          <a:xfrm flipH="1">
            <a:off x="8153400" y="3706847"/>
            <a:ext cx="3502955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14DDE92C-9521-E58E-BFB6-D1D9CFB4D096}"/>
              </a:ext>
            </a:extLst>
          </p:cNvPr>
          <p:cNvSpPr txBox="1"/>
          <p:nvPr/>
        </p:nvSpPr>
        <p:spPr>
          <a:xfrm>
            <a:off x="433467" y="3822716"/>
            <a:ext cx="24395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latin typeface="Avenir Book" panose="02000503020000020003" pitchFamily="2" charset="0"/>
              </a:rPr>
              <a:t>NHA focus:</a:t>
            </a:r>
          </a:p>
          <a:p>
            <a:r>
              <a:rPr lang="it-IT" sz="1400" dirty="0">
                <a:latin typeface="Avenir Book" panose="02000503020000020003" pitchFamily="2" charset="0"/>
              </a:rPr>
              <a:t>National health </a:t>
            </a:r>
            <a:r>
              <a:rPr lang="it-IT" sz="1400" dirty="0" err="1">
                <a:latin typeface="Avenir Book" panose="02000503020000020003" pitchFamily="2" charset="0"/>
              </a:rPr>
              <a:t>expenditure</a:t>
            </a:r>
            <a:endParaRPr lang="it-IT" sz="1400" dirty="0">
              <a:latin typeface="Avenir Book" panose="02000503020000020003" pitchFamily="2" charset="0"/>
            </a:endParaRP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9542BF49-036F-0E95-ABDB-96D66D3B5624}"/>
              </a:ext>
            </a:extLst>
          </p:cNvPr>
          <p:cNvSpPr txBox="1"/>
          <p:nvPr/>
        </p:nvSpPr>
        <p:spPr>
          <a:xfrm>
            <a:off x="9516657" y="3822716"/>
            <a:ext cx="225262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it-IT" sz="1400" b="1" dirty="0">
                <a:latin typeface="Avenir Book" panose="02000503020000020003" pitchFamily="2" charset="0"/>
              </a:rPr>
              <a:t>NASA focus:</a:t>
            </a:r>
          </a:p>
          <a:p>
            <a:pPr algn="r"/>
            <a:r>
              <a:rPr lang="it-IT" sz="1400" dirty="0">
                <a:latin typeface="Avenir Book" panose="02000503020000020003" pitchFamily="2" charset="0"/>
              </a:rPr>
              <a:t>National HIV spending</a:t>
            </a:r>
          </a:p>
          <a:p>
            <a:pPr algn="r"/>
            <a:endParaRPr lang="it-IT" sz="1000" dirty="0">
              <a:latin typeface="Avenir Book" panose="02000503020000020003" pitchFamily="2" charset="0"/>
            </a:endParaRPr>
          </a:p>
        </p:txBody>
      </p:sp>
      <p:grpSp>
        <p:nvGrpSpPr>
          <p:cNvPr id="26" name="Gruppo 25">
            <a:extLst>
              <a:ext uri="{FF2B5EF4-FFF2-40B4-BE49-F238E27FC236}">
                <a16:creationId xmlns:a16="http://schemas.microsoft.com/office/drawing/2014/main" id="{D488F162-EBCB-0189-720F-CEF1394DD3E9}"/>
              </a:ext>
            </a:extLst>
          </p:cNvPr>
          <p:cNvGrpSpPr/>
          <p:nvPr/>
        </p:nvGrpSpPr>
        <p:grpSpPr>
          <a:xfrm>
            <a:off x="3786771" y="2250970"/>
            <a:ext cx="4618458" cy="3098340"/>
            <a:chOff x="4038600" y="2462632"/>
            <a:chExt cx="4618458" cy="3098340"/>
          </a:xfrm>
        </p:grpSpPr>
        <p:pic>
          <p:nvPicPr>
            <p:cNvPr id="27" name="Immagine 26">
              <a:extLst>
                <a:ext uri="{FF2B5EF4-FFF2-40B4-BE49-F238E27FC236}">
                  <a16:creationId xmlns:a16="http://schemas.microsoft.com/office/drawing/2014/main" id="{49824E5A-28C1-A83D-4C23-5708D28D93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78197" y="2462632"/>
              <a:ext cx="2178861" cy="3098340"/>
            </a:xfrm>
            <a:prstGeom prst="rect">
              <a:avLst/>
            </a:prstGeom>
            <a:effectLst>
              <a:outerShdw blurRad="144349" dist="38100" dir="2700000" algn="tl" rotWithShape="0">
                <a:prstClr val="black">
                  <a:alpha val="20000"/>
                </a:prstClr>
              </a:outerShdw>
            </a:effectLst>
          </p:spPr>
        </p:pic>
        <p:pic>
          <p:nvPicPr>
            <p:cNvPr id="28" name="Immagine 27" descr="Immagine che contiene schermata, Auricolari&#10;&#10;Il contenuto generato dall'IA potrebbe non essere corretto.">
              <a:extLst>
                <a:ext uri="{FF2B5EF4-FFF2-40B4-BE49-F238E27FC236}">
                  <a16:creationId xmlns:a16="http://schemas.microsoft.com/office/drawing/2014/main" id="{8895C815-57A5-1633-A134-C83AB2ABEC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r="1241"/>
            <a:stretch>
              <a:fillRect/>
            </a:stretch>
          </p:blipFill>
          <p:spPr>
            <a:xfrm>
              <a:off x="4038600" y="2462632"/>
              <a:ext cx="2178861" cy="3098340"/>
            </a:xfrm>
            <a:prstGeom prst="rect">
              <a:avLst/>
            </a:prstGeom>
            <a:effectLst>
              <a:outerShdw blurRad="139700" dist="38100" dir="2700000" algn="tl" rotWithShape="0">
                <a:prstClr val="black">
                  <a:alpha val="2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0433466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val 4">
            <a:extLst>
              <a:ext uri="{FF2B5EF4-FFF2-40B4-BE49-F238E27FC236}">
                <a16:creationId xmlns:a16="http://schemas.microsoft.com/office/drawing/2014/main" id="{87E0AACC-5CD5-921D-DC2F-D936E6E96CC3}"/>
              </a:ext>
            </a:extLst>
          </p:cNvPr>
          <p:cNvSpPr/>
          <p:nvPr/>
        </p:nvSpPr>
        <p:spPr>
          <a:xfrm>
            <a:off x="633487" y="1255870"/>
            <a:ext cx="903195" cy="903195"/>
          </a:xfrm>
          <a:prstGeom prst="ellipse">
            <a:avLst/>
          </a:pr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5000" r="-25000"/>
            </a:stretch>
          </a:blipFill>
          <a:ln>
            <a:noFill/>
          </a:ln>
          <a:effectLst/>
          <a:scene3d>
            <a:camera prst="orthographicFront"/>
            <a:lightRig rig="threePt" dir="t">
              <a:rot lat="0" lon="0" rev="7500000"/>
            </a:lightRig>
          </a:scene3d>
          <a:sp3d z="152400" extrusionH="63500" prstMaterial="matte">
            <a:bevelT w="50800" h="19050" prst="relaxedInset"/>
            <a:contourClr>
              <a:sysClr val="window" lastClr="FFFFFF"/>
            </a:contourClr>
          </a:sp3d>
        </p:spPr>
        <p:style>
          <a:lnRef idx="0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CH">
              <a:latin typeface="Avenir Book" panose="02000503020000020003" pitchFamily="2" charset="0"/>
            </a:endParaRPr>
          </a:p>
        </p:txBody>
      </p:sp>
      <p:sp>
        <p:nvSpPr>
          <p:cNvPr id="26" name="Oval 7">
            <a:extLst>
              <a:ext uri="{FF2B5EF4-FFF2-40B4-BE49-F238E27FC236}">
                <a16:creationId xmlns:a16="http://schemas.microsoft.com/office/drawing/2014/main" id="{DA67C6DE-0416-649A-C832-691B96554A57}"/>
              </a:ext>
            </a:extLst>
          </p:cNvPr>
          <p:cNvSpPr/>
          <p:nvPr/>
        </p:nvSpPr>
        <p:spPr>
          <a:xfrm>
            <a:off x="633487" y="2396157"/>
            <a:ext cx="903195" cy="903195"/>
          </a:xfrm>
          <a:prstGeom prst="ellipse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2000" r="-22000"/>
            </a:stretch>
          </a:blipFill>
          <a:ln>
            <a:noFill/>
          </a:ln>
          <a:effectLst/>
          <a:scene3d>
            <a:camera prst="orthographicFront"/>
            <a:lightRig rig="threePt" dir="t">
              <a:rot lat="0" lon="0" rev="7500000"/>
            </a:lightRig>
          </a:scene3d>
          <a:sp3d z="152400" extrusionH="63500" prstMaterial="matte">
            <a:bevelT w="50800" h="19050" prst="relaxedInset"/>
            <a:contourClr>
              <a:sysClr val="window" lastClr="FFFFFF"/>
            </a:contourClr>
          </a:sp3d>
        </p:spPr>
        <p:style>
          <a:lnRef idx="0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CH">
              <a:latin typeface="Avenir Book" panose="02000503020000020003" pitchFamily="2" charset="0"/>
            </a:endParaRPr>
          </a:p>
        </p:txBody>
      </p:sp>
      <p:sp>
        <p:nvSpPr>
          <p:cNvPr id="29" name="Oval 9">
            <a:extLst>
              <a:ext uri="{FF2B5EF4-FFF2-40B4-BE49-F238E27FC236}">
                <a16:creationId xmlns:a16="http://schemas.microsoft.com/office/drawing/2014/main" id="{32517FEA-7DE1-44BD-B3E8-8BAC3FA26156}"/>
              </a:ext>
            </a:extLst>
          </p:cNvPr>
          <p:cNvSpPr/>
          <p:nvPr/>
        </p:nvSpPr>
        <p:spPr>
          <a:xfrm>
            <a:off x="651286" y="3536444"/>
            <a:ext cx="903195" cy="903195"/>
          </a:xfrm>
          <a:prstGeom prst="ellipse">
            <a:avLst/>
          </a:prstGeom>
          <a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46000" r="-46000"/>
            </a:stretch>
          </a:blipFill>
          <a:ln>
            <a:noFill/>
          </a:ln>
          <a:effectLst/>
          <a:scene3d>
            <a:camera prst="orthographicFront"/>
            <a:lightRig rig="threePt" dir="t">
              <a:rot lat="0" lon="0" rev="7500000"/>
            </a:lightRig>
          </a:scene3d>
          <a:sp3d z="152400" extrusionH="63500" prstMaterial="matte">
            <a:bevelT w="50800" h="19050" prst="relaxedInset"/>
            <a:contourClr>
              <a:sysClr val="window" lastClr="FFFFFF"/>
            </a:contourClr>
          </a:sp3d>
        </p:spPr>
        <p:style>
          <a:lnRef idx="0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CH">
              <a:latin typeface="Avenir Book" panose="02000503020000020003" pitchFamily="2" charset="0"/>
            </a:endParaRPr>
          </a:p>
        </p:txBody>
      </p:sp>
      <p:sp>
        <p:nvSpPr>
          <p:cNvPr id="32" name="Oval 11">
            <a:extLst>
              <a:ext uri="{FF2B5EF4-FFF2-40B4-BE49-F238E27FC236}">
                <a16:creationId xmlns:a16="http://schemas.microsoft.com/office/drawing/2014/main" id="{FAE92C35-E97D-959B-6BD4-EE0270EAA967}"/>
              </a:ext>
            </a:extLst>
          </p:cNvPr>
          <p:cNvSpPr/>
          <p:nvPr/>
        </p:nvSpPr>
        <p:spPr>
          <a:xfrm>
            <a:off x="651286" y="4676732"/>
            <a:ext cx="903195" cy="903195"/>
          </a:xfrm>
          <a:prstGeom prst="ellipse">
            <a:avLst/>
          </a:prstGeom>
          <a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36000" r="-36000"/>
            </a:stretch>
          </a:blipFill>
          <a:ln>
            <a:noFill/>
          </a:ln>
          <a:effectLst/>
          <a:scene3d>
            <a:camera prst="orthographicFront"/>
            <a:lightRig rig="threePt" dir="t">
              <a:rot lat="0" lon="0" rev="7500000"/>
            </a:lightRig>
          </a:scene3d>
          <a:sp3d z="152400" extrusionH="63500" prstMaterial="matte">
            <a:bevelT w="50800" h="19050" prst="relaxedInset"/>
            <a:contourClr>
              <a:sysClr val="window" lastClr="FFFFFF"/>
            </a:contourClr>
          </a:sp3d>
        </p:spPr>
        <p:style>
          <a:lnRef idx="0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n-CH">
              <a:latin typeface="Avenir Book" panose="02000503020000020003" pitchFamily="2" charset="0"/>
            </a:endParaRPr>
          </a:p>
        </p:txBody>
      </p:sp>
      <p:sp>
        <p:nvSpPr>
          <p:cNvPr id="33" name="TextBox 1">
            <a:extLst>
              <a:ext uri="{FF2B5EF4-FFF2-40B4-BE49-F238E27FC236}">
                <a16:creationId xmlns:a16="http://schemas.microsoft.com/office/drawing/2014/main" id="{81B4723F-F36A-AF21-30E6-D00C792B41BD}"/>
              </a:ext>
            </a:extLst>
          </p:cNvPr>
          <p:cNvSpPr txBox="1"/>
          <p:nvPr/>
        </p:nvSpPr>
        <p:spPr>
          <a:xfrm>
            <a:off x="509667" y="330263"/>
            <a:ext cx="1113769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000" dirty="0">
                <a:solidFill>
                  <a:srgbClr val="70C8BE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What is NASA?</a:t>
            </a:r>
          </a:p>
        </p:txBody>
      </p:sp>
      <p:sp>
        <p:nvSpPr>
          <p:cNvPr id="34" name="Segnaposto piè di pagina 33">
            <a:extLst>
              <a:ext uri="{FF2B5EF4-FFF2-40B4-BE49-F238E27FC236}">
                <a16:creationId xmlns:a16="http://schemas.microsoft.com/office/drawing/2014/main" id="{F65FD3BB-C94A-E58E-0375-69FA777489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 sz="1100" dirty="0">
                <a:latin typeface="Avenir Book" panose="02000503020000020003" pitchFamily="2" charset="0"/>
              </a:rPr>
              <a:t>3</a:t>
            </a:r>
          </a:p>
        </p:txBody>
      </p:sp>
      <p:grpSp>
        <p:nvGrpSpPr>
          <p:cNvPr id="48" name="Gruppo 47">
            <a:extLst>
              <a:ext uri="{FF2B5EF4-FFF2-40B4-BE49-F238E27FC236}">
                <a16:creationId xmlns:a16="http://schemas.microsoft.com/office/drawing/2014/main" id="{2B4FBD36-ADB4-C5B0-AB24-6CB01B7DC247}"/>
              </a:ext>
            </a:extLst>
          </p:cNvPr>
          <p:cNvGrpSpPr/>
          <p:nvPr/>
        </p:nvGrpSpPr>
        <p:grpSpPr>
          <a:xfrm>
            <a:off x="1819161" y="4612296"/>
            <a:ext cx="9828195" cy="1032066"/>
            <a:chOff x="1819161" y="4612296"/>
            <a:chExt cx="9828195" cy="1032066"/>
          </a:xfrm>
        </p:grpSpPr>
        <p:sp>
          <p:nvSpPr>
            <p:cNvPr id="35" name="Pentagono 34">
              <a:extLst>
                <a:ext uri="{FF2B5EF4-FFF2-40B4-BE49-F238E27FC236}">
                  <a16:creationId xmlns:a16="http://schemas.microsoft.com/office/drawing/2014/main" id="{F15DE496-5B84-33B3-83BB-46B3A38BD95C}"/>
                </a:ext>
              </a:extLst>
            </p:cNvPr>
            <p:cNvSpPr/>
            <p:nvPr/>
          </p:nvSpPr>
          <p:spPr>
            <a:xfrm rot="10800000">
              <a:off x="1819161" y="4612296"/>
              <a:ext cx="9828195" cy="1032066"/>
            </a:xfrm>
            <a:prstGeom prst="homePlate">
              <a:avLst/>
            </a:prstGeom>
            <a:solidFill>
              <a:srgbClr val="01A99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600" dirty="0">
                <a:latin typeface="Avenir Book" panose="02000503020000020003" pitchFamily="2" charset="0"/>
              </a:endParaRPr>
            </a:p>
          </p:txBody>
        </p:sp>
        <p:sp>
          <p:nvSpPr>
            <p:cNvPr id="40" name="CasellaDiTesto 39">
              <a:extLst>
                <a:ext uri="{FF2B5EF4-FFF2-40B4-BE49-F238E27FC236}">
                  <a16:creationId xmlns:a16="http://schemas.microsoft.com/office/drawing/2014/main" id="{58CB1E61-4D83-313A-1880-FB72F1509586}"/>
                </a:ext>
              </a:extLst>
            </p:cNvPr>
            <p:cNvSpPr txBox="1"/>
            <p:nvPr/>
          </p:nvSpPr>
          <p:spPr>
            <a:xfrm>
              <a:off x="2514318" y="4726635"/>
              <a:ext cx="8641080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600" dirty="0">
                  <a:solidFill>
                    <a:sysClr val="window" lastClr="FFFFFF"/>
                  </a:solidFill>
                  <a:latin typeface="Avenir Book" panose="02000503020000020003" pitchFamily="2" charset="0"/>
                  <a:cs typeface="Arial" panose="020B0604020202020204" pitchFamily="34" charset="0"/>
                </a:rPr>
                <a:t>NASA </a:t>
              </a:r>
              <a:r>
                <a:rPr lang="en-US" sz="1600" b="1" dirty="0">
                  <a:solidFill>
                    <a:sysClr val="window" lastClr="FFFFFF"/>
                  </a:solidFill>
                  <a:latin typeface="Avenir Book" panose="02000503020000020003" pitchFamily="2" charset="0"/>
                  <a:cs typeface="Arial" panose="020B0604020202020204" pitchFamily="34" charset="0"/>
                </a:rPr>
                <a:t>comprehensively </a:t>
              </a:r>
              <a:r>
                <a:rPr lang="en-US" sz="1600" dirty="0">
                  <a:solidFill>
                    <a:sysClr val="window" lastClr="FFFFFF"/>
                  </a:solidFill>
                  <a:latin typeface="Avenir Book" panose="02000503020000020003" pitchFamily="2" charset="0"/>
                  <a:cs typeface="Arial" panose="020B0604020202020204" pitchFamily="34" charset="0"/>
                </a:rPr>
                <a:t>collects information on funding for various </a:t>
              </a:r>
              <a:br>
                <a:rPr lang="en-US" sz="1600" dirty="0">
                  <a:solidFill>
                    <a:sysClr val="window" lastClr="FFFFFF"/>
                  </a:solidFill>
                  <a:latin typeface="Avenir Book" panose="02000503020000020003" pitchFamily="2" charset="0"/>
                  <a:cs typeface="Arial" panose="020B0604020202020204" pitchFamily="34" charset="0"/>
                </a:rPr>
              </a:br>
              <a:r>
                <a:rPr lang="en-US" sz="1600" dirty="0">
                  <a:solidFill>
                    <a:sysClr val="window" lastClr="FFFFFF"/>
                  </a:solidFill>
                  <a:latin typeface="Avenir Book" panose="02000503020000020003" pitchFamily="2" charset="0"/>
                  <a:cs typeface="Arial" panose="020B0604020202020204" pitchFamily="34" charset="0"/>
                </a:rPr>
                <a:t>HIV program areas.  The data collected is used to develop a comprehensive picture of the financing landscape for the HIV response in a particular country.</a:t>
              </a:r>
              <a:endParaRPr lang="it-IT" sz="1600" dirty="0">
                <a:latin typeface="Avenir Book" panose="02000503020000020003" pitchFamily="2" charset="0"/>
              </a:endParaRPr>
            </a:p>
          </p:txBody>
        </p:sp>
      </p:grpSp>
      <p:grpSp>
        <p:nvGrpSpPr>
          <p:cNvPr id="49" name="Gruppo 48">
            <a:extLst>
              <a:ext uri="{FF2B5EF4-FFF2-40B4-BE49-F238E27FC236}">
                <a16:creationId xmlns:a16="http://schemas.microsoft.com/office/drawing/2014/main" id="{3814E752-1E32-8C78-C74D-532ADB507E7A}"/>
              </a:ext>
            </a:extLst>
          </p:cNvPr>
          <p:cNvGrpSpPr/>
          <p:nvPr/>
        </p:nvGrpSpPr>
        <p:grpSpPr>
          <a:xfrm>
            <a:off x="1819161" y="3481150"/>
            <a:ext cx="9828195" cy="1032066"/>
            <a:chOff x="1819161" y="3515016"/>
            <a:chExt cx="9828195" cy="1032066"/>
          </a:xfrm>
        </p:grpSpPr>
        <p:sp>
          <p:nvSpPr>
            <p:cNvPr id="41" name="Pentagono 40">
              <a:extLst>
                <a:ext uri="{FF2B5EF4-FFF2-40B4-BE49-F238E27FC236}">
                  <a16:creationId xmlns:a16="http://schemas.microsoft.com/office/drawing/2014/main" id="{1052464A-13A0-180D-4DD2-8477777DFE75}"/>
                </a:ext>
              </a:extLst>
            </p:cNvPr>
            <p:cNvSpPr/>
            <p:nvPr/>
          </p:nvSpPr>
          <p:spPr>
            <a:xfrm rot="10800000">
              <a:off x="1819161" y="3515016"/>
              <a:ext cx="9828195" cy="1032066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600" dirty="0">
                <a:latin typeface="Avenir Book" panose="02000503020000020003" pitchFamily="2" charset="0"/>
              </a:endParaRPr>
            </a:p>
          </p:txBody>
        </p:sp>
        <p:sp>
          <p:nvSpPr>
            <p:cNvPr id="42" name="CasellaDiTesto 41">
              <a:extLst>
                <a:ext uri="{FF2B5EF4-FFF2-40B4-BE49-F238E27FC236}">
                  <a16:creationId xmlns:a16="http://schemas.microsoft.com/office/drawing/2014/main" id="{50DFD2BB-10EE-8E53-7126-611A8B23FF52}"/>
                </a:ext>
              </a:extLst>
            </p:cNvPr>
            <p:cNvSpPr txBox="1"/>
            <p:nvPr/>
          </p:nvSpPr>
          <p:spPr>
            <a:xfrm>
              <a:off x="2514318" y="3780186"/>
              <a:ext cx="8641080" cy="5355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</a:pPr>
              <a:r>
                <a:rPr lang="en-US" sz="1600" dirty="0">
                  <a:solidFill>
                    <a:sysClr val="window" lastClr="FFFFFF"/>
                  </a:solidFill>
                  <a:latin typeface="Avenir Book" panose="02000503020000020003" pitchFamily="2" charset="0"/>
                  <a:cs typeface="Arial" panose="020B0604020202020204" pitchFamily="34" charset="0"/>
                </a:rPr>
                <a:t>It is a </a:t>
              </a:r>
              <a:r>
                <a:rPr lang="en-US" sz="1600" b="1" dirty="0">
                  <a:solidFill>
                    <a:sysClr val="window" lastClr="FFFFFF"/>
                  </a:solidFill>
                  <a:latin typeface="Avenir Book" panose="02000503020000020003" pitchFamily="2" charset="0"/>
                  <a:cs typeface="Arial" panose="020B0604020202020204" pitchFamily="34" charset="0"/>
                </a:rPr>
                <a:t>systematic and standardized approach </a:t>
              </a:r>
              <a:r>
                <a:rPr lang="en-US" sz="1600" dirty="0">
                  <a:solidFill>
                    <a:sysClr val="window" lastClr="FFFFFF"/>
                  </a:solidFill>
                  <a:latin typeface="Avenir Book" panose="02000503020000020003" pitchFamily="2" charset="0"/>
                  <a:cs typeface="Arial" panose="020B0604020202020204" pitchFamily="34" charset="0"/>
                </a:rPr>
                <a:t>to collecting, analyzing,</a:t>
              </a:r>
              <a:br>
                <a:rPr lang="en-US" sz="1600" dirty="0">
                  <a:solidFill>
                    <a:sysClr val="window" lastClr="FFFFFF"/>
                  </a:solidFill>
                  <a:latin typeface="Avenir Book" panose="02000503020000020003" pitchFamily="2" charset="0"/>
                  <a:cs typeface="Arial" panose="020B0604020202020204" pitchFamily="34" charset="0"/>
                </a:rPr>
              </a:br>
              <a:r>
                <a:rPr lang="en-US" sz="1600" dirty="0">
                  <a:solidFill>
                    <a:sysClr val="window" lastClr="FFFFFF"/>
                  </a:solidFill>
                  <a:latin typeface="Avenir Book" panose="02000503020000020003" pitchFamily="2" charset="0"/>
                  <a:cs typeface="Arial" panose="020B0604020202020204" pitchFamily="34" charset="0"/>
                </a:rPr>
                <a:t> and reporting financial data related to the HIV response.</a:t>
              </a:r>
              <a:endParaRPr lang="en-ZA" sz="1600" b="1" dirty="0">
                <a:solidFill>
                  <a:sysClr val="window" lastClr="FFFFFF"/>
                </a:solidFill>
                <a:latin typeface="Avenir Book" panose="02000503020000020003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0" name="Gruppo 49">
            <a:extLst>
              <a:ext uri="{FF2B5EF4-FFF2-40B4-BE49-F238E27FC236}">
                <a16:creationId xmlns:a16="http://schemas.microsoft.com/office/drawing/2014/main" id="{8F417055-AF59-4985-07F1-F60799E9C020}"/>
              </a:ext>
            </a:extLst>
          </p:cNvPr>
          <p:cNvGrpSpPr/>
          <p:nvPr/>
        </p:nvGrpSpPr>
        <p:grpSpPr>
          <a:xfrm>
            <a:off x="1819161" y="2350003"/>
            <a:ext cx="9828195" cy="1032066"/>
            <a:chOff x="1819161" y="2356776"/>
            <a:chExt cx="9828195" cy="1032066"/>
          </a:xfrm>
        </p:grpSpPr>
        <p:sp>
          <p:nvSpPr>
            <p:cNvPr id="43" name="Pentagono 42">
              <a:extLst>
                <a:ext uri="{FF2B5EF4-FFF2-40B4-BE49-F238E27FC236}">
                  <a16:creationId xmlns:a16="http://schemas.microsoft.com/office/drawing/2014/main" id="{7EFA97FF-490E-F261-71F0-86F9DCFA1D77}"/>
                </a:ext>
              </a:extLst>
            </p:cNvPr>
            <p:cNvSpPr/>
            <p:nvPr/>
          </p:nvSpPr>
          <p:spPr>
            <a:xfrm rot="10800000">
              <a:off x="1819161" y="2356776"/>
              <a:ext cx="9828195" cy="1032066"/>
            </a:xfrm>
            <a:prstGeom prst="homePlate">
              <a:avLst/>
            </a:prstGeom>
            <a:solidFill>
              <a:srgbClr val="CDC98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600" dirty="0">
                <a:latin typeface="Avenir Book" panose="02000503020000020003" pitchFamily="2" charset="0"/>
              </a:endParaRPr>
            </a:p>
          </p:txBody>
        </p:sp>
        <p:sp>
          <p:nvSpPr>
            <p:cNvPr id="44" name="CasellaDiTesto 43">
              <a:extLst>
                <a:ext uri="{FF2B5EF4-FFF2-40B4-BE49-F238E27FC236}">
                  <a16:creationId xmlns:a16="http://schemas.microsoft.com/office/drawing/2014/main" id="{11261252-1F82-A484-D3E2-FB6B800C021B}"/>
                </a:ext>
              </a:extLst>
            </p:cNvPr>
            <p:cNvSpPr txBox="1"/>
            <p:nvPr/>
          </p:nvSpPr>
          <p:spPr>
            <a:xfrm>
              <a:off x="2514318" y="2621946"/>
              <a:ext cx="8641080" cy="5355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</a:pPr>
              <a:r>
                <a:rPr lang="en-GB" sz="1600" b="1" dirty="0">
                  <a:solidFill>
                    <a:schemeClr val="bg1"/>
                  </a:solidFill>
                  <a:latin typeface="Avenir Book" panose="02000503020000020003" pitchFamily="2" charset="0"/>
                  <a:cs typeface="Arial" panose="020B0604020202020204" pitchFamily="34" charset="0"/>
                </a:rPr>
                <a:t>Resource tracking tool </a:t>
              </a:r>
              <a:r>
                <a:rPr lang="en-GB" sz="1600" dirty="0">
                  <a:solidFill>
                    <a:schemeClr val="bg1"/>
                  </a:solidFill>
                  <a:latin typeface="Avenir Book" panose="02000503020000020003" pitchFamily="2" charset="0"/>
                  <a:cs typeface="Arial" panose="020B0604020202020204" pitchFamily="34" charset="0"/>
                </a:rPr>
                <a:t>used</a:t>
              </a:r>
              <a:r>
                <a:rPr lang="en-US" sz="1600" dirty="0">
                  <a:solidFill>
                    <a:schemeClr val="bg1"/>
                  </a:solidFill>
                  <a:latin typeface="Avenir Book" panose="02000503020000020003" pitchFamily="2" charset="0"/>
                  <a:cs typeface="Arial" panose="020B0604020202020204" pitchFamily="34" charset="0"/>
                </a:rPr>
                <a:t> by countries to track and analyze the amount </a:t>
              </a:r>
              <a:br>
                <a:rPr lang="en-US" sz="1600" dirty="0">
                  <a:solidFill>
                    <a:schemeClr val="bg1"/>
                  </a:solidFill>
                  <a:latin typeface="Avenir Book" panose="02000503020000020003" pitchFamily="2" charset="0"/>
                  <a:cs typeface="Arial" panose="020B0604020202020204" pitchFamily="34" charset="0"/>
                </a:rPr>
              </a:br>
              <a:r>
                <a:rPr lang="en-US" sz="1600" dirty="0">
                  <a:solidFill>
                    <a:schemeClr val="bg1"/>
                  </a:solidFill>
                  <a:latin typeface="Avenir Book" panose="02000503020000020003" pitchFamily="2" charset="0"/>
                  <a:cs typeface="Arial" panose="020B0604020202020204" pitchFamily="34" charset="0"/>
                </a:rPr>
                <a:t>of funding being invested in HIV and AIDS-related programs and services.</a:t>
              </a:r>
              <a:endParaRPr lang="en-ZA" sz="1600" b="1" dirty="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1" name="Gruppo 50">
            <a:extLst>
              <a:ext uri="{FF2B5EF4-FFF2-40B4-BE49-F238E27FC236}">
                <a16:creationId xmlns:a16="http://schemas.microsoft.com/office/drawing/2014/main" id="{564E8297-A073-B923-9790-C218C3E9B2E2}"/>
              </a:ext>
            </a:extLst>
          </p:cNvPr>
          <p:cNvGrpSpPr/>
          <p:nvPr/>
        </p:nvGrpSpPr>
        <p:grpSpPr>
          <a:xfrm>
            <a:off x="1819161" y="1218856"/>
            <a:ext cx="9828195" cy="1032066"/>
            <a:chOff x="1819161" y="1218856"/>
            <a:chExt cx="9828195" cy="1032066"/>
          </a:xfrm>
        </p:grpSpPr>
        <p:sp>
          <p:nvSpPr>
            <p:cNvPr id="45" name="Pentagono 44">
              <a:extLst>
                <a:ext uri="{FF2B5EF4-FFF2-40B4-BE49-F238E27FC236}">
                  <a16:creationId xmlns:a16="http://schemas.microsoft.com/office/drawing/2014/main" id="{2E6BA8C6-6544-E180-B7D7-5EB9F18B8A7B}"/>
                </a:ext>
              </a:extLst>
            </p:cNvPr>
            <p:cNvSpPr/>
            <p:nvPr/>
          </p:nvSpPr>
          <p:spPr>
            <a:xfrm rot="10800000">
              <a:off x="1819161" y="1218856"/>
              <a:ext cx="9828195" cy="1032066"/>
            </a:xfrm>
            <a:prstGeom prst="homePlate">
              <a:avLst/>
            </a:prstGeom>
            <a:solidFill>
              <a:srgbClr val="F57F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sz="1600" dirty="0">
                <a:latin typeface="Avenir Book" panose="02000503020000020003" pitchFamily="2" charset="0"/>
              </a:endParaRPr>
            </a:p>
          </p:txBody>
        </p:sp>
        <p:sp>
          <p:nvSpPr>
            <p:cNvPr id="46" name="CasellaDiTesto 45">
              <a:extLst>
                <a:ext uri="{FF2B5EF4-FFF2-40B4-BE49-F238E27FC236}">
                  <a16:creationId xmlns:a16="http://schemas.microsoft.com/office/drawing/2014/main" id="{12FD1A78-37E7-D33B-9A7A-ADE6F2439427}"/>
                </a:ext>
              </a:extLst>
            </p:cNvPr>
            <p:cNvSpPr txBox="1"/>
            <p:nvPr/>
          </p:nvSpPr>
          <p:spPr>
            <a:xfrm>
              <a:off x="2514318" y="1484026"/>
              <a:ext cx="8641080" cy="5355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711200">
                <a:lnSpc>
                  <a:spcPct val="90000"/>
                </a:lnSpc>
                <a:spcAft>
                  <a:spcPct val="35000"/>
                </a:spcAft>
              </a:pPr>
              <a:r>
                <a:rPr lang="en-US" sz="1600" b="1" dirty="0">
                  <a:solidFill>
                    <a:sysClr val="window" lastClr="FFFFFF"/>
                  </a:solidFill>
                  <a:latin typeface="Avenir Book" panose="02000503020000020003" pitchFamily="2" charset="0"/>
                  <a:cs typeface="Arial" panose="020B0604020202020204" pitchFamily="34" charset="0"/>
                </a:rPr>
                <a:t>A methodology </a:t>
              </a:r>
              <a:r>
                <a:rPr lang="en-US" sz="1600" dirty="0">
                  <a:solidFill>
                    <a:sysClr val="window" lastClr="FFFFFF"/>
                  </a:solidFill>
                  <a:latin typeface="Avenir Book" panose="02000503020000020003" pitchFamily="2" charset="0"/>
                  <a:cs typeface="Arial" panose="020B0604020202020204" pitchFamily="34" charset="0"/>
                </a:rPr>
                <a:t>to measure and track resources of the national responses to HIV. It is used to estimate HIV expenditure</a:t>
              </a:r>
              <a:endParaRPr lang="en-ZA" sz="1600" b="1" dirty="0">
                <a:solidFill>
                  <a:sysClr val="window" lastClr="FFFFFF"/>
                </a:solidFill>
                <a:latin typeface="Avenir Book" panose="02000503020000020003" pitchFamily="2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46408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vale 27">
            <a:extLst>
              <a:ext uri="{FF2B5EF4-FFF2-40B4-BE49-F238E27FC236}">
                <a16:creationId xmlns:a16="http://schemas.microsoft.com/office/drawing/2014/main" id="{F1A0DF47-33C9-ED27-C68C-587CBA48292D}"/>
              </a:ext>
            </a:extLst>
          </p:cNvPr>
          <p:cNvSpPr/>
          <p:nvPr/>
        </p:nvSpPr>
        <p:spPr>
          <a:xfrm>
            <a:off x="7758126" y="-2286575"/>
            <a:ext cx="11525681" cy="11525681"/>
          </a:xfrm>
          <a:prstGeom prst="ellipse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Avenir Book" panose="02000503020000020003" pitchFamily="2" charset="0"/>
            </a:endParaRPr>
          </a:p>
        </p:txBody>
      </p:sp>
      <p:cxnSp>
        <p:nvCxnSpPr>
          <p:cNvPr id="25" name="Connettore diritto a freccia 24">
            <a:extLst>
              <a:ext uri="{FF2B5EF4-FFF2-40B4-BE49-F238E27FC236}">
                <a16:creationId xmlns:a16="http://schemas.microsoft.com/office/drawing/2014/main" id="{1437DEC8-DDB9-37CA-7BAA-BE4F1FA0CF2E}"/>
              </a:ext>
            </a:extLst>
          </p:cNvPr>
          <p:cNvCxnSpPr>
            <a:cxnSpLocks/>
          </p:cNvCxnSpPr>
          <p:nvPr/>
        </p:nvCxnSpPr>
        <p:spPr>
          <a:xfrm flipH="1">
            <a:off x="3456996" y="4901090"/>
            <a:ext cx="527800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ttore diritto a freccia 22">
            <a:extLst>
              <a:ext uri="{FF2B5EF4-FFF2-40B4-BE49-F238E27FC236}">
                <a16:creationId xmlns:a16="http://schemas.microsoft.com/office/drawing/2014/main" id="{AD052231-B8EE-A2AE-4ABE-5B3E4422DE5C}"/>
              </a:ext>
            </a:extLst>
          </p:cNvPr>
          <p:cNvCxnSpPr>
            <a:cxnSpLocks/>
          </p:cNvCxnSpPr>
          <p:nvPr/>
        </p:nvCxnSpPr>
        <p:spPr>
          <a:xfrm>
            <a:off x="3456996" y="1945618"/>
            <a:ext cx="527800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1">
            <a:extLst>
              <a:ext uri="{FF2B5EF4-FFF2-40B4-BE49-F238E27FC236}">
                <a16:creationId xmlns:a16="http://schemas.microsoft.com/office/drawing/2014/main" id="{DE1F7395-B168-F809-0B17-417AD1587302}"/>
              </a:ext>
            </a:extLst>
          </p:cNvPr>
          <p:cNvSpPr txBox="1"/>
          <p:nvPr/>
        </p:nvSpPr>
        <p:spPr>
          <a:xfrm>
            <a:off x="509667" y="330263"/>
            <a:ext cx="1113769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000" dirty="0">
                <a:solidFill>
                  <a:srgbClr val="70C8BE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What does NASA measure? </a:t>
            </a:r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A6600C2-B7E0-735A-E2E5-0284655257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 sz="1100" dirty="0">
                <a:latin typeface="Avenir Book" panose="02000503020000020003" pitchFamily="2" charset="0"/>
              </a:rPr>
              <a:t>4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5371EA68-7622-6FAD-DB4A-C0A4EA2E142D}"/>
              </a:ext>
            </a:extLst>
          </p:cNvPr>
          <p:cNvSpPr txBox="1"/>
          <p:nvPr/>
        </p:nvSpPr>
        <p:spPr>
          <a:xfrm>
            <a:off x="509668" y="2672347"/>
            <a:ext cx="310699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None/>
            </a:pPr>
            <a:r>
              <a:rPr lang="en-GB" sz="1600" b="1" dirty="0">
                <a:latin typeface="Avenir Book" panose="02000503020000020003" pitchFamily="2" charset="0"/>
                <a:cs typeface="Arial" panose="020B0604020202020204" pitchFamily="34" charset="0"/>
              </a:rPr>
              <a:t>NASA</a:t>
            </a:r>
            <a:r>
              <a:rPr lang="en-GB" sz="1600" dirty="0">
                <a:latin typeface="Avenir Book" panose="02000503020000020003" pitchFamily="2" charset="0"/>
                <a:cs typeface="Arial" panose="020B0604020202020204" pitchFamily="34" charset="0"/>
              </a:rPr>
              <a:t> measures the expenditures incurred in the implementation of the National HIV response. </a:t>
            </a:r>
            <a:r>
              <a:rPr lang="en-US" sz="1600" dirty="0">
                <a:latin typeface="Avenir Book" panose="02000503020000020003" pitchFamily="2" charset="0"/>
                <a:cs typeface="Arial" panose="020B0604020202020204" pitchFamily="34" charset="0"/>
              </a:rPr>
              <a:t>This process includes assessing the value of goods and services consumed during the execution of the National Multisectoral Response</a:t>
            </a:r>
            <a:endParaRPr lang="en-ZA" sz="1600" dirty="0"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525473FB-5C98-5A52-B882-D29F508644C2}"/>
              </a:ext>
            </a:extLst>
          </p:cNvPr>
          <p:cNvSpPr txBox="1"/>
          <p:nvPr/>
        </p:nvSpPr>
        <p:spPr>
          <a:xfrm>
            <a:off x="8665052" y="2426126"/>
            <a:ext cx="2982305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/>
            <a:r>
              <a:rPr lang="en-GB" sz="1600" b="1" dirty="0">
                <a:latin typeface="Avenir Book" panose="02000503020000020003" pitchFamily="2" charset="0"/>
                <a:cs typeface="Arial" panose="020B0604020202020204" pitchFamily="34" charset="0"/>
              </a:rPr>
              <a:t>NASA is not limited to health expenditures. </a:t>
            </a:r>
            <a:r>
              <a:rPr lang="en-GB" sz="1600" dirty="0">
                <a:latin typeface="Avenir Book" panose="02000503020000020003" pitchFamily="2" charset="0"/>
                <a:cs typeface="Arial" panose="020B0604020202020204" pitchFamily="34" charset="0"/>
              </a:rPr>
              <a:t>NASA follows the basic framework and templates of the National Health Accounts</a:t>
            </a:r>
            <a:r>
              <a:rPr lang="en-GB" sz="1600" b="1" dirty="0">
                <a:latin typeface="Avenir Book" panose="02000503020000020003" pitchFamily="2" charset="0"/>
                <a:cs typeface="Arial" panose="020B0604020202020204" pitchFamily="34" charset="0"/>
              </a:rPr>
              <a:t> </a:t>
            </a:r>
            <a:r>
              <a:rPr lang="en-GB" sz="1600" dirty="0">
                <a:latin typeface="Avenir Book" panose="02000503020000020003" pitchFamily="2" charset="0"/>
                <a:cs typeface="Arial" panose="020B0604020202020204" pitchFamily="34" charset="0"/>
              </a:rPr>
              <a:t>but embraces the tracking of social mitigation, education, labour, justice, and other sectors’ expenditures to embody the multi-sectoral response. </a:t>
            </a:r>
            <a:endParaRPr lang="en-ZA" sz="1600" dirty="0"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E95A34BC-23EE-98A5-A080-0871C5BEBF6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817" r="21817"/>
          <a:stretch>
            <a:fillRect/>
          </a:stretch>
        </p:blipFill>
        <p:spPr>
          <a:xfrm>
            <a:off x="3794688" y="1099393"/>
            <a:ext cx="4567648" cy="4659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4394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00736D-69BF-DE37-D335-B9DE5709D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1">
            <a:extLst>
              <a:ext uri="{FF2B5EF4-FFF2-40B4-BE49-F238E27FC236}">
                <a16:creationId xmlns:a16="http://schemas.microsoft.com/office/drawing/2014/main" id="{E72451A0-D445-7C82-E8A9-8BEDCFACD397}"/>
              </a:ext>
            </a:extLst>
          </p:cNvPr>
          <p:cNvSpPr txBox="1"/>
          <p:nvPr/>
        </p:nvSpPr>
        <p:spPr>
          <a:xfrm>
            <a:off x="509667" y="330951"/>
            <a:ext cx="111376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000" dirty="0">
                <a:solidFill>
                  <a:srgbClr val="70C8BE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NASA Objectives</a:t>
            </a:r>
          </a:p>
          <a:p>
            <a:pPr eaLnBrk="1" hangingPunct="1"/>
            <a:r>
              <a:rPr lang="en-US" altLang="en-US" dirty="0">
                <a:latin typeface="Avenir Book" panose="02000503020000020003" pitchFamily="2" charset="0"/>
                <a:cs typeface="Arial" panose="020B0604020202020204" pitchFamily="34" charset="0"/>
              </a:rPr>
              <a:t>NASA attempts to answer the following questions, in order to measure various attributes of the investments:</a:t>
            </a:r>
          </a:p>
        </p:txBody>
      </p:sp>
      <p:sp>
        <p:nvSpPr>
          <p:cNvPr id="29" name="Segnaposto piè di pagina 28">
            <a:extLst>
              <a:ext uri="{FF2B5EF4-FFF2-40B4-BE49-F238E27FC236}">
                <a16:creationId xmlns:a16="http://schemas.microsoft.com/office/drawing/2014/main" id="{9DA57608-F072-D477-46FE-43DC503468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 sz="1100" dirty="0">
                <a:latin typeface="Avenir Book" panose="02000503020000020003" pitchFamily="2" charset="0"/>
              </a:rPr>
              <a:t>5</a:t>
            </a:r>
          </a:p>
        </p:txBody>
      </p:sp>
      <p:grpSp>
        <p:nvGrpSpPr>
          <p:cNvPr id="137" name="Gruppo 136">
            <a:extLst>
              <a:ext uri="{FF2B5EF4-FFF2-40B4-BE49-F238E27FC236}">
                <a16:creationId xmlns:a16="http://schemas.microsoft.com/office/drawing/2014/main" id="{1F1C2C2C-49DD-190D-B662-C2EEBE850305}"/>
              </a:ext>
            </a:extLst>
          </p:cNvPr>
          <p:cNvGrpSpPr/>
          <p:nvPr/>
        </p:nvGrpSpPr>
        <p:grpSpPr>
          <a:xfrm>
            <a:off x="2259963" y="1559373"/>
            <a:ext cx="7672074" cy="3998360"/>
            <a:chOff x="2259963" y="1624687"/>
            <a:chExt cx="7672074" cy="3998360"/>
          </a:xfrm>
        </p:grpSpPr>
        <p:cxnSp>
          <p:nvCxnSpPr>
            <p:cNvPr id="127" name="Connettore dritto 126">
              <a:extLst>
                <a:ext uri="{FF2B5EF4-FFF2-40B4-BE49-F238E27FC236}">
                  <a16:creationId xmlns:a16="http://schemas.microsoft.com/office/drawing/2014/main" id="{4CB7F18D-1B76-2BB3-6165-C2593E69A97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29444" y="5334241"/>
              <a:ext cx="3502955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Connettore dritto 125">
              <a:extLst>
                <a:ext uri="{FF2B5EF4-FFF2-40B4-BE49-F238E27FC236}">
                  <a16:creationId xmlns:a16="http://schemas.microsoft.com/office/drawing/2014/main" id="{5CC74E55-05B6-2A71-9030-2B4DFABE63E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29444" y="4654973"/>
              <a:ext cx="3502955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Connettore dritto 124">
              <a:extLst>
                <a:ext uri="{FF2B5EF4-FFF2-40B4-BE49-F238E27FC236}">
                  <a16:creationId xmlns:a16="http://schemas.microsoft.com/office/drawing/2014/main" id="{89B84E38-102C-B83A-181F-FD31CAFA627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29444" y="3949578"/>
              <a:ext cx="3502955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Connettore dritto 123">
              <a:extLst>
                <a:ext uri="{FF2B5EF4-FFF2-40B4-BE49-F238E27FC236}">
                  <a16:creationId xmlns:a16="http://schemas.microsoft.com/office/drawing/2014/main" id="{C1006241-B2F6-8897-2A17-881CF8F3912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29444" y="3283373"/>
              <a:ext cx="3502955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Connettore dritto 122">
              <a:extLst>
                <a:ext uri="{FF2B5EF4-FFF2-40B4-BE49-F238E27FC236}">
                  <a16:creationId xmlns:a16="http://schemas.microsoft.com/office/drawing/2014/main" id="{26504471-F4F2-D178-F958-CC4B0B7A1FC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29444" y="2617168"/>
              <a:ext cx="3502955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Connettore dritto 120">
              <a:extLst>
                <a:ext uri="{FF2B5EF4-FFF2-40B4-BE49-F238E27FC236}">
                  <a16:creationId xmlns:a16="http://schemas.microsoft.com/office/drawing/2014/main" id="{A44F0D68-E55A-AF8C-F963-DC5097939D8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29444" y="1924837"/>
              <a:ext cx="3502955" cy="0"/>
            </a:xfrm>
            <a:prstGeom prst="line">
              <a:avLst/>
            </a:prstGeom>
            <a:ln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" name="Rettangolo con angoli arrotondati 1">
              <a:extLst>
                <a:ext uri="{FF2B5EF4-FFF2-40B4-BE49-F238E27FC236}">
                  <a16:creationId xmlns:a16="http://schemas.microsoft.com/office/drawing/2014/main" id="{7B730552-B29F-6F6A-11F8-33B3E6B4C406}"/>
                </a:ext>
              </a:extLst>
            </p:cNvPr>
            <p:cNvSpPr/>
            <p:nvPr/>
          </p:nvSpPr>
          <p:spPr>
            <a:xfrm>
              <a:off x="2259963" y="1624687"/>
              <a:ext cx="5172891" cy="586088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400" b="1" dirty="0">
                  <a:solidFill>
                    <a:schemeClr val="bg1"/>
                  </a:solidFill>
                  <a:latin typeface="Avenir Book" panose="02000503020000020003" pitchFamily="2" charset="0"/>
                  <a:cs typeface="Arial" panose="020B0604020202020204" pitchFamily="34" charset="0"/>
                </a:rPr>
                <a:t>Who pays and who purchases? </a:t>
              </a:r>
              <a:r>
                <a:rPr lang="en-US" sz="1400" dirty="0">
                  <a:solidFill>
                    <a:schemeClr val="bg1"/>
                  </a:solidFill>
                  <a:latin typeface="Avenir Book" panose="02000503020000020003" pitchFamily="2" charset="0"/>
                  <a:cs typeface="Arial" panose="020B0604020202020204" pitchFamily="34" charset="0"/>
                </a:rPr>
                <a:t>(F. entities &amp; F. Agents) - which Revenue and through which Schemes?</a:t>
              </a:r>
            </a:p>
          </p:txBody>
        </p:sp>
        <p:sp>
          <p:nvSpPr>
            <p:cNvPr id="10" name="Rettangolo con angoli arrotondati 9">
              <a:extLst>
                <a:ext uri="{FF2B5EF4-FFF2-40B4-BE49-F238E27FC236}">
                  <a16:creationId xmlns:a16="http://schemas.microsoft.com/office/drawing/2014/main" id="{2DBB8EE5-707C-43A0-B153-41482A449CF6}"/>
                </a:ext>
              </a:extLst>
            </p:cNvPr>
            <p:cNvSpPr/>
            <p:nvPr/>
          </p:nvSpPr>
          <p:spPr>
            <a:xfrm>
              <a:off x="2259963" y="2307141"/>
              <a:ext cx="5172891" cy="586088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400" b="1" dirty="0">
                  <a:solidFill>
                    <a:schemeClr val="bg1"/>
                  </a:solidFill>
                  <a:latin typeface="Avenir Book" panose="02000503020000020003" pitchFamily="2" charset="0"/>
                </a:rPr>
                <a:t>Who provides the services? </a:t>
              </a:r>
              <a:r>
                <a:rPr lang="en-US" sz="1400" dirty="0">
                  <a:solidFill>
                    <a:schemeClr val="bg1"/>
                  </a:solidFill>
                  <a:latin typeface="Avenir Book" panose="02000503020000020003" pitchFamily="2" charset="0"/>
                </a:rPr>
                <a:t>(Providers of Services) </a:t>
              </a:r>
            </a:p>
            <a:p>
              <a:r>
                <a:rPr lang="en-US" sz="1400" dirty="0">
                  <a:solidFill>
                    <a:schemeClr val="bg1"/>
                  </a:solidFill>
                  <a:latin typeface="Avenir Book" panose="02000503020000020003" pitchFamily="2" charset="0"/>
                </a:rPr>
                <a:t>Response actors - Role of CLOs, social contracting?</a:t>
              </a:r>
            </a:p>
          </p:txBody>
        </p:sp>
        <p:sp>
          <p:nvSpPr>
            <p:cNvPr id="13" name="Rettangolo con angoli arrotondati 12">
              <a:extLst>
                <a:ext uri="{FF2B5EF4-FFF2-40B4-BE49-F238E27FC236}">
                  <a16:creationId xmlns:a16="http://schemas.microsoft.com/office/drawing/2014/main" id="{476EC15B-7E67-E6AC-0DEF-4C3766EA782B}"/>
                </a:ext>
              </a:extLst>
            </p:cNvPr>
            <p:cNvSpPr/>
            <p:nvPr/>
          </p:nvSpPr>
          <p:spPr>
            <a:xfrm>
              <a:off x="2259963" y="2989595"/>
              <a:ext cx="5172891" cy="586088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400" b="1" dirty="0">
                  <a:solidFill>
                    <a:schemeClr val="bg1"/>
                  </a:solidFill>
                  <a:latin typeface="Avenir Book" panose="02000503020000020003" pitchFamily="2" charset="0"/>
                </a:rPr>
                <a:t>What was provided? </a:t>
              </a:r>
              <a:r>
                <a:rPr lang="en-US" sz="1400" dirty="0">
                  <a:solidFill>
                    <a:schemeClr val="bg1"/>
                  </a:solidFill>
                  <a:latin typeface="Avenir Book" panose="02000503020000020003" pitchFamily="2" charset="0"/>
                </a:rPr>
                <a:t>(AIDS Spending Categories)</a:t>
              </a:r>
            </a:p>
            <a:p>
              <a:r>
                <a:rPr lang="en-US" sz="1400" dirty="0">
                  <a:solidFill>
                    <a:schemeClr val="bg1"/>
                  </a:solidFill>
                  <a:latin typeface="Avenir Book" panose="02000503020000020003" pitchFamily="2" charset="0"/>
                </a:rPr>
                <a:t>Optimal / prioritized?</a:t>
              </a:r>
            </a:p>
          </p:txBody>
        </p:sp>
        <p:sp>
          <p:nvSpPr>
            <p:cNvPr id="20" name="Rettangolo con angoli arrotondati 19">
              <a:extLst>
                <a:ext uri="{FF2B5EF4-FFF2-40B4-BE49-F238E27FC236}">
                  <a16:creationId xmlns:a16="http://schemas.microsoft.com/office/drawing/2014/main" id="{9A951283-2F6D-AF4B-793F-7784288AAD12}"/>
                </a:ext>
              </a:extLst>
            </p:cNvPr>
            <p:cNvSpPr/>
            <p:nvPr/>
          </p:nvSpPr>
          <p:spPr>
            <a:xfrm>
              <a:off x="2259963" y="3672049"/>
              <a:ext cx="5172891" cy="586088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400" b="1" dirty="0">
                  <a:solidFill>
                    <a:schemeClr val="bg1"/>
                  </a:solidFill>
                  <a:latin typeface="Avenir Book" panose="02000503020000020003" pitchFamily="2" charset="0"/>
                </a:rPr>
                <a:t>Who benefits? </a:t>
              </a:r>
              <a:r>
                <a:rPr lang="en-US" sz="1400" dirty="0">
                  <a:solidFill>
                    <a:schemeClr val="bg1"/>
                  </a:solidFill>
                  <a:latin typeface="Avenir Book" panose="02000503020000020003" pitchFamily="2" charset="0"/>
                </a:rPr>
                <a:t>(Beneficiary Population) </a:t>
              </a:r>
            </a:p>
            <a:p>
              <a:r>
                <a:rPr lang="en-US" sz="1400" dirty="0">
                  <a:solidFill>
                    <a:schemeClr val="bg1"/>
                  </a:solidFill>
                  <a:latin typeface="Avenir Book" panose="02000503020000020003" pitchFamily="2" charset="0"/>
                </a:rPr>
                <a:t>Focus on KPs </a:t>
              </a:r>
            </a:p>
          </p:txBody>
        </p:sp>
        <p:sp>
          <p:nvSpPr>
            <p:cNvPr id="25" name="Rettangolo con angoli arrotondati 24">
              <a:extLst>
                <a:ext uri="{FF2B5EF4-FFF2-40B4-BE49-F238E27FC236}">
                  <a16:creationId xmlns:a16="http://schemas.microsoft.com/office/drawing/2014/main" id="{302BB782-727C-268D-5CB9-87F423FFCEB2}"/>
                </a:ext>
              </a:extLst>
            </p:cNvPr>
            <p:cNvSpPr/>
            <p:nvPr/>
          </p:nvSpPr>
          <p:spPr>
            <a:xfrm>
              <a:off x="2259963" y="4354503"/>
              <a:ext cx="5172891" cy="586088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400" b="1" dirty="0">
                  <a:solidFill>
                    <a:schemeClr val="bg1"/>
                  </a:solidFill>
                  <a:latin typeface="Avenir Book" panose="02000503020000020003" pitchFamily="2" charset="0"/>
                </a:rPr>
                <a:t>What cost components / drivers? </a:t>
              </a:r>
              <a:r>
                <a:rPr lang="en-US" sz="1400" dirty="0">
                  <a:solidFill>
                    <a:schemeClr val="bg1"/>
                  </a:solidFill>
                  <a:latin typeface="Avenir Book" panose="02000503020000020003" pitchFamily="2" charset="0"/>
                </a:rPr>
                <a:t>(Production Factors) </a:t>
              </a:r>
            </a:p>
            <a:p>
              <a:r>
                <a:rPr lang="en-US" sz="1400" dirty="0">
                  <a:solidFill>
                    <a:schemeClr val="bg1"/>
                  </a:solidFill>
                  <a:latin typeface="Avenir Book" panose="02000503020000020003" pitchFamily="2" charset="0"/>
                </a:rPr>
                <a:t>Cost per output/ outcome?</a:t>
              </a:r>
            </a:p>
          </p:txBody>
        </p:sp>
        <p:sp>
          <p:nvSpPr>
            <p:cNvPr id="27" name="Rettangolo con angoli arrotondati 26">
              <a:extLst>
                <a:ext uri="{FF2B5EF4-FFF2-40B4-BE49-F238E27FC236}">
                  <a16:creationId xmlns:a16="http://schemas.microsoft.com/office/drawing/2014/main" id="{448EB3D6-8731-57B8-17DF-A3248CBF3772}"/>
                </a:ext>
              </a:extLst>
            </p:cNvPr>
            <p:cNvSpPr/>
            <p:nvPr/>
          </p:nvSpPr>
          <p:spPr>
            <a:xfrm>
              <a:off x="2259963" y="5036959"/>
              <a:ext cx="5172891" cy="586088"/>
            </a:xfrm>
            <a:prstGeom prst="roundRect">
              <a:avLst>
                <a:gd name="adj" fmla="val 50000"/>
              </a:avLst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1400" b="1" dirty="0">
                  <a:solidFill>
                    <a:schemeClr val="bg1"/>
                  </a:solidFill>
                  <a:latin typeface="Avenir Book" panose="02000503020000020003" pitchFamily="2" charset="0"/>
                </a:rPr>
                <a:t>What Service delivery model?</a:t>
              </a:r>
            </a:p>
            <a:p>
              <a:r>
                <a:rPr lang="en-US" sz="1400" dirty="0">
                  <a:solidFill>
                    <a:schemeClr val="bg1"/>
                  </a:solidFill>
                  <a:latin typeface="Avenir Book" panose="02000503020000020003" pitchFamily="2" charset="0"/>
                </a:rPr>
                <a:t>Review of service delivery modality /</a:t>
              </a:r>
            </a:p>
          </p:txBody>
        </p:sp>
        <p:sp>
          <p:nvSpPr>
            <p:cNvPr id="131" name="Rettangolo con angoli arrotondati 130">
              <a:extLst>
                <a:ext uri="{FF2B5EF4-FFF2-40B4-BE49-F238E27FC236}">
                  <a16:creationId xmlns:a16="http://schemas.microsoft.com/office/drawing/2014/main" id="{0640AA13-0775-7495-2A8E-2CBE959E99FE}"/>
                </a:ext>
              </a:extLst>
            </p:cNvPr>
            <p:cNvSpPr/>
            <p:nvPr/>
          </p:nvSpPr>
          <p:spPr>
            <a:xfrm>
              <a:off x="8032399" y="1624687"/>
              <a:ext cx="1899638" cy="586085"/>
            </a:xfrm>
            <a:prstGeom prst="roundRect">
              <a:avLst>
                <a:gd name="adj" fmla="val 50000"/>
              </a:avLst>
            </a:prstGeom>
            <a:solidFill>
              <a:srgbClr val="F57F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rgbClr val="FFFFFF"/>
                  </a:solidFill>
                  <a:latin typeface="Avenir Book" panose="02000503020000020003" pitchFamily="2" charset="0"/>
                  <a:cs typeface="Arial" panose="020B0604020202020204" pitchFamily="34" charset="0"/>
                </a:rPr>
                <a:t>Sufficiency? Sustainability?</a:t>
              </a:r>
              <a:endParaRPr lang="en-BE" sz="1400">
                <a:solidFill>
                  <a:srgbClr val="FFFFFF"/>
                </a:solidFill>
                <a:latin typeface="Avenir Book" panose="02000503020000020003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32" name="Rettangolo con angoli arrotondati 131">
              <a:extLst>
                <a:ext uri="{FF2B5EF4-FFF2-40B4-BE49-F238E27FC236}">
                  <a16:creationId xmlns:a16="http://schemas.microsoft.com/office/drawing/2014/main" id="{E65A687E-0A45-7002-0376-91DF903B88F8}"/>
                </a:ext>
              </a:extLst>
            </p:cNvPr>
            <p:cNvSpPr/>
            <p:nvPr/>
          </p:nvSpPr>
          <p:spPr>
            <a:xfrm>
              <a:off x="8032399" y="2307142"/>
              <a:ext cx="1899638" cy="586085"/>
            </a:xfrm>
            <a:prstGeom prst="roundRect">
              <a:avLst>
                <a:gd name="adj" fmla="val 50000"/>
              </a:avLst>
            </a:prstGeom>
            <a:solidFill>
              <a:srgbClr val="F57F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rgbClr val="FFFFFF"/>
                  </a:solidFill>
                  <a:latin typeface="Avenir Book" panose="02000503020000020003" pitchFamily="2" charset="0"/>
                  <a:cs typeface="Arial" panose="020B0604020202020204" pitchFamily="34" charset="0"/>
                </a:rPr>
                <a:t>Operational efficiencies?</a:t>
              </a:r>
              <a:endParaRPr lang="en-BE" sz="1400" dirty="0">
                <a:solidFill>
                  <a:srgbClr val="FFFFFF"/>
                </a:solidFill>
                <a:latin typeface="Avenir Book" panose="02000503020000020003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33" name="Rettangolo con angoli arrotondati 132">
              <a:extLst>
                <a:ext uri="{FF2B5EF4-FFF2-40B4-BE49-F238E27FC236}">
                  <a16:creationId xmlns:a16="http://schemas.microsoft.com/office/drawing/2014/main" id="{65E9299B-B75D-AC79-70A1-E69AEA3FDC24}"/>
                </a:ext>
              </a:extLst>
            </p:cNvPr>
            <p:cNvSpPr/>
            <p:nvPr/>
          </p:nvSpPr>
          <p:spPr>
            <a:xfrm>
              <a:off x="8032399" y="2989597"/>
              <a:ext cx="1899638" cy="586085"/>
            </a:xfrm>
            <a:prstGeom prst="roundRect">
              <a:avLst>
                <a:gd name="adj" fmla="val 50000"/>
              </a:avLst>
            </a:prstGeom>
            <a:solidFill>
              <a:srgbClr val="F57F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rgbClr val="FFFFFF"/>
                  </a:solidFill>
                  <a:latin typeface="Avenir Book" panose="02000503020000020003" pitchFamily="2" charset="0"/>
                  <a:cs typeface="Arial" panose="020B0604020202020204" pitchFamily="34" charset="0"/>
                </a:rPr>
                <a:t>Allocative </a:t>
              </a:r>
              <a:br>
                <a:rPr lang="en-US" sz="1400" dirty="0">
                  <a:solidFill>
                    <a:srgbClr val="FFFFFF"/>
                  </a:solidFill>
                  <a:latin typeface="Avenir Book" panose="02000503020000020003" pitchFamily="2" charset="0"/>
                  <a:cs typeface="Arial" panose="020B0604020202020204" pitchFamily="34" charset="0"/>
                </a:rPr>
              </a:br>
              <a:r>
                <a:rPr lang="en-US" sz="1400" dirty="0">
                  <a:solidFill>
                    <a:srgbClr val="FFFFFF"/>
                  </a:solidFill>
                  <a:latin typeface="Avenir Book" panose="02000503020000020003" pitchFamily="2" charset="0"/>
                  <a:cs typeface="Arial" panose="020B0604020202020204" pitchFamily="34" charset="0"/>
                </a:rPr>
                <a:t>efficiency? </a:t>
              </a:r>
              <a:endParaRPr lang="en-BE" sz="1400" dirty="0">
                <a:solidFill>
                  <a:srgbClr val="FFFFFF"/>
                </a:solidFill>
                <a:latin typeface="Avenir Book" panose="02000503020000020003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34" name="Rettangolo con angoli arrotondati 133">
              <a:extLst>
                <a:ext uri="{FF2B5EF4-FFF2-40B4-BE49-F238E27FC236}">
                  <a16:creationId xmlns:a16="http://schemas.microsoft.com/office/drawing/2014/main" id="{C594114A-198B-FC57-3361-8417A46A9C5D}"/>
                </a:ext>
              </a:extLst>
            </p:cNvPr>
            <p:cNvSpPr/>
            <p:nvPr/>
          </p:nvSpPr>
          <p:spPr>
            <a:xfrm>
              <a:off x="8032399" y="3672052"/>
              <a:ext cx="1899638" cy="586085"/>
            </a:xfrm>
            <a:prstGeom prst="roundRect">
              <a:avLst>
                <a:gd name="adj" fmla="val 50000"/>
              </a:avLst>
            </a:prstGeom>
            <a:solidFill>
              <a:srgbClr val="F57F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rgbClr val="FFFFFF"/>
                  </a:solidFill>
                  <a:latin typeface="Avenir Book" panose="02000503020000020003" pitchFamily="2" charset="0"/>
                  <a:cs typeface="Arial" panose="020B0604020202020204" pitchFamily="34" charset="0"/>
                </a:rPr>
                <a:t>Equity? Adequate </a:t>
              </a:r>
              <a:br>
                <a:rPr lang="en-US" sz="1400" dirty="0">
                  <a:solidFill>
                    <a:srgbClr val="FFFFFF"/>
                  </a:solidFill>
                  <a:latin typeface="Avenir Book" panose="02000503020000020003" pitchFamily="2" charset="0"/>
                  <a:cs typeface="Arial" panose="020B0604020202020204" pitchFamily="34" charset="0"/>
                </a:rPr>
              </a:br>
              <a:r>
                <a:rPr lang="en-US" sz="1400" dirty="0">
                  <a:solidFill>
                    <a:srgbClr val="FFFFFF"/>
                  </a:solidFill>
                  <a:latin typeface="Avenir Book" panose="02000503020000020003" pitchFamily="2" charset="0"/>
                  <a:cs typeface="Arial" panose="020B0604020202020204" pitchFamily="34" charset="0"/>
                </a:rPr>
                <a:t>for vulnerable?</a:t>
              </a:r>
              <a:endParaRPr lang="en-BE" sz="1400" dirty="0">
                <a:solidFill>
                  <a:srgbClr val="FFFFFF"/>
                </a:solidFill>
                <a:latin typeface="Avenir Book" panose="02000503020000020003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35" name="Rettangolo con angoli arrotondati 134">
              <a:extLst>
                <a:ext uri="{FF2B5EF4-FFF2-40B4-BE49-F238E27FC236}">
                  <a16:creationId xmlns:a16="http://schemas.microsoft.com/office/drawing/2014/main" id="{4B83DA1F-9098-3852-8A60-0E86FD590936}"/>
                </a:ext>
              </a:extLst>
            </p:cNvPr>
            <p:cNvSpPr/>
            <p:nvPr/>
          </p:nvSpPr>
          <p:spPr>
            <a:xfrm>
              <a:off x="8032399" y="4354507"/>
              <a:ext cx="1899638" cy="586085"/>
            </a:xfrm>
            <a:prstGeom prst="roundRect">
              <a:avLst>
                <a:gd name="adj" fmla="val 50000"/>
              </a:avLst>
            </a:prstGeom>
            <a:solidFill>
              <a:srgbClr val="F57F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rgbClr val="FFFFFF"/>
                  </a:solidFill>
                  <a:latin typeface="Avenir Book" panose="02000503020000020003" pitchFamily="2" charset="0"/>
                  <a:cs typeface="Arial" panose="020B0604020202020204" pitchFamily="34" charset="0"/>
                </a:rPr>
                <a:t>Technical </a:t>
              </a:r>
              <a:br>
                <a:rPr lang="en-US" sz="1400" dirty="0">
                  <a:solidFill>
                    <a:srgbClr val="FFFFFF"/>
                  </a:solidFill>
                  <a:latin typeface="Avenir Book" panose="02000503020000020003" pitchFamily="2" charset="0"/>
                  <a:cs typeface="Arial" panose="020B0604020202020204" pitchFamily="34" charset="0"/>
                </a:rPr>
              </a:br>
              <a:r>
                <a:rPr lang="en-US" sz="1400" dirty="0">
                  <a:solidFill>
                    <a:srgbClr val="FFFFFF"/>
                  </a:solidFill>
                  <a:latin typeface="Avenir Book" panose="02000503020000020003" pitchFamily="2" charset="0"/>
                  <a:cs typeface="Arial" panose="020B0604020202020204" pitchFamily="34" charset="0"/>
                </a:rPr>
                <a:t>efficiency? </a:t>
              </a:r>
              <a:endParaRPr lang="en-BE" sz="1400" dirty="0">
                <a:solidFill>
                  <a:srgbClr val="FFFFFF"/>
                </a:solidFill>
                <a:latin typeface="Avenir Book" panose="02000503020000020003" pitchFamily="2" charset="0"/>
                <a:cs typeface="Arial" panose="020B0604020202020204" pitchFamily="34" charset="0"/>
              </a:endParaRPr>
            </a:p>
          </p:txBody>
        </p:sp>
        <p:sp>
          <p:nvSpPr>
            <p:cNvPr id="136" name="Rettangolo con angoli arrotondati 135">
              <a:extLst>
                <a:ext uri="{FF2B5EF4-FFF2-40B4-BE49-F238E27FC236}">
                  <a16:creationId xmlns:a16="http://schemas.microsoft.com/office/drawing/2014/main" id="{E57862C3-14E3-1D88-7114-E4706DC30D20}"/>
                </a:ext>
              </a:extLst>
            </p:cNvPr>
            <p:cNvSpPr/>
            <p:nvPr/>
          </p:nvSpPr>
          <p:spPr>
            <a:xfrm>
              <a:off x="8032399" y="5036962"/>
              <a:ext cx="1899638" cy="586085"/>
            </a:xfrm>
            <a:prstGeom prst="roundRect">
              <a:avLst>
                <a:gd name="adj" fmla="val 50000"/>
              </a:avLst>
            </a:prstGeom>
            <a:solidFill>
              <a:srgbClr val="F57F5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srgbClr val="FFFFFF"/>
                  </a:solidFill>
                  <a:latin typeface="Avenir Book" panose="02000503020000020003" pitchFamily="2" charset="0"/>
                  <a:cs typeface="Arial" panose="020B0604020202020204" pitchFamily="34" charset="0"/>
                </a:rPr>
                <a:t>Operational efficiency?</a:t>
              </a:r>
              <a:endParaRPr lang="en-BE" sz="1400" dirty="0">
                <a:solidFill>
                  <a:srgbClr val="FFFFFF"/>
                </a:solidFill>
                <a:latin typeface="Avenir Book" panose="02000503020000020003" pitchFamily="2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566375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tangolo 15">
            <a:extLst>
              <a:ext uri="{FF2B5EF4-FFF2-40B4-BE49-F238E27FC236}">
                <a16:creationId xmlns:a16="http://schemas.microsoft.com/office/drawing/2014/main" id="{0A66ECF3-AFEE-900E-1210-F5581486459B}"/>
              </a:ext>
            </a:extLst>
          </p:cNvPr>
          <p:cNvSpPr/>
          <p:nvPr/>
        </p:nvSpPr>
        <p:spPr>
          <a:xfrm rot="2700000">
            <a:off x="3655296" y="1004660"/>
            <a:ext cx="4850928" cy="4850928"/>
          </a:xfrm>
          <a:prstGeom prst="rect">
            <a:avLst/>
          </a:prstGeom>
          <a:solidFill>
            <a:schemeClr val="bg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Avenir Book" panose="02000503020000020003" pitchFamily="2" charset="0"/>
            </a:endParaRPr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058DA6C9-542F-0408-87DA-B5CD25664274}"/>
              </a:ext>
            </a:extLst>
          </p:cNvPr>
          <p:cNvSpPr txBox="1"/>
          <p:nvPr/>
        </p:nvSpPr>
        <p:spPr>
          <a:xfrm>
            <a:off x="509667" y="330951"/>
            <a:ext cx="1113769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000" dirty="0">
                <a:solidFill>
                  <a:srgbClr val="70C8BE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Importance of NASA </a:t>
            </a:r>
          </a:p>
        </p:txBody>
      </p:sp>
      <p:sp>
        <p:nvSpPr>
          <p:cNvPr id="11" name="Segnaposto piè di pagina 10">
            <a:extLst>
              <a:ext uri="{FF2B5EF4-FFF2-40B4-BE49-F238E27FC236}">
                <a16:creationId xmlns:a16="http://schemas.microsoft.com/office/drawing/2014/main" id="{0C1E59D9-86FC-714B-F54D-FFF4C6CDDA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 sz="1100" dirty="0">
                <a:latin typeface="Avenir Book" panose="02000503020000020003" pitchFamily="2" charset="0"/>
              </a:rPr>
              <a:t>6</a:t>
            </a:r>
          </a:p>
        </p:txBody>
      </p:sp>
      <p:grpSp>
        <p:nvGrpSpPr>
          <p:cNvPr id="17" name="Gruppo 16">
            <a:extLst>
              <a:ext uri="{FF2B5EF4-FFF2-40B4-BE49-F238E27FC236}">
                <a16:creationId xmlns:a16="http://schemas.microsoft.com/office/drawing/2014/main" id="{C92C2D5F-468F-2596-E9C6-03C276A554C1}"/>
              </a:ext>
            </a:extLst>
          </p:cNvPr>
          <p:cNvGrpSpPr/>
          <p:nvPr/>
        </p:nvGrpSpPr>
        <p:grpSpPr>
          <a:xfrm>
            <a:off x="1965960" y="1276656"/>
            <a:ext cx="8229600" cy="4282440"/>
            <a:chOff x="1935480" y="1447800"/>
            <a:chExt cx="8229600" cy="4282440"/>
          </a:xfrm>
        </p:grpSpPr>
        <p:sp>
          <p:nvSpPr>
            <p:cNvPr id="12" name="Rettangolo con angoli arrotondati 11">
              <a:extLst>
                <a:ext uri="{FF2B5EF4-FFF2-40B4-BE49-F238E27FC236}">
                  <a16:creationId xmlns:a16="http://schemas.microsoft.com/office/drawing/2014/main" id="{53A78377-3396-3848-B930-A1B93D6B9916}"/>
                </a:ext>
              </a:extLst>
            </p:cNvPr>
            <p:cNvSpPr/>
            <p:nvPr/>
          </p:nvSpPr>
          <p:spPr>
            <a:xfrm>
              <a:off x="1935480" y="1447800"/>
              <a:ext cx="4023360" cy="20574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latin typeface="Avenir Book" panose="02000503020000020003" pitchFamily="2" charset="0"/>
              </a:endParaRPr>
            </a:p>
          </p:txBody>
        </p:sp>
        <p:sp>
          <p:nvSpPr>
            <p:cNvPr id="13" name="Rettangolo con angoli arrotondati 12">
              <a:extLst>
                <a:ext uri="{FF2B5EF4-FFF2-40B4-BE49-F238E27FC236}">
                  <a16:creationId xmlns:a16="http://schemas.microsoft.com/office/drawing/2014/main" id="{7AB20624-FF28-E90A-9BDA-9CC75E6AA661}"/>
                </a:ext>
              </a:extLst>
            </p:cNvPr>
            <p:cNvSpPr/>
            <p:nvPr/>
          </p:nvSpPr>
          <p:spPr>
            <a:xfrm>
              <a:off x="1935480" y="3672840"/>
              <a:ext cx="4023360" cy="20574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latin typeface="Avenir Book" panose="02000503020000020003" pitchFamily="2" charset="0"/>
              </a:endParaRPr>
            </a:p>
          </p:txBody>
        </p:sp>
        <p:sp>
          <p:nvSpPr>
            <p:cNvPr id="14" name="Rettangolo con angoli arrotondati 13">
              <a:extLst>
                <a:ext uri="{FF2B5EF4-FFF2-40B4-BE49-F238E27FC236}">
                  <a16:creationId xmlns:a16="http://schemas.microsoft.com/office/drawing/2014/main" id="{D6EDD96E-7590-19B2-B07F-D2048E77BB27}"/>
                </a:ext>
              </a:extLst>
            </p:cNvPr>
            <p:cNvSpPr/>
            <p:nvPr/>
          </p:nvSpPr>
          <p:spPr>
            <a:xfrm>
              <a:off x="6141720" y="1447800"/>
              <a:ext cx="4023360" cy="20574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latin typeface="Avenir Book" panose="02000503020000020003" pitchFamily="2" charset="0"/>
              </a:endParaRPr>
            </a:p>
          </p:txBody>
        </p:sp>
        <p:sp>
          <p:nvSpPr>
            <p:cNvPr id="15" name="Rettangolo con angoli arrotondati 14">
              <a:extLst>
                <a:ext uri="{FF2B5EF4-FFF2-40B4-BE49-F238E27FC236}">
                  <a16:creationId xmlns:a16="http://schemas.microsoft.com/office/drawing/2014/main" id="{CB4A86A8-84A0-1C76-5667-1C6B770ECF30}"/>
                </a:ext>
              </a:extLst>
            </p:cNvPr>
            <p:cNvSpPr/>
            <p:nvPr/>
          </p:nvSpPr>
          <p:spPr>
            <a:xfrm>
              <a:off x="6141720" y="3672840"/>
              <a:ext cx="4023360" cy="2057400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>
                <a:latin typeface="Avenir Book" panose="02000503020000020003" pitchFamily="2" charset="0"/>
              </a:endParaRPr>
            </a:p>
          </p:txBody>
        </p:sp>
      </p:grp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A6DAAD1D-0015-F8D5-10E2-6780100D4069}"/>
              </a:ext>
            </a:extLst>
          </p:cNvPr>
          <p:cNvSpPr txBox="1"/>
          <p:nvPr/>
        </p:nvSpPr>
        <p:spPr>
          <a:xfrm>
            <a:off x="2255520" y="1428937"/>
            <a:ext cx="3520440" cy="17273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800100">
              <a:lnSpc>
                <a:spcPct val="90000"/>
              </a:lnSpc>
              <a:spcAft>
                <a:spcPct val="35000"/>
              </a:spcAft>
            </a:pPr>
            <a:r>
              <a:rPr lang="en-US" altLang="en-US" sz="1600" b="1" dirty="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Resource Allocation and Planning: </a:t>
            </a:r>
          </a:p>
          <a:p>
            <a:pPr defTabSz="800100">
              <a:lnSpc>
                <a:spcPct val="90000"/>
              </a:lnSpc>
              <a:spcAft>
                <a:spcPct val="35000"/>
              </a:spcAft>
            </a:pPr>
            <a:r>
              <a:rPr lang="en-US" altLang="en-US" sz="1500" dirty="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NASA helps governments and organizations allocate resources effectively by assessing how funds are utilized in the HIV response.</a:t>
            </a:r>
          </a:p>
          <a:p>
            <a:pPr defTabSz="800100">
              <a:lnSpc>
                <a:spcPct val="90000"/>
              </a:lnSpc>
              <a:spcAft>
                <a:spcPct val="35000"/>
              </a:spcAft>
            </a:pPr>
            <a:r>
              <a:rPr lang="en-US" altLang="en-US" sz="1500" dirty="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It provides insights into where investments are most needed, allowing for better planning and prioritization</a:t>
            </a:r>
            <a:endParaRPr lang="en-ZA" sz="1500" dirty="0">
              <a:solidFill>
                <a:schemeClr val="bg1"/>
              </a:solidFill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627D1542-EFB1-016E-F594-4488C598F8ED}"/>
              </a:ext>
            </a:extLst>
          </p:cNvPr>
          <p:cNvSpPr txBox="1"/>
          <p:nvPr/>
        </p:nvSpPr>
        <p:spPr>
          <a:xfrm>
            <a:off x="6454140" y="1422393"/>
            <a:ext cx="3238500" cy="17273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711200">
              <a:lnSpc>
                <a:spcPct val="90000"/>
              </a:lnSpc>
              <a:spcAft>
                <a:spcPct val="35000"/>
              </a:spcAft>
            </a:pPr>
            <a:r>
              <a:rPr lang="en-US" sz="1600" b="1" dirty="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Transparency and Accountability:</a:t>
            </a:r>
          </a:p>
          <a:p>
            <a:pPr defTabSz="711200">
              <a:lnSpc>
                <a:spcPct val="90000"/>
              </a:lnSpc>
              <a:spcAft>
                <a:spcPct val="35000"/>
              </a:spcAft>
            </a:pPr>
            <a:r>
              <a:rPr lang="en-US" sz="1500" dirty="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By tracking expenditures related to HIV programs, NASA promotes transparency and accountability.</a:t>
            </a:r>
          </a:p>
          <a:p>
            <a:pPr defTabSz="711200">
              <a:lnSpc>
                <a:spcPct val="90000"/>
              </a:lnSpc>
              <a:spcAft>
                <a:spcPct val="35000"/>
              </a:spcAft>
            </a:pPr>
            <a:r>
              <a:rPr lang="en-US" sz="1500" dirty="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It ensures that funds are used efficiently and that there is transparency in financial reporting</a:t>
            </a:r>
            <a:endParaRPr lang="en-ZA" sz="1500" dirty="0">
              <a:solidFill>
                <a:schemeClr val="bg1"/>
              </a:solidFill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  <p:sp>
        <p:nvSpPr>
          <p:cNvPr id="22" name="Ovale 21">
            <a:extLst>
              <a:ext uri="{FF2B5EF4-FFF2-40B4-BE49-F238E27FC236}">
                <a16:creationId xmlns:a16="http://schemas.microsoft.com/office/drawing/2014/main" id="{345109E0-83F9-69FA-9DF9-ECEF3F8226F5}"/>
              </a:ext>
            </a:extLst>
          </p:cNvPr>
          <p:cNvSpPr/>
          <p:nvPr/>
        </p:nvSpPr>
        <p:spPr>
          <a:xfrm>
            <a:off x="1714500" y="2053896"/>
            <a:ext cx="502920" cy="502920"/>
          </a:xfrm>
          <a:prstGeom prst="ellipse">
            <a:avLst/>
          </a:prstGeom>
          <a:solidFill>
            <a:srgbClr val="01A9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b="1" dirty="0">
                <a:solidFill>
                  <a:schemeClr val="bg1"/>
                </a:solidFill>
                <a:latin typeface="Avenir Book" panose="02000503020000020003" pitchFamily="2" charset="0"/>
              </a:rPr>
              <a:t>1</a:t>
            </a:r>
            <a:endParaRPr lang="it-IT" dirty="0">
              <a:latin typeface="Avenir Book" panose="02000503020000020003" pitchFamily="2" charset="0"/>
            </a:endParaRPr>
          </a:p>
        </p:txBody>
      </p:sp>
      <p:sp>
        <p:nvSpPr>
          <p:cNvPr id="23" name="Ovale 22">
            <a:extLst>
              <a:ext uri="{FF2B5EF4-FFF2-40B4-BE49-F238E27FC236}">
                <a16:creationId xmlns:a16="http://schemas.microsoft.com/office/drawing/2014/main" id="{097C6DCA-CE05-7F80-3466-136E5FFC20D0}"/>
              </a:ext>
            </a:extLst>
          </p:cNvPr>
          <p:cNvSpPr/>
          <p:nvPr/>
        </p:nvSpPr>
        <p:spPr>
          <a:xfrm>
            <a:off x="9944100" y="2053896"/>
            <a:ext cx="502920" cy="502920"/>
          </a:xfrm>
          <a:prstGeom prst="ellipse">
            <a:avLst/>
          </a:prstGeom>
          <a:solidFill>
            <a:srgbClr val="01A9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b="1" dirty="0">
                <a:solidFill>
                  <a:schemeClr val="bg1"/>
                </a:solidFill>
                <a:latin typeface="Avenir Book" panose="02000503020000020003" pitchFamily="2" charset="0"/>
              </a:rPr>
              <a:t>2</a:t>
            </a:r>
            <a:endParaRPr lang="it-IT" dirty="0">
              <a:latin typeface="Avenir Book" panose="02000503020000020003" pitchFamily="2" charset="0"/>
            </a:endParaRP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id="{E6290419-FC77-4648-D6D4-5E4FFBC71BAE}"/>
              </a:ext>
            </a:extLst>
          </p:cNvPr>
          <p:cNvSpPr txBox="1"/>
          <p:nvPr/>
        </p:nvSpPr>
        <p:spPr>
          <a:xfrm>
            <a:off x="2255520" y="3767017"/>
            <a:ext cx="3672840" cy="1519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711200">
              <a:lnSpc>
                <a:spcPct val="90000"/>
              </a:lnSpc>
              <a:spcAft>
                <a:spcPct val="35000"/>
              </a:spcAft>
            </a:pPr>
            <a:r>
              <a:rPr lang="en-US" sz="1600" b="1" dirty="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Data-Driven Decision-Making:</a:t>
            </a:r>
          </a:p>
          <a:p>
            <a:pPr defTabSz="711200">
              <a:lnSpc>
                <a:spcPct val="90000"/>
              </a:lnSpc>
              <a:spcAft>
                <a:spcPct val="35000"/>
              </a:spcAft>
            </a:pPr>
            <a:r>
              <a:rPr lang="en-US" sz="1500" dirty="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Policymakers, program managers, and stakeholders use NASA data to make informed decisions.</a:t>
            </a:r>
          </a:p>
          <a:p>
            <a:pPr defTabSz="711200">
              <a:lnSpc>
                <a:spcPct val="90000"/>
              </a:lnSpc>
              <a:spcAft>
                <a:spcPct val="35000"/>
              </a:spcAft>
            </a:pPr>
            <a:r>
              <a:rPr lang="en-US" sz="1500" dirty="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It informs policy adjustments, program scale-up, and targeted interventions.</a:t>
            </a:r>
            <a:endParaRPr lang="en-ZA" sz="1500" dirty="0">
              <a:solidFill>
                <a:schemeClr val="bg1"/>
              </a:solidFill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  <p:sp>
        <p:nvSpPr>
          <p:cNvPr id="26" name="Ovale 25">
            <a:extLst>
              <a:ext uri="{FF2B5EF4-FFF2-40B4-BE49-F238E27FC236}">
                <a16:creationId xmlns:a16="http://schemas.microsoft.com/office/drawing/2014/main" id="{272B3034-950E-D230-9F67-9A92B31EDBE2}"/>
              </a:ext>
            </a:extLst>
          </p:cNvPr>
          <p:cNvSpPr/>
          <p:nvPr/>
        </p:nvSpPr>
        <p:spPr>
          <a:xfrm>
            <a:off x="1714500" y="4278935"/>
            <a:ext cx="502920" cy="502920"/>
          </a:xfrm>
          <a:prstGeom prst="ellipse">
            <a:avLst/>
          </a:prstGeom>
          <a:solidFill>
            <a:srgbClr val="01A9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b="1" dirty="0">
                <a:solidFill>
                  <a:schemeClr val="bg1"/>
                </a:solidFill>
                <a:latin typeface="Avenir Book" panose="02000503020000020003" pitchFamily="2" charset="0"/>
              </a:rPr>
              <a:t>3</a:t>
            </a:r>
            <a:endParaRPr lang="it-IT" dirty="0">
              <a:latin typeface="Avenir Book" panose="02000503020000020003" pitchFamily="2" charset="0"/>
            </a:endParaRPr>
          </a:p>
        </p:txBody>
      </p:sp>
      <p:sp>
        <p:nvSpPr>
          <p:cNvPr id="27" name="Ovale 26">
            <a:extLst>
              <a:ext uri="{FF2B5EF4-FFF2-40B4-BE49-F238E27FC236}">
                <a16:creationId xmlns:a16="http://schemas.microsoft.com/office/drawing/2014/main" id="{15746121-A897-9C49-8177-0A285DB23EF5}"/>
              </a:ext>
            </a:extLst>
          </p:cNvPr>
          <p:cNvSpPr/>
          <p:nvPr/>
        </p:nvSpPr>
        <p:spPr>
          <a:xfrm>
            <a:off x="9944100" y="4285425"/>
            <a:ext cx="502920" cy="502920"/>
          </a:xfrm>
          <a:prstGeom prst="ellipse">
            <a:avLst/>
          </a:prstGeom>
          <a:solidFill>
            <a:srgbClr val="01A9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en-US" b="1" dirty="0">
                <a:solidFill>
                  <a:schemeClr val="bg1"/>
                </a:solidFill>
                <a:latin typeface="Avenir Book" panose="02000503020000020003" pitchFamily="2" charset="0"/>
              </a:rPr>
              <a:t>4</a:t>
            </a:r>
            <a:endParaRPr lang="it-IT" dirty="0">
              <a:latin typeface="Avenir Book" panose="02000503020000020003" pitchFamily="2" charset="0"/>
            </a:endParaRPr>
          </a:p>
        </p:txBody>
      </p:sp>
      <p:sp>
        <p:nvSpPr>
          <p:cNvPr id="29" name="CasellaDiTesto 28">
            <a:extLst>
              <a:ext uri="{FF2B5EF4-FFF2-40B4-BE49-F238E27FC236}">
                <a16:creationId xmlns:a16="http://schemas.microsoft.com/office/drawing/2014/main" id="{4C514B23-0A38-9B29-4765-F9AC15C1A589}"/>
              </a:ext>
            </a:extLst>
          </p:cNvPr>
          <p:cNvSpPr txBox="1"/>
          <p:nvPr/>
        </p:nvSpPr>
        <p:spPr>
          <a:xfrm>
            <a:off x="6461760" y="3647433"/>
            <a:ext cx="3444240" cy="17273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711200">
              <a:lnSpc>
                <a:spcPct val="90000"/>
              </a:lnSpc>
              <a:spcAft>
                <a:spcPct val="35000"/>
              </a:spcAft>
            </a:pPr>
            <a:r>
              <a:rPr lang="en-US" sz="1600" b="1" dirty="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Advocacy and Funding Requests:</a:t>
            </a:r>
          </a:p>
          <a:p>
            <a:pPr defTabSz="711200">
              <a:lnSpc>
                <a:spcPct val="90000"/>
              </a:lnSpc>
              <a:spcAft>
                <a:spcPct val="35000"/>
              </a:spcAft>
            </a:pPr>
            <a:r>
              <a:rPr lang="en-US" sz="1500" dirty="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Organizations can use NASA findings to advocate for increased funding from donors and governments.</a:t>
            </a:r>
          </a:p>
          <a:p>
            <a:pPr defTabSz="711200">
              <a:lnSpc>
                <a:spcPct val="90000"/>
              </a:lnSpc>
              <a:spcAft>
                <a:spcPct val="35000"/>
              </a:spcAft>
            </a:pPr>
            <a:r>
              <a:rPr lang="en-US" sz="1500" dirty="0">
                <a:solidFill>
                  <a:schemeClr val="bg1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It strengthens the case for sustained investment in HIV prevention, treatment, and care.</a:t>
            </a:r>
            <a:endParaRPr lang="en-ZA" sz="1500" dirty="0">
              <a:solidFill>
                <a:schemeClr val="bg1"/>
              </a:solidFill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2810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1C9E61-84DB-77A3-1E8B-96C8DD57C3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1">
            <a:extLst>
              <a:ext uri="{FF2B5EF4-FFF2-40B4-BE49-F238E27FC236}">
                <a16:creationId xmlns:a16="http://schemas.microsoft.com/office/drawing/2014/main" id="{D8D164BD-9E98-8866-A3FD-F4468D0381C6}"/>
              </a:ext>
            </a:extLst>
          </p:cNvPr>
          <p:cNvSpPr txBox="1"/>
          <p:nvPr/>
        </p:nvSpPr>
        <p:spPr>
          <a:xfrm>
            <a:off x="509667" y="330951"/>
            <a:ext cx="1113769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000" dirty="0">
                <a:solidFill>
                  <a:srgbClr val="70C8BE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NASA value-add</a:t>
            </a:r>
          </a:p>
        </p:txBody>
      </p:sp>
      <p:sp>
        <p:nvSpPr>
          <p:cNvPr id="24" name="Segnaposto piè di pagina 23">
            <a:extLst>
              <a:ext uri="{FF2B5EF4-FFF2-40B4-BE49-F238E27FC236}">
                <a16:creationId xmlns:a16="http://schemas.microsoft.com/office/drawing/2014/main" id="{E0029677-E4B1-D52A-7DDF-27E08BBD7E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 sz="1100" dirty="0">
                <a:latin typeface="Avenir Book" panose="02000503020000020003" pitchFamily="2" charset="0"/>
              </a:rPr>
              <a:t>7</a:t>
            </a:r>
          </a:p>
        </p:txBody>
      </p:sp>
      <p:sp>
        <p:nvSpPr>
          <p:cNvPr id="26" name="Pentagono 25">
            <a:extLst>
              <a:ext uri="{FF2B5EF4-FFF2-40B4-BE49-F238E27FC236}">
                <a16:creationId xmlns:a16="http://schemas.microsoft.com/office/drawing/2014/main" id="{9AC555DB-CC1C-A603-2D9D-55562523F346}"/>
              </a:ext>
            </a:extLst>
          </p:cNvPr>
          <p:cNvSpPr/>
          <p:nvPr/>
        </p:nvSpPr>
        <p:spPr>
          <a:xfrm>
            <a:off x="7364720" y="1304490"/>
            <a:ext cx="3549595" cy="1021852"/>
          </a:xfrm>
          <a:prstGeom prst="homePlate">
            <a:avLst/>
          </a:prstGeom>
          <a:solidFill>
            <a:srgbClr val="CDC98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500" dirty="0">
                <a:latin typeface="Avenir Book" panose="02000503020000020003" pitchFamily="2" charset="0"/>
                <a:cs typeface="Arial" panose="020B0604020202020204" pitchFamily="34" charset="0"/>
              </a:rPr>
              <a:t>Monitoring </a:t>
            </a:r>
          </a:p>
          <a:p>
            <a:pPr algn="ctr"/>
            <a:r>
              <a:rPr lang="en-ZA" sz="2500" dirty="0">
                <a:latin typeface="Avenir Book" panose="02000503020000020003" pitchFamily="2" charset="0"/>
                <a:cs typeface="Arial" panose="020B0604020202020204" pitchFamily="34" charset="0"/>
              </a:rPr>
              <a:t>optimal impact</a:t>
            </a:r>
            <a:endParaRPr lang="it-IT" sz="2500" dirty="0"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  <p:sp>
        <p:nvSpPr>
          <p:cNvPr id="27" name="Pentagono 26">
            <a:extLst>
              <a:ext uri="{FF2B5EF4-FFF2-40B4-BE49-F238E27FC236}">
                <a16:creationId xmlns:a16="http://schemas.microsoft.com/office/drawing/2014/main" id="{FAB3209E-6CEC-4470-E9D0-E53B8F7E6D32}"/>
              </a:ext>
            </a:extLst>
          </p:cNvPr>
          <p:cNvSpPr/>
          <p:nvPr/>
        </p:nvSpPr>
        <p:spPr>
          <a:xfrm>
            <a:off x="4321202" y="1304490"/>
            <a:ext cx="3549595" cy="1021852"/>
          </a:xfrm>
          <a:prstGeom prst="homePlat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500" dirty="0">
                <a:latin typeface="Avenir Book" panose="02000503020000020003" pitchFamily="2" charset="0"/>
                <a:cs typeface="Arial" panose="020B0604020202020204" pitchFamily="34" charset="0"/>
              </a:rPr>
              <a:t>Strategic </a:t>
            </a:r>
          </a:p>
          <a:p>
            <a:pPr algn="ctr"/>
            <a:r>
              <a:rPr lang="en-ZA" sz="2500" dirty="0">
                <a:latin typeface="Avenir Book" panose="02000503020000020003" pitchFamily="2" charset="0"/>
                <a:cs typeface="Arial" panose="020B0604020202020204" pitchFamily="34" charset="0"/>
              </a:rPr>
              <a:t>investments</a:t>
            </a:r>
            <a:endParaRPr lang="it-IT" sz="2500" dirty="0"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  <p:sp>
        <p:nvSpPr>
          <p:cNvPr id="28" name="Pentagono 27">
            <a:extLst>
              <a:ext uri="{FF2B5EF4-FFF2-40B4-BE49-F238E27FC236}">
                <a16:creationId xmlns:a16="http://schemas.microsoft.com/office/drawing/2014/main" id="{76224E1C-4375-0961-1431-0E84ACE4A5DE}"/>
              </a:ext>
            </a:extLst>
          </p:cNvPr>
          <p:cNvSpPr/>
          <p:nvPr/>
        </p:nvSpPr>
        <p:spPr>
          <a:xfrm>
            <a:off x="1277684" y="1304490"/>
            <a:ext cx="3549595" cy="1021852"/>
          </a:xfrm>
          <a:prstGeom prst="homePlate">
            <a:avLst/>
          </a:prstGeom>
          <a:solidFill>
            <a:srgbClr val="01A9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sz="2500" dirty="0">
                <a:latin typeface="Avenir Book" panose="02000503020000020003" pitchFamily="2" charset="0"/>
                <a:cs typeface="Arial" panose="020B0604020202020204" pitchFamily="34" charset="0"/>
              </a:rPr>
              <a:t>Sources of funding</a:t>
            </a:r>
            <a:endParaRPr lang="it-IT" sz="2500" dirty="0"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  <p:sp>
        <p:nvSpPr>
          <p:cNvPr id="30" name="CasellaDiTesto 29">
            <a:extLst>
              <a:ext uri="{FF2B5EF4-FFF2-40B4-BE49-F238E27FC236}">
                <a16:creationId xmlns:a16="http://schemas.microsoft.com/office/drawing/2014/main" id="{ED161BFA-1C8A-8D52-4EBD-050E2D12D121}"/>
              </a:ext>
            </a:extLst>
          </p:cNvPr>
          <p:cNvSpPr txBox="1"/>
          <p:nvPr/>
        </p:nvSpPr>
        <p:spPr>
          <a:xfrm>
            <a:off x="7870796" y="2745883"/>
            <a:ext cx="2788671" cy="24806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defTabSz="800100">
              <a:lnSpc>
                <a:spcPct val="90000"/>
              </a:lnSpc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Avenir Book" panose="02000503020000020003" pitchFamily="2" charset="0"/>
                <a:cs typeface="Arial" panose="020B0604020202020204" pitchFamily="34" charset="0"/>
              </a:rPr>
              <a:t>Resource Needs Categories: services with “proven impact”  allocative efficiency</a:t>
            </a:r>
            <a:endParaRPr lang="en-ZA" sz="1600" dirty="0">
              <a:latin typeface="Avenir Book" panose="02000503020000020003" pitchFamily="2" charset="0"/>
              <a:cs typeface="Arial" panose="020B0604020202020204" pitchFamily="34" charset="0"/>
            </a:endParaRPr>
          </a:p>
          <a:p>
            <a:pPr marL="285750" indent="-285750" defTabSz="800100">
              <a:lnSpc>
                <a:spcPct val="90000"/>
              </a:lnSpc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Avenir Book" panose="02000503020000020003" pitchFamily="2" charset="0"/>
                <a:cs typeface="Arial" panose="020B0604020202020204" pitchFamily="34" charset="0"/>
              </a:rPr>
              <a:t>Allows to measure the funding gaps – for financing and resource mobilization</a:t>
            </a:r>
            <a:endParaRPr lang="en-ZA" sz="1600" dirty="0">
              <a:latin typeface="Avenir Book" panose="02000503020000020003" pitchFamily="2" charset="0"/>
              <a:cs typeface="Arial" panose="020B0604020202020204" pitchFamily="34" charset="0"/>
            </a:endParaRPr>
          </a:p>
          <a:p>
            <a:pPr marL="285750" indent="-285750" defTabSz="800100">
              <a:lnSpc>
                <a:spcPct val="90000"/>
              </a:lnSpc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Avenir Book" panose="02000503020000020003" pitchFamily="2" charset="0"/>
                <a:cs typeface="Arial" panose="020B0604020202020204" pitchFamily="34" charset="0"/>
              </a:rPr>
              <a:t>Leads to routine collection of financial data – should be a part of the NAC’s M&amp;E</a:t>
            </a:r>
            <a:endParaRPr lang="en-ZA" sz="1600" dirty="0"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  <p:sp>
        <p:nvSpPr>
          <p:cNvPr id="32" name="CasellaDiTesto 31">
            <a:extLst>
              <a:ext uri="{FF2B5EF4-FFF2-40B4-BE49-F238E27FC236}">
                <a16:creationId xmlns:a16="http://schemas.microsoft.com/office/drawing/2014/main" id="{95AAC592-EAFD-8419-BE37-DC5A94490989}"/>
              </a:ext>
            </a:extLst>
          </p:cNvPr>
          <p:cNvSpPr txBox="1"/>
          <p:nvPr/>
        </p:nvSpPr>
        <p:spPr>
          <a:xfrm>
            <a:off x="4607426" y="2745883"/>
            <a:ext cx="2788671" cy="2259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defTabSz="800100">
              <a:lnSpc>
                <a:spcPct val="90000"/>
              </a:lnSpc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Avenir Book" panose="02000503020000020003" pitchFamily="2" charset="0"/>
                <a:cs typeface="Arial" panose="020B0604020202020204" pitchFamily="34" charset="0"/>
              </a:rPr>
              <a:t>Flexible to include new services, e.g. </a:t>
            </a:r>
            <a:r>
              <a:rPr lang="en-US" sz="1600" dirty="0" err="1">
                <a:latin typeface="Avenir Book" panose="02000503020000020003" pitchFamily="2" charset="0"/>
                <a:cs typeface="Arial" panose="020B0604020202020204" pitchFamily="34" charset="0"/>
              </a:rPr>
              <a:t>PrEP</a:t>
            </a:r>
            <a:r>
              <a:rPr lang="en-US" sz="1600" dirty="0">
                <a:latin typeface="Avenir Book" panose="02000503020000020003" pitchFamily="2" charset="0"/>
                <a:cs typeface="Arial" panose="020B0604020202020204" pitchFamily="34" charset="0"/>
              </a:rPr>
              <a:t>, KPs, more TB details</a:t>
            </a:r>
          </a:p>
          <a:p>
            <a:pPr marL="285750" indent="-285750" defTabSz="800100">
              <a:lnSpc>
                <a:spcPct val="90000"/>
              </a:lnSpc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Avenir Book" panose="02000503020000020003" pitchFamily="2" charset="0"/>
                <a:cs typeface="Arial" panose="020B0604020202020204" pitchFamily="34" charset="0"/>
              </a:rPr>
              <a:t>To track spending according to the country’s priorities outlined in NSP</a:t>
            </a:r>
          </a:p>
          <a:p>
            <a:pPr marL="285750" indent="-285750" defTabSz="800100">
              <a:lnSpc>
                <a:spcPct val="90000"/>
              </a:lnSpc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Avenir Book" panose="02000503020000020003" pitchFamily="2" charset="0"/>
                <a:cs typeface="Arial" panose="020B0604020202020204" pitchFamily="34" charset="0"/>
              </a:rPr>
              <a:t>NASA can track expenditure according to the Resource Needs  (RN) Categories</a:t>
            </a:r>
            <a:endParaRPr lang="en-ZA" sz="1600" dirty="0">
              <a:latin typeface="Avenir Book" panose="02000503020000020003" pitchFamily="2" charset="0"/>
            </a:endParaRPr>
          </a:p>
        </p:txBody>
      </p:sp>
      <p:sp>
        <p:nvSpPr>
          <p:cNvPr id="34" name="CasellaDiTesto 33">
            <a:extLst>
              <a:ext uri="{FF2B5EF4-FFF2-40B4-BE49-F238E27FC236}">
                <a16:creationId xmlns:a16="http://schemas.microsoft.com/office/drawing/2014/main" id="{6B719903-6114-B528-0D57-8EC0833FB87F}"/>
              </a:ext>
            </a:extLst>
          </p:cNvPr>
          <p:cNvSpPr txBox="1"/>
          <p:nvPr/>
        </p:nvSpPr>
        <p:spPr>
          <a:xfrm>
            <a:off x="1532533" y="2748821"/>
            <a:ext cx="2600195" cy="20374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defTabSz="800100">
              <a:lnSpc>
                <a:spcPct val="90000"/>
              </a:lnSpc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Avenir Book" panose="02000503020000020003" pitchFamily="2" charset="0"/>
                <a:cs typeface="Arial" panose="020B0604020202020204" pitchFamily="34" charset="0"/>
              </a:rPr>
              <a:t>Global Fund request for funding – the financial landscape</a:t>
            </a:r>
          </a:p>
          <a:p>
            <a:pPr marL="285750" indent="-285750" defTabSz="800100">
              <a:lnSpc>
                <a:spcPct val="90000"/>
              </a:lnSpc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latin typeface="Avenir Book" panose="02000503020000020003" pitchFamily="2" charset="0"/>
                <a:cs typeface="Arial" panose="020B0604020202020204" pitchFamily="34" charset="0"/>
              </a:rPr>
              <a:t>Sustainability planning – understanding the current donor dependency</a:t>
            </a:r>
            <a:endParaRPr lang="en-ZA" sz="1600" dirty="0">
              <a:latin typeface="Avenir Book" panose="02000503020000020003" pitchFamily="2" charset="0"/>
              <a:cs typeface="Arial" panose="020B0604020202020204" pitchFamily="34" charset="0"/>
            </a:endParaRPr>
          </a:p>
          <a:p>
            <a:pPr marL="285750" indent="-285750" defTabSz="800100">
              <a:lnSpc>
                <a:spcPct val="90000"/>
              </a:lnSpc>
              <a:spcAft>
                <a:spcPct val="35000"/>
              </a:spcAft>
              <a:buFont typeface="Arial" panose="020B0604020202020204" pitchFamily="34" charset="0"/>
              <a:buChar char="•"/>
            </a:pPr>
            <a:r>
              <a:rPr lang="en-ZA" sz="1600" dirty="0">
                <a:latin typeface="Avenir Book" panose="02000503020000020003" pitchFamily="2" charset="0"/>
                <a:cs typeface="Arial" panose="020B0604020202020204" pitchFamily="34" charset="0"/>
              </a:rPr>
              <a:t>GAM reporting </a:t>
            </a:r>
            <a:br>
              <a:rPr lang="en-ZA" sz="1600" dirty="0">
                <a:latin typeface="Avenir Book" panose="02000503020000020003" pitchFamily="2" charset="0"/>
                <a:cs typeface="Arial" panose="020B0604020202020204" pitchFamily="34" charset="0"/>
              </a:rPr>
            </a:br>
            <a:r>
              <a:rPr lang="en-ZA" sz="1600" dirty="0">
                <a:latin typeface="Avenir Book" panose="02000503020000020003" pitchFamily="2" charset="0"/>
                <a:cs typeface="Arial" panose="020B0604020202020204" pitchFamily="34" charset="0"/>
              </a:rPr>
              <a:t>(indicator 8.3)</a:t>
            </a:r>
          </a:p>
        </p:txBody>
      </p:sp>
      <p:cxnSp>
        <p:nvCxnSpPr>
          <p:cNvPr id="36" name="Connettore dritto 35">
            <a:extLst>
              <a:ext uri="{FF2B5EF4-FFF2-40B4-BE49-F238E27FC236}">
                <a16:creationId xmlns:a16="http://schemas.microsoft.com/office/drawing/2014/main" id="{B328BA8D-82A8-B648-2352-F8BB46A4BEB1}"/>
              </a:ext>
            </a:extLst>
          </p:cNvPr>
          <p:cNvCxnSpPr>
            <a:cxnSpLocks/>
          </p:cNvCxnSpPr>
          <p:nvPr/>
        </p:nvCxnSpPr>
        <p:spPr>
          <a:xfrm>
            <a:off x="4312451" y="2813118"/>
            <a:ext cx="0" cy="2413444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ttore dritto 38">
            <a:extLst>
              <a:ext uri="{FF2B5EF4-FFF2-40B4-BE49-F238E27FC236}">
                <a16:creationId xmlns:a16="http://schemas.microsoft.com/office/drawing/2014/main" id="{418125F9-2D76-1E74-686C-F144C3773543}"/>
              </a:ext>
            </a:extLst>
          </p:cNvPr>
          <p:cNvCxnSpPr>
            <a:cxnSpLocks/>
          </p:cNvCxnSpPr>
          <p:nvPr/>
        </p:nvCxnSpPr>
        <p:spPr>
          <a:xfrm>
            <a:off x="7606980" y="2813118"/>
            <a:ext cx="0" cy="2413444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01189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">
            <a:extLst>
              <a:ext uri="{FF2B5EF4-FFF2-40B4-BE49-F238E27FC236}">
                <a16:creationId xmlns:a16="http://schemas.microsoft.com/office/drawing/2014/main" id="{85565185-FA20-0866-AD63-D69BF257E429}"/>
              </a:ext>
            </a:extLst>
          </p:cNvPr>
          <p:cNvSpPr txBox="1"/>
          <p:nvPr/>
        </p:nvSpPr>
        <p:spPr>
          <a:xfrm>
            <a:off x="509667" y="286042"/>
            <a:ext cx="1113769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sz="3000" dirty="0">
                <a:solidFill>
                  <a:srgbClr val="70C8BE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Utility of NASA data – relevance to Sustainability planning</a:t>
            </a:r>
            <a:endParaRPr lang="en-US" altLang="en-US" sz="3000" dirty="0">
              <a:solidFill>
                <a:srgbClr val="70C8BE"/>
              </a:solidFill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2EF30A06-B5AE-E23C-29AA-72AA6FBC85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 sz="1100" dirty="0">
                <a:latin typeface="Avenir Book" panose="02000503020000020003" pitchFamily="2" charset="0"/>
              </a:rPr>
              <a:t>8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919B77CB-F0FA-3E07-956B-673D402A4B2B}"/>
              </a:ext>
            </a:extLst>
          </p:cNvPr>
          <p:cNvSpPr txBox="1">
            <a:spLocks/>
          </p:cNvSpPr>
          <p:nvPr/>
        </p:nvSpPr>
        <p:spPr>
          <a:xfrm>
            <a:off x="532740" y="986245"/>
            <a:ext cx="11328334" cy="4885509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/>
            <a:r>
              <a:rPr lang="en-US" sz="1600" dirty="0">
                <a:latin typeface="Avenir Book" panose="02000503020000020003" pitchFamily="2" charset="0"/>
              </a:rPr>
              <a:t>Captures </a:t>
            </a:r>
            <a:r>
              <a:rPr lang="en-US" sz="1600" dirty="0">
                <a:solidFill>
                  <a:srgbClr val="01A99A"/>
                </a:solidFill>
                <a:latin typeface="Avenir Book" panose="02000503020000020003" pitchFamily="2" charset="0"/>
              </a:rPr>
              <a:t>multi-sectoral &amp; multi-partner </a:t>
            </a:r>
            <a:r>
              <a:rPr lang="en-US" sz="1600" dirty="0">
                <a:latin typeface="Avenir Book" panose="02000503020000020003" pitchFamily="2" charset="0"/>
              </a:rPr>
              <a:t>HIV/AIDS response, according to the NSP (SRM?) priority areas / interventions</a:t>
            </a:r>
          </a:p>
          <a:p>
            <a:pPr defTabSz="914400"/>
            <a:r>
              <a:rPr lang="en-US" sz="1600" dirty="0">
                <a:latin typeface="Avenir Book" panose="02000503020000020003" pitchFamily="2" charset="0"/>
              </a:rPr>
              <a:t>Indicates past HIV expenditures </a:t>
            </a:r>
            <a:r>
              <a:rPr lang="en-US" sz="1600" dirty="0">
                <a:solidFill>
                  <a:srgbClr val="01A99A"/>
                </a:solidFill>
                <a:latin typeface="Avenir Book" panose="02000503020000020003" pitchFamily="2" charset="0"/>
              </a:rPr>
              <a:t>(retrospective) and trends in financing</a:t>
            </a:r>
            <a:r>
              <a:rPr lang="en-US" sz="1600" dirty="0">
                <a:latin typeface="Avenir Book" panose="02000503020000020003" pitchFamily="2" charset="0"/>
              </a:rPr>
              <a:t>. Allows countries to predict patterns.</a:t>
            </a:r>
          </a:p>
          <a:p>
            <a:pPr defTabSz="914400"/>
            <a:r>
              <a:rPr lang="en-US" sz="1600" dirty="0">
                <a:solidFill>
                  <a:srgbClr val="E31937"/>
                </a:solidFill>
                <a:latin typeface="Avenir Book" panose="02000503020000020003" pitchFamily="2" charset="0"/>
              </a:rPr>
              <a:t>Financing architecture &amp; flows</a:t>
            </a:r>
            <a:r>
              <a:rPr lang="en-US" sz="1600" dirty="0">
                <a:latin typeface="Avenir Book" panose="02000503020000020003" pitchFamily="2" charset="0"/>
              </a:rPr>
              <a:t>, decisions, power, schemes, architecture. Countries might consider </a:t>
            </a:r>
            <a:r>
              <a:rPr lang="en-US" sz="1600" dirty="0">
                <a:solidFill>
                  <a:srgbClr val="01A99A"/>
                </a:solidFill>
                <a:latin typeface="Avenir Book" panose="02000503020000020003" pitchFamily="2" charset="0"/>
              </a:rPr>
              <a:t>new / different financing arrangements </a:t>
            </a:r>
            <a:r>
              <a:rPr lang="en-US" sz="1600" dirty="0">
                <a:latin typeface="Avenir Book" panose="02000503020000020003" pitchFamily="2" charset="0"/>
              </a:rPr>
              <a:t>(</a:t>
            </a:r>
            <a:r>
              <a:rPr lang="en-US" sz="1600" dirty="0" err="1">
                <a:latin typeface="Avenir Book" panose="02000503020000020003" pitchFamily="2" charset="0"/>
              </a:rPr>
              <a:t>e.g</a:t>
            </a:r>
            <a:r>
              <a:rPr lang="en-US" sz="1600" dirty="0">
                <a:latin typeface="Avenir Book" panose="02000503020000020003" pitchFamily="2" charset="0"/>
              </a:rPr>
              <a:t> social health insurance) </a:t>
            </a:r>
          </a:p>
          <a:p>
            <a:pPr defTabSz="914400"/>
            <a:r>
              <a:rPr lang="en-US" sz="1600" dirty="0">
                <a:latin typeface="Avenir Book" panose="02000503020000020003" pitchFamily="2" charset="0"/>
              </a:rPr>
              <a:t>When compared to the </a:t>
            </a:r>
            <a:r>
              <a:rPr lang="en-US" sz="1600" dirty="0">
                <a:solidFill>
                  <a:srgbClr val="E31937"/>
                </a:solidFill>
                <a:latin typeface="Avenir Book" panose="02000503020000020003" pitchFamily="2" charset="0"/>
              </a:rPr>
              <a:t>NSP costing / resources needed</a:t>
            </a:r>
            <a:r>
              <a:rPr lang="en-US" sz="1600" dirty="0">
                <a:latin typeface="Avenir Book" panose="02000503020000020003" pitchFamily="2" charset="0"/>
              </a:rPr>
              <a:t>, per intervention and per funder, calculated</a:t>
            </a:r>
            <a:r>
              <a:rPr lang="en-US" sz="1600" dirty="0">
                <a:solidFill>
                  <a:srgbClr val="00B050"/>
                </a:solidFill>
                <a:latin typeface="Avenir Book" panose="02000503020000020003" pitchFamily="2" charset="0"/>
              </a:rPr>
              <a:t> </a:t>
            </a:r>
            <a:r>
              <a:rPr lang="en-US" sz="1600" dirty="0">
                <a:solidFill>
                  <a:srgbClr val="01A99A"/>
                </a:solidFill>
                <a:latin typeface="Avenir Book" panose="02000503020000020003" pitchFamily="2" charset="0"/>
              </a:rPr>
              <a:t>financial gap analysis will highlight areas most vulnerable / unsustainable</a:t>
            </a:r>
            <a:r>
              <a:rPr lang="en-US" sz="1600" dirty="0">
                <a:solidFill>
                  <a:schemeClr val="accent3">
                    <a:lumMod val="75000"/>
                  </a:schemeClr>
                </a:solidFill>
                <a:latin typeface="Avenir Book" panose="02000503020000020003" pitchFamily="2" charset="0"/>
              </a:rPr>
              <a:t> </a:t>
            </a:r>
            <a:r>
              <a:rPr lang="en-US" sz="1600" dirty="0">
                <a:latin typeface="Avenir Book" panose="02000503020000020003" pitchFamily="2" charset="0"/>
              </a:rPr>
              <a:t>without external support. </a:t>
            </a:r>
            <a:r>
              <a:rPr lang="en-US" sz="1600" dirty="0">
                <a:solidFill>
                  <a:srgbClr val="E31937"/>
                </a:solidFill>
                <a:latin typeface="Avenir Book" panose="02000503020000020003" pitchFamily="2" charset="0"/>
              </a:rPr>
              <a:t>Relies heavily on well-costed NSPs</a:t>
            </a:r>
            <a:r>
              <a:rPr lang="en-US" sz="1600" dirty="0">
                <a:latin typeface="Avenir Book" panose="02000503020000020003" pitchFamily="2" charset="0"/>
              </a:rPr>
              <a:t>.</a:t>
            </a:r>
          </a:p>
          <a:p>
            <a:pPr defTabSz="914400"/>
            <a:r>
              <a:rPr lang="en-US" sz="1600" dirty="0">
                <a:latin typeface="Avenir Book" panose="02000503020000020003" pitchFamily="2" charset="0"/>
              </a:rPr>
              <a:t>Detailed data per intervention - alignment to NSPs, Investment Case priorities / high impact interventions – measures </a:t>
            </a:r>
            <a:r>
              <a:rPr lang="en-US" sz="1600" dirty="0">
                <a:solidFill>
                  <a:srgbClr val="01A99A"/>
                </a:solidFill>
                <a:latin typeface="Avenir Book" panose="02000503020000020003" pitchFamily="2" charset="0"/>
              </a:rPr>
              <a:t>allocative efficiencies </a:t>
            </a:r>
            <a:r>
              <a:rPr lang="en-US" sz="1600" dirty="0">
                <a:latin typeface="Avenir Book" panose="02000503020000020003" pitchFamily="2" charset="0"/>
              </a:rPr>
              <a:t>and informs reprioritization – moving towards </a:t>
            </a:r>
            <a:r>
              <a:rPr lang="en-US" sz="1600" dirty="0">
                <a:solidFill>
                  <a:srgbClr val="01A99A"/>
                </a:solidFill>
                <a:latin typeface="Avenir Book" panose="02000503020000020003" pitchFamily="2" charset="0"/>
              </a:rPr>
              <a:t>most impactful investments with reduced funding</a:t>
            </a:r>
            <a:r>
              <a:rPr lang="en-US" sz="1600" dirty="0">
                <a:latin typeface="Avenir Book" panose="02000503020000020003" pitchFamily="2" charset="0"/>
              </a:rPr>
              <a:t>. Also enhances co-ordination between funders.</a:t>
            </a:r>
          </a:p>
          <a:p>
            <a:pPr defTabSz="914400"/>
            <a:r>
              <a:rPr lang="en-US" sz="1600" dirty="0">
                <a:latin typeface="Avenir Book" panose="02000503020000020003" pitchFamily="2" charset="0"/>
              </a:rPr>
              <a:t>Provides</a:t>
            </a:r>
            <a:r>
              <a:rPr lang="en-US" sz="1600" dirty="0">
                <a:solidFill>
                  <a:schemeClr val="accent3">
                    <a:lumMod val="75000"/>
                  </a:schemeClr>
                </a:solidFill>
                <a:latin typeface="Avenir Book" panose="02000503020000020003" pitchFamily="2" charset="0"/>
              </a:rPr>
              <a:t> </a:t>
            </a:r>
            <a:r>
              <a:rPr lang="en-US" sz="1600" dirty="0">
                <a:solidFill>
                  <a:srgbClr val="01A99A"/>
                </a:solidFill>
                <a:latin typeface="Avenir Book" panose="02000503020000020003" pitchFamily="2" charset="0"/>
              </a:rPr>
              <a:t>sub-national</a:t>
            </a:r>
            <a:r>
              <a:rPr lang="en-US" sz="1600" dirty="0">
                <a:solidFill>
                  <a:schemeClr val="accent3">
                    <a:lumMod val="75000"/>
                  </a:schemeClr>
                </a:solidFill>
                <a:latin typeface="Avenir Book" panose="02000503020000020003" pitchFamily="2" charset="0"/>
              </a:rPr>
              <a:t> </a:t>
            </a:r>
            <a:r>
              <a:rPr lang="en-US" sz="1600" dirty="0">
                <a:latin typeface="Avenir Book" panose="02000503020000020003" pitchFamily="2" charset="0"/>
              </a:rPr>
              <a:t>picture – by region / province / district. This may be important for decentralized / federal state planning. </a:t>
            </a:r>
          </a:p>
          <a:p>
            <a:pPr defTabSz="914400"/>
            <a:r>
              <a:rPr lang="en-US" sz="1600" dirty="0">
                <a:latin typeface="Avenir Book" panose="02000503020000020003" pitchFamily="2" charset="0"/>
              </a:rPr>
              <a:t>Provides detailed data per </a:t>
            </a:r>
            <a:r>
              <a:rPr lang="en-US" sz="1600" dirty="0">
                <a:solidFill>
                  <a:srgbClr val="01A99A"/>
                </a:solidFill>
                <a:latin typeface="Avenir Book" panose="02000503020000020003" pitchFamily="2" charset="0"/>
              </a:rPr>
              <a:t>service provider </a:t>
            </a:r>
            <a:r>
              <a:rPr lang="en-US" sz="1600" dirty="0">
                <a:latin typeface="Avenir Book" panose="02000503020000020003" pitchFamily="2" charset="0"/>
              </a:rPr>
              <a:t>types that reflects the multi-sectoral and complex HIV response that needs to be sustained  (</a:t>
            </a:r>
            <a:r>
              <a:rPr lang="en-US" sz="1600" dirty="0" err="1">
                <a:latin typeface="Avenir Book" panose="02000503020000020003" pitchFamily="2" charset="0"/>
              </a:rPr>
              <a:t>eg.</a:t>
            </a:r>
            <a:r>
              <a:rPr lang="en-US" sz="1600" dirty="0">
                <a:latin typeface="Avenir Book" panose="02000503020000020003" pitchFamily="2" charset="0"/>
              </a:rPr>
              <a:t> measures social contracting of NGOs, community-level </a:t>
            </a:r>
            <a:r>
              <a:rPr lang="en-US" sz="1600" dirty="0" err="1">
                <a:latin typeface="Avenir Book" panose="02000503020000020003" pitchFamily="2" charset="0"/>
              </a:rPr>
              <a:t>organisations</a:t>
            </a:r>
            <a:r>
              <a:rPr lang="en-US" sz="1600" dirty="0">
                <a:latin typeface="Avenir Book" panose="02000503020000020003" pitchFamily="2" charset="0"/>
              </a:rPr>
              <a:t> etc.). </a:t>
            </a:r>
          </a:p>
          <a:p>
            <a:pPr defTabSz="914400"/>
            <a:r>
              <a:rPr lang="en-US" sz="1600" dirty="0">
                <a:latin typeface="Avenir Book" panose="02000503020000020003" pitchFamily="2" charset="0"/>
              </a:rPr>
              <a:t>Includes insights into </a:t>
            </a:r>
            <a:r>
              <a:rPr lang="en-US" sz="1600" dirty="0">
                <a:solidFill>
                  <a:srgbClr val="01A99A"/>
                </a:solidFill>
                <a:latin typeface="Avenir Book" panose="02000503020000020003" pitchFamily="2" charset="0"/>
              </a:rPr>
              <a:t>the community-led response / CLOs </a:t>
            </a:r>
            <a:r>
              <a:rPr lang="en-US" sz="1600" dirty="0">
                <a:latin typeface="Avenir Book" panose="02000503020000020003" pitchFamily="2" charset="0"/>
              </a:rPr>
              <a:t>– to ensure their protection &amp; promotion.</a:t>
            </a:r>
          </a:p>
          <a:p>
            <a:pPr defTabSz="914400"/>
            <a:r>
              <a:rPr lang="en-US" sz="1600" dirty="0">
                <a:latin typeface="Avenir Book" panose="02000503020000020003" pitchFamily="2" charset="0"/>
              </a:rPr>
              <a:t>Provides detailed data per </a:t>
            </a:r>
            <a:r>
              <a:rPr lang="en-US" sz="1600" dirty="0">
                <a:solidFill>
                  <a:srgbClr val="E31937"/>
                </a:solidFill>
                <a:latin typeface="Avenir Book" panose="02000503020000020003" pitchFamily="2" charset="0"/>
              </a:rPr>
              <a:t>cost components/ items </a:t>
            </a:r>
            <a:r>
              <a:rPr lang="en-US" sz="1600" dirty="0">
                <a:latin typeface="Avenir Book" panose="02000503020000020003" pitchFamily="2" charset="0"/>
              </a:rPr>
              <a:t>(commodities / human resources etc.) that can be linked to specific interventions – which allows for the measure of technical efficiencies, highlighting </a:t>
            </a:r>
            <a:r>
              <a:rPr lang="en-US" sz="1600" dirty="0">
                <a:solidFill>
                  <a:srgbClr val="01A99A"/>
                </a:solidFill>
                <a:latin typeface="Avenir Book" panose="02000503020000020003" pitchFamily="2" charset="0"/>
              </a:rPr>
              <a:t>areas where saving could be made</a:t>
            </a:r>
            <a:r>
              <a:rPr lang="en-US" sz="1600" dirty="0">
                <a:latin typeface="Avenir Book" panose="02000503020000020003" pitchFamily="2" charset="0"/>
              </a:rPr>
              <a:t>.</a:t>
            </a:r>
          </a:p>
          <a:p>
            <a:pPr defTabSz="914400"/>
            <a:r>
              <a:rPr lang="en-US" sz="1600" dirty="0">
                <a:latin typeface="Avenir Book" panose="02000503020000020003" pitchFamily="2" charset="0"/>
              </a:rPr>
              <a:t>Detailed analysis of donor contributions to </a:t>
            </a:r>
            <a:r>
              <a:rPr lang="en-US" sz="1600" dirty="0">
                <a:solidFill>
                  <a:srgbClr val="01A99A"/>
                </a:solidFill>
                <a:latin typeface="Avenir Book" panose="02000503020000020003" pitchFamily="2" charset="0"/>
              </a:rPr>
              <a:t>commodities and human resources </a:t>
            </a:r>
            <a:r>
              <a:rPr lang="en-US" sz="1600" dirty="0">
                <a:latin typeface="Avenir Book" panose="02000503020000020003" pitchFamily="2" charset="0"/>
              </a:rPr>
              <a:t>- to flag areas vulnerable to reducing external aid.</a:t>
            </a:r>
          </a:p>
          <a:p>
            <a:pPr defTabSz="914400"/>
            <a:r>
              <a:rPr lang="en-US" sz="1600" dirty="0">
                <a:latin typeface="Avenir Book" panose="02000503020000020003" pitchFamily="2" charset="0"/>
              </a:rPr>
              <a:t>Provides detailed data by </a:t>
            </a:r>
            <a:r>
              <a:rPr lang="en-US" sz="1600" dirty="0">
                <a:solidFill>
                  <a:srgbClr val="01A99A"/>
                </a:solidFill>
                <a:latin typeface="Avenir Book" panose="02000503020000020003" pitchFamily="2" charset="0"/>
              </a:rPr>
              <a:t>beneficiary and performance indicators </a:t>
            </a:r>
            <a:r>
              <a:rPr lang="en-US" sz="1600" dirty="0">
                <a:latin typeface="Avenir Book" panose="02000503020000020003" pitchFamily="2" charset="0"/>
              </a:rPr>
              <a:t>(linked to the specific interventions) – allows for Equity analyses, Units of expenditure comparisons, value-for-money measures – informing </a:t>
            </a:r>
            <a:r>
              <a:rPr lang="en-US" sz="1600" dirty="0">
                <a:solidFill>
                  <a:srgbClr val="01A99A"/>
                </a:solidFill>
                <a:latin typeface="Avenir Book" panose="02000503020000020003" pitchFamily="2" charset="0"/>
              </a:rPr>
              <a:t>more efficient implementation choices</a:t>
            </a:r>
            <a:r>
              <a:rPr lang="en-US" sz="1600" dirty="0">
                <a:latin typeface="Avenir Book" panose="02000503020000020003" pitchFamily="2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63870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42485-92D6-D1BB-B45F-5F2FEF3D7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55107891-EBF7-F08D-BC4E-410CE59716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7978" y="1681236"/>
            <a:ext cx="11319380" cy="3883542"/>
          </a:xfrm>
        </p:spPr>
        <p:txBody>
          <a:bodyPr>
            <a:normAutofit lnSpcReduction="10000"/>
          </a:bodyPr>
          <a:lstStyle/>
          <a:p>
            <a:pPr marL="490537" lvl="1">
              <a:buFont typeface="Arial" panose="020B0604020202020204" pitchFamily="34" charset="0"/>
              <a:buChar char="•"/>
            </a:pPr>
            <a:r>
              <a:rPr lang="en-US" sz="1800" dirty="0">
                <a:latin typeface="Avenir Book" panose="02000503020000020003" pitchFamily="2" charset="0"/>
                <a:cs typeface="Arial" panose="020B0604020202020204" pitchFamily="34" charset="0"/>
              </a:rPr>
              <a:t>A comparison of NASA data with past budgets / commitments to measure absorption capacity &amp; identify potential areas of wastage which could be reduced / </a:t>
            </a:r>
            <a:r>
              <a:rPr lang="en-US" sz="1800" dirty="0">
                <a:solidFill>
                  <a:srgbClr val="01A99A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bottlenecks to be addressed to ensure optimal use of available funds</a:t>
            </a:r>
            <a:r>
              <a:rPr lang="en-US" sz="1800" dirty="0">
                <a:latin typeface="Avenir Book" panose="02000503020000020003" pitchFamily="2" charset="0"/>
                <a:cs typeface="Arial" panose="020B0604020202020204" pitchFamily="34" charset="0"/>
              </a:rPr>
              <a:t>.</a:t>
            </a:r>
          </a:p>
          <a:p>
            <a:pPr marL="490537" lvl="1">
              <a:buFont typeface="Arial" panose="020B0604020202020204" pitchFamily="34" charset="0"/>
              <a:buChar char="•"/>
            </a:pPr>
            <a:r>
              <a:rPr lang="en-US" sz="1800" dirty="0">
                <a:latin typeface="Avenir Book" panose="02000503020000020003" pitchFamily="2" charset="0"/>
                <a:cs typeface="Arial" panose="020B0604020202020204" pitchFamily="34" charset="0"/>
              </a:rPr>
              <a:t>To collect </a:t>
            </a:r>
            <a:r>
              <a:rPr lang="en-US" sz="1800" dirty="0">
                <a:solidFill>
                  <a:srgbClr val="01A99A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future budgets / commitments </a:t>
            </a:r>
            <a:r>
              <a:rPr lang="en-US" sz="1800" dirty="0">
                <a:latin typeface="Avenir Book" panose="02000503020000020003" pitchFamily="2" charset="0"/>
                <a:cs typeface="Arial" panose="020B0604020202020204" pitchFamily="34" charset="0"/>
              </a:rPr>
              <a:t>to predict trends in financing / funders’ priorities.</a:t>
            </a:r>
          </a:p>
          <a:p>
            <a:pPr marL="490537" lvl="1">
              <a:buFont typeface="Arial" panose="020B0604020202020204" pitchFamily="34" charset="0"/>
              <a:buChar char="•"/>
            </a:pPr>
            <a:r>
              <a:rPr lang="en-US" sz="1800" dirty="0">
                <a:latin typeface="Avenir Book" panose="02000503020000020003" pitchFamily="2" charset="0"/>
                <a:cs typeface="Arial" panose="020B0604020202020204" pitchFamily="34" charset="0"/>
              </a:rPr>
              <a:t>Comparison of future budgets with </a:t>
            </a:r>
            <a:r>
              <a:rPr lang="en-US" sz="1800" dirty="0">
                <a:solidFill>
                  <a:srgbClr val="01A99A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estimated resources needed per intervention </a:t>
            </a:r>
            <a:r>
              <a:rPr lang="en-US" sz="1800" dirty="0">
                <a:latin typeface="Avenir Book" panose="02000503020000020003" pitchFamily="2" charset="0"/>
                <a:cs typeface="Arial" panose="020B0604020202020204" pitchFamily="34" charset="0"/>
              </a:rPr>
              <a:t>(sound costings of NSPs / SRMs would be required) to identify future areas of risk / vulnerability.</a:t>
            </a:r>
          </a:p>
          <a:p>
            <a:pPr marL="490537" lvl="1">
              <a:buFont typeface="Arial" panose="020B0604020202020204" pitchFamily="34" charset="0"/>
              <a:buChar char="•"/>
            </a:pPr>
            <a:r>
              <a:rPr lang="en-US" sz="1800" dirty="0">
                <a:latin typeface="Avenir Book" panose="02000503020000020003" pitchFamily="2" charset="0"/>
                <a:cs typeface="Arial" panose="020B0604020202020204" pitchFamily="34" charset="0"/>
              </a:rPr>
              <a:t>Creation of funding landscape tables (similar to those used for Global Fund funding requests).</a:t>
            </a:r>
          </a:p>
          <a:p>
            <a:pPr marL="490537" lvl="1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01A99A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Model the impact of future changes in funding </a:t>
            </a:r>
            <a:r>
              <a:rPr lang="en-US" sz="1800" dirty="0">
                <a:latin typeface="Avenir Book" panose="02000503020000020003" pitchFamily="2" charset="0"/>
                <a:cs typeface="Arial" panose="020B0604020202020204" pitchFamily="34" charset="0"/>
              </a:rPr>
              <a:t>in key interventions and their savings/ costs. E.g. a 10% reduction in ART funding could result in xx% reduction in treatment coverage, reduced viral suppression, increased mortality, production losses, increased new infections, increased treatment cost…)</a:t>
            </a:r>
          </a:p>
          <a:p>
            <a:pPr marL="490537" lvl="1">
              <a:buFont typeface="Arial" panose="020B0604020202020204" pitchFamily="34" charset="0"/>
              <a:buChar char="•"/>
            </a:pPr>
            <a:r>
              <a:rPr lang="en-US" sz="1800" dirty="0">
                <a:latin typeface="Avenir Book" panose="02000503020000020003" pitchFamily="2" charset="0"/>
                <a:cs typeface="Arial" panose="020B0604020202020204" pitchFamily="34" charset="0"/>
              </a:rPr>
              <a:t>Estimate the </a:t>
            </a:r>
            <a:r>
              <a:rPr lang="en-US" sz="1800" dirty="0">
                <a:solidFill>
                  <a:srgbClr val="01A99A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potential savings through integrated HIV services </a:t>
            </a:r>
            <a:r>
              <a:rPr lang="en-US" sz="1800" dirty="0">
                <a:latin typeface="Avenir Book" panose="02000503020000020003" pitchFamily="2" charset="0"/>
                <a:cs typeface="Arial" panose="020B0604020202020204" pitchFamily="34" charset="0"/>
              </a:rPr>
              <a:t>(limited to health services in health settings?) – or make use of existing studies.</a:t>
            </a:r>
          </a:p>
          <a:p>
            <a:pPr marL="490537" lvl="1">
              <a:buFont typeface="Arial" panose="020B0604020202020204" pitchFamily="34" charset="0"/>
              <a:buChar char="•"/>
            </a:pPr>
            <a:r>
              <a:rPr lang="en-US" sz="1800" dirty="0">
                <a:latin typeface="Avenir Book" panose="02000503020000020003" pitchFamily="2" charset="0"/>
                <a:cs typeface="Arial" panose="020B0604020202020204" pitchFamily="34" charset="0"/>
              </a:rPr>
              <a:t>Model alternative / innovative financing sources and their potential contributions (existing evidence shows very small contribution and high administration costs)? 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5C88B845-E6D9-7B81-5E04-28B3F9509FF9}"/>
              </a:ext>
            </a:extLst>
          </p:cNvPr>
          <p:cNvSpPr txBox="1"/>
          <p:nvPr/>
        </p:nvSpPr>
        <p:spPr>
          <a:xfrm>
            <a:off x="509667" y="330951"/>
            <a:ext cx="111376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sz="3000" dirty="0">
                <a:solidFill>
                  <a:srgbClr val="70C8BE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Additional data collection, triangulation and analysis beneficial to sustainability planning </a:t>
            </a:r>
            <a:endParaRPr lang="en-US" altLang="en-US" sz="3000" dirty="0">
              <a:solidFill>
                <a:srgbClr val="70C8BE"/>
              </a:solidFill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B5D0133D-6EDB-981F-6615-6C22A02445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 sz="1100" dirty="0">
                <a:latin typeface="Avenir Book" panose="02000503020000020003" pitchFamily="2" charset="0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40336862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">
            <a:extLst>
              <a:ext uri="{FF2B5EF4-FFF2-40B4-BE49-F238E27FC236}">
                <a16:creationId xmlns:a16="http://schemas.microsoft.com/office/drawing/2014/main" id="{C91AD4AE-3F33-C456-FD4E-E9CF6F029749}"/>
              </a:ext>
            </a:extLst>
          </p:cNvPr>
          <p:cNvSpPr txBox="1"/>
          <p:nvPr/>
        </p:nvSpPr>
        <p:spPr>
          <a:xfrm>
            <a:off x="509667" y="330951"/>
            <a:ext cx="1113769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GB" altLang="en-US" sz="3000" dirty="0">
                <a:solidFill>
                  <a:srgbClr val="70C8BE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NASA Principles</a:t>
            </a:r>
            <a:endParaRPr lang="en-US" altLang="en-US" sz="3000" dirty="0">
              <a:solidFill>
                <a:srgbClr val="70C8BE"/>
              </a:solidFill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61C814A-4AAC-4267-DC80-1B5434DD1C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 sz="1100" dirty="0">
                <a:latin typeface="Avenir Book" panose="02000503020000020003" pitchFamily="2" charset="0"/>
              </a:rPr>
              <a:t>10</a:t>
            </a:r>
          </a:p>
        </p:txBody>
      </p:sp>
      <p:graphicFrame>
        <p:nvGraphicFramePr>
          <p:cNvPr id="5" name="Content Placeholder 3">
            <a:extLst>
              <a:ext uri="{FF2B5EF4-FFF2-40B4-BE49-F238E27FC236}">
                <a16:creationId xmlns:a16="http://schemas.microsoft.com/office/drawing/2014/main" id="{1137ECF7-75B3-FECB-DA36-18B23ED6DED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1518128"/>
              </p:ext>
            </p:extLst>
          </p:nvPr>
        </p:nvGraphicFramePr>
        <p:xfrm>
          <a:off x="2152650" y="914400"/>
          <a:ext cx="7886700" cy="5118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371269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400A52-8D0F-AE33-2204-603C263BD2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">
            <a:extLst>
              <a:ext uri="{FF2B5EF4-FFF2-40B4-BE49-F238E27FC236}">
                <a16:creationId xmlns:a16="http://schemas.microsoft.com/office/drawing/2014/main" id="{C3A0BB51-D051-9E6F-2511-297A48B71B5A}"/>
              </a:ext>
            </a:extLst>
          </p:cNvPr>
          <p:cNvSpPr txBox="1"/>
          <p:nvPr/>
        </p:nvSpPr>
        <p:spPr>
          <a:xfrm>
            <a:off x="509667" y="330951"/>
            <a:ext cx="1113769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GB" altLang="en-US" sz="3000" dirty="0">
                <a:solidFill>
                  <a:srgbClr val="70C8BE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NASA Principle 1: </a:t>
            </a:r>
          </a:p>
          <a:p>
            <a:pPr eaLnBrk="1" hangingPunct="1"/>
            <a:r>
              <a:rPr lang="en-GB" altLang="en-US" dirty="0">
                <a:latin typeface="Avenir Book" panose="02000503020000020003" pitchFamily="2" charset="0"/>
                <a:cs typeface="Arial" panose="020B0604020202020204" pitchFamily="34" charset="0"/>
              </a:rPr>
              <a:t>Data triangulation </a:t>
            </a:r>
            <a:br>
              <a:rPr lang="en-GB" altLang="en-US" dirty="0">
                <a:latin typeface="Avenir Book" panose="02000503020000020003" pitchFamily="2" charset="0"/>
                <a:cs typeface="Arial" panose="020B0604020202020204" pitchFamily="34" charset="0"/>
              </a:rPr>
            </a:br>
            <a:r>
              <a:rPr lang="en-GB" altLang="en-US" dirty="0">
                <a:latin typeface="Avenir Book" panose="02000503020000020003" pitchFamily="2" charset="0"/>
                <a:cs typeface="Arial" panose="020B0604020202020204" pitchFamily="34" charset="0"/>
              </a:rPr>
              <a:t>(top-down &amp; bottom-up)</a:t>
            </a:r>
            <a:endParaRPr lang="en-US" altLang="en-US" dirty="0"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  <p:sp>
        <p:nvSpPr>
          <p:cNvPr id="69" name="Segnaposto piè di pagina 68">
            <a:extLst>
              <a:ext uri="{FF2B5EF4-FFF2-40B4-BE49-F238E27FC236}">
                <a16:creationId xmlns:a16="http://schemas.microsoft.com/office/drawing/2014/main" id="{70EB6166-E20F-2263-0559-9BC6A52074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 sz="1100" dirty="0">
                <a:latin typeface="Avenir Book" panose="02000503020000020003" pitchFamily="2" charset="0"/>
              </a:rPr>
              <a:t>11</a:t>
            </a:r>
          </a:p>
        </p:txBody>
      </p:sp>
      <p:pic>
        <p:nvPicPr>
          <p:cNvPr id="96" name="Immagine 95">
            <a:extLst>
              <a:ext uri="{FF2B5EF4-FFF2-40B4-BE49-F238E27FC236}">
                <a16:creationId xmlns:a16="http://schemas.microsoft.com/office/drawing/2014/main" id="{486CFB42-49C9-CEED-5620-F022C783E1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6215" y="342862"/>
            <a:ext cx="8199569" cy="5632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20501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2FB801-782C-778D-E0BD-1C4531A96C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1">
            <a:extLst>
              <a:ext uri="{FF2B5EF4-FFF2-40B4-BE49-F238E27FC236}">
                <a16:creationId xmlns:a16="http://schemas.microsoft.com/office/drawing/2014/main" id="{0ED5D547-B144-0D31-1E6E-DFA0FFFD1D34}"/>
              </a:ext>
            </a:extLst>
          </p:cNvPr>
          <p:cNvSpPr txBox="1"/>
          <p:nvPr/>
        </p:nvSpPr>
        <p:spPr>
          <a:xfrm>
            <a:off x="509667" y="330951"/>
            <a:ext cx="111376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GB" altLang="en-US" sz="3000" dirty="0">
                <a:solidFill>
                  <a:srgbClr val="70C8BE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NASA Principle 2: </a:t>
            </a:r>
          </a:p>
          <a:p>
            <a:pPr eaLnBrk="1" hangingPunct="1"/>
            <a:r>
              <a:rPr lang="en-GB" altLang="en-US" dirty="0">
                <a:latin typeface="Avenir Book" panose="02000503020000020003" pitchFamily="2" charset="0"/>
                <a:cs typeface="Arial" panose="020B0604020202020204" pitchFamily="34" charset="0"/>
              </a:rPr>
              <a:t>Complete transactions with all vectors</a:t>
            </a:r>
            <a:endParaRPr lang="en-US" altLang="en-US" dirty="0"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  <p:sp>
        <p:nvSpPr>
          <p:cNvPr id="31" name="Segnaposto piè di pagina 30">
            <a:extLst>
              <a:ext uri="{FF2B5EF4-FFF2-40B4-BE49-F238E27FC236}">
                <a16:creationId xmlns:a16="http://schemas.microsoft.com/office/drawing/2014/main" id="{2D7575C2-3BE3-B0CD-7A63-0BA156DE6F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 sz="1100" dirty="0">
                <a:latin typeface="Avenir Book" panose="02000503020000020003" pitchFamily="2" charset="0"/>
              </a:rPr>
              <a:t>12</a:t>
            </a:r>
          </a:p>
        </p:txBody>
      </p:sp>
      <p:pic>
        <p:nvPicPr>
          <p:cNvPr id="49" name="Immagine 48" descr="Immagine che contiene testo, schermata, Carattere, biglietto da visita&#10;&#10;Il contenuto generato dall'IA potrebbe non essere corretto.">
            <a:extLst>
              <a:ext uri="{FF2B5EF4-FFF2-40B4-BE49-F238E27FC236}">
                <a16:creationId xmlns:a16="http://schemas.microsoft.com/office/drawing/2014/main" id="{1538D815-82F8-F98B-BF79-17FFD5512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4990" y="1374350"/>
            <a:ext cx="8347044" cy="4577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6839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F349B-E676-BC84-6C95-2CD012DAB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">
            <a:extLst>
              <a:ext uri="{FF2B5EF4-FFF2-40B4-BE49-F238E27FC236}">
                <a16:creationId xmlns:a16="http://schemas.microsoft.com/office/drawing/2014/main" id="{EE200F50-A5B5-2FEA-6CF2-C938AD4E0D2B}"/>
              </a:ext>
            </a:extLst>
          </p:cNvPr>
          <p:cNvSpPr txBox="1"/>
          <p:nvPr/>
        </p:nvSpPr>
        <p:spPr>
          <a:xfrm>
            <a:off x="509667" y="330951"/>
            <a:ext cx="111376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GB" altLang="en-US" sz="3000" dirty="0">
                <a:solidFill>
                  <a:srgbClr val="70C8BE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NASA Principle 3: </a:t>
            </a:r>
          </a:p>
          <a:p>
            <a:pPr eaLnBrk="1" hangingPunct="1"/>
            <a:r>
              <a:rPr lang="en-GB" altLang="en-US" dirty="0">
                <a:latin typeface="Avenir Book" panose="02000503020000020003" pitchFamily="2" charset="0"/>
                <a:cs typeface="Arial" panose="020B0604020202020204" pitchFamily="34" charset="0"/>
              </a:rPr>
              <a:t>Spending on consumed goods / delivered services is captured (accrual / matching accounting)</a:t>
            </a:r>
            <a:endParaRPr lang="en-US" altLang="en-US" dirty="0"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  <p:sp>
        <p:nvSpPr>
          <p:cNvPr id="157" name="Segnaposto piè di pagina 156">
            <a:extLst>
              <a:ext uri="{FF2B5EF4-FFF2-40B4-BE49-F238E27FC236}">
                <a16:creationId xmlns:a16="http://schemas.microsoft.com/office/drawing/2014/main" id="{CD2A1F99-2AF3-AC92-CD2F-5AA82AC026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 sz="1100" dirty="0">
                <a:latin typeface="Avenir Book" panose="02000503020000020003" pitchFamily="2" charset="0"/>
              </a:rPr>
              <a:t>13</a:t>
            </a:r>
          </a:p>
        </p:txBody>
      </p:sp>
      <p:pic>
        <p:nvPicPr>
          <p:cNvPr id="160" name="Immagine 159" descr="Immagine che contiene testo, schermata, Carattere, cerchio&#10;&#10;Il contenuto generato dall'IA potrebbe non essere corretto.">
            <a:extLst>
              <a:ext uri="{FF2B5EF4-FFF2-40B4-BE49-F238E27FC236}">
                <a16:creationId xmlns:a16="http://schemas.microsoft.com/office/drawing/2014/main" id="{E3DAE38E-1935-4495-5EEC-94DCB3197C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43" y="1826313"/>
            <a:ext cx="11137690" cy="3592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4565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F4F450-A568-3BB3-D05B-04B20E28D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uppo 19">
            <a:extLst>
              <a:ext uri="{FF2B5EF4-FFF2-40B4-BE49-F238E27FC236}">
                <a16:creationId xmlns:a16="http://schemas.microsoft.com/office/drawing/2014/main" id="{2F1C812B-9D9E-48AF-27AD-46F67189AF56}"/>
              </a:ext>
            </a:extLst>
          </p:cNvPr>
          <p:cNvGrpSpPr/>
          <p:nvPr/>
        </p:nvGrpSpPr>
        <p:grpSpPr>
          <a:xfrm>
            <a:off x="278299" y="4331871"/>
            <a:ext cx="6877873" cy="1053007"/>
            <a:chOff x="1656884" y="4674495"/>
            <a:chExt cx="1481582" cy="1053007"/>
          </a:xfrm>
        </p:grpSpPr>
        <p:sp>
          <p:nvSpPr>
            <p:cNvPr id="18" name="Doppia parentesi graffa 17">
              <a:extLst>
                <a:ext uri="{FF2B5EF4-FFF2-40B4-BE49-F238E27FC236}">
                  <a16:creationId xmlns:a16="http://schemas.microsoft.com/office/drawing/2014/main" id="{126D26DD-9B1C-BB31-00E4-E66C3D6547F9}"/>
                </a:ext>
              </a:extLst>
            </p:cNvPr>
            <p:cNvSpPr/>
            <p:nvPr/>
          </p:nvSpPr>
          <p:spPr>
            <a:xfrm rot="5400000">
              <a:off x="1925402" y="4598063"/>
              <a:ext cx="990136" cy="1143000"/>
            </a:xfrm>
            <a:prstGeom prst="bracePair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it-IT" dirty="0">
                <a:latin typeface="Avenir Book" panose="02000503020000020003" pitchFamily="2" charset="0"/>
              </a:endParaRPr>
            </a:p>
          </p:txBody>
        </p:sp>
        <p:sp>
          <p:nvSpPr>
            <p:cNvPr id="19" name="Rettangolo 18">
              <a:extLst>
                <a:ext uri="{FF2B5EF4-FFF2-40B4-BE49-F238E27FC236}">
                  <a16:creationId xmlns:a16="http://schemas.microsoft.com/office/drawing/2014/main" id="{CCFEFEA7-2F24-0CF0-A450-4139C5DF515C}"/>
                </a:ext>
              </a:extLst>
            </p:cNvPr>
            <p:cNvSpPr/>
            <p:nvPr/>
          </p:nvSpPr>
          <p:spPr>
            <a:xfrm>
              <a:off x="1656884" y="5169563"/>
              <a:ext cx="1481582" cy="55793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>
                <a:latin typeface="Avenir Book" panose="02000503020000020003" pitchFamily="2" charset="0"/>
              </a:endParaRPr>
            </a:p>
          </p:txBody>
        </p:sp>
      </p:grpSp>
      <p:sp>
        <p:nvSpPr>
          <p:cNvPr id="191504" name="Rectangle 16">
            <a:extLst>
              <a:ext uri="{FF2B5EF4-FFF2-40B4-BE49-F238E27FC236}">
                <a16:creationId xmlns:a16="http://schemas.microsoft.com/office/drawing/2014/main" id="{96C30205-EBF8-F731-93CB-8BADAB05932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09667" y="2724151"/>
            <a:ext cx="9023724" cy="571500"/>
          </a:xfr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indent="0" eaLnBrk="1" hangingPunct="1">
              <a:buNone/>
              <a:defRPr/>
            </a:pPr>
            <a:r>
              <a:rPr lang="es-GT" sz="1800" dirty="0">
                <a:solidFill>
                  <a:schemeClr val="accent3">
                    <a:lumMod val="50000"/>
                  </a:schemeClr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 </a:t>
            </a:r>
            <a:r>
              <a:rPr lang="es-GT" sz="1800" dirty="0">
                <a:solidFill>
                  <a:srgbClr val="C00000"/>
                </a:solidFill>
                <a:latin typeface="Avenir Book" panose="02000503020000020003" pitchFamily="2" charset="0"/>
                <a:ea typeface="Zapf Dingbats"/>
                <a:cs typeface="Arial" panose="020B0604020202020204" pitchFamily="34" charset="0"/>
                <a:sym typeface="Zapf Dingbats"/>
              </a:rPr>
              <a:t>✗</a:t>
            </a:r>
            <a:r>
              <a:rPr lang="en-US" sz="1800" dirty="0">
                <a:solidFill>
                  <a:srgbClr val="C00000"/>
                </a:solidFill>
                <a:latin typeface="Avenir Book" panose="02000503020000020003" pitchFamily="2" charset="0"/>
                <a:cs typeface="Arial" panose="020B0604020202020204" pitchFamily="34" charset="0"/>
                <a:sym typeface="Zapf Dingbats"/>
              </a:rPr>
              <a:t> </a:t>
            </a:r>
            <a:r>
              <a:rPr lang="en-US" sz="1800" dirty="0">
                <a:latin typeface="Avenir Book" panose="02000503020000020003" pitchFamily="2" charset="0"/>
                <a:cs typeface="Arial" panose="020B0604020202020204" pitchFamily="34" charset="0"/>
              </a:rPr>
              <a:t>Resources allocated, resources committed, budgets, nor estimated resource needs…</a:t>
            </a:r>
            <a:endParaRPr lang="en-US" sz="2400" b="1" dirty="0"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  <p:sp>
        <p:nvSpPr>
          <p:cNvPr id="191505" name="Rectangle 17">
            <a:extLst>
              <a:ext uri="{FF2B5EF4-FFF2-40B4-BE49-F238E27FC236}">
                <a16:creationId xmlns:a16="http://schemas.microsoft.com/office/drawing/2014/main" id="{39395B59-E32A-1137-6432-D468182962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667" y="4632405"/>
            <a:ext cx="9217212" cy="609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0" tIns="0" rIns="0" bIns="0"/>
          <a:lstStyle/>
          <a:p>
            <a:pPr marL="257175" indent="-257175">
              <a:spcBef>
                <a:spcPct val="20000"/>
              </a:spcBef>
              <a:defRPr/>
            </a:pPr>
            <a:r>
              <a:rPr lang="es-GT" dirty="0">
                <a:solidFill>
                  <a:schemeClr val="accent3">
                    <a:lumMod val="50000"/>
                  </a:schemeClr>
                </a:solidFill>
                <a:latin typeface="Avenir Book" panose="02000503020000020003" pitchFamily="2" charset="0"/>
              </a:rPr>
              <a:t> </a:t>
            </a:r>
            <a:r>
              <a:rPr lang="es-GT" dirty="0">
                <a:solidFill>
                  <a:srgbClr val="C00000"/>
                </a:solidFill>
                <a:latin typeface="Avenir Book" panose="02000503020000020003" pitchFamily="2" charset="0"/>
                <a:ea typeface="Zapf Dingbats"/>
                <a:cs typeface="Zapf Dingbats"/>
                <a:sym typeface="Zapf Dingbats"/>
              </a:rPr>
              <a:t>✗</a:t>
            </a:r>
            <a:r>
              <a:rPr lang="en-US" dirty="0">
                <a:solidFill>
                  <a:srgbClr val="C00000"/>
                </a:solidFill>
                <a:latin typeface="Avenir Book" panose="02000503020000020003" pitchFamily="2" charset="0"/>
                <a:sym typeface="Zapf Dingbats"/>
              </a:rPr>
              <a:t> </a:t>
            </a:r>
            <a:r>
              <a:rPr lang="en-US" dirty="0">
                <a:latin typeface="Avenir Book" panose="02000503020000020003" pitchFamily="2" charset="0"/>
                <a:cs typeface="Arial" panose="020B0604020202020204" pitchFamily="34" charset="0"/>
                <a:sym typeface="Zapf Dingbats"/>
              </a:rPr>
              <a:t>Resource allocated </a:t>
            </a:r>
            <a:r>
              <a:rPr lang="en-US" dirty="0">
                <a:latin typeface="Avenir Book" panose="02000503020000020003" pitchFamily="2" charset="0"/>
                <a:cs typeface="Arial" panose="020B0604020202020204" pitchFamily="34" charset="0"/>
              </a:rPr>
              <a:t>are usually not equal to Budget executed or actual expenditures…</a:t>
            </a:r>
            <a:endParaRPr lang="en-US" b="1" dirty="0"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3A59F3A8-23E7-8601-BCE3-417ADB58405D}"/>
              </a:ext>
            </a:extLst>
          </p:cNvPr>
          <p:cNvSpPr txBox="1"/>
          <p:nvPr/>
        </p:nvSpPr>
        <p:spPr>
          <a:xfrm>
            <a:off x="509667" y="330951"/>
            <a:ext cx="1113769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3000" dirty="0">
                <a:solidFill>
                  <a:srgbClr val="70C8BE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NASA Principle 3: </a:t>
            </a:r>
          </a:p>
          <a:p>
            <a:r>
              <a:rPr lang="en-GB" altLang="en-US" dirty="0">
                <a:latin typeface="Avenir Book" panose="02000503020000020003" pitchFamily="2" charset="0"/>
                <a:cs typeface="Arial" panose="020B0604020202020204" pitchFamily="34" charset="0"/>
              </a:rPr>
              <a:t>Actual spending not budgets or commitments</a:t>
            </a:r>
            <a:endParaRPr lang="en-ZA" dirty="0"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F78118A8-7857-BDE3-028A-3397D04353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 sz="1100" dirty="0">
                <a:latin typeface="Avenir Book" panose="02000503020000020003" pitchFamily="2" charset="0"/>
              </a:rPr>
              <a:t>14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1CCA89E5-4775-EF0E-F8B5-689261BC3B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238" y="1529257"/>
            <a:ext cx="1816232" cy="913305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81A2E40E-1AAD-4104-CA44-BF32EBBF04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6061" y="1529257"/>
            <a:ext cx="1816232" cy="913305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73B2CF26-E5BB-B83A-32F1-834521B2A3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7884" y="1529257"/>
            <a:ext cx="1816232" cy="913305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B126A360-9593-113D-92B4-3D48DA48FB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9707" y="1529257"/>
            <a:ext cx="1816232" cy="913305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id="{71FEC906-CA6D-1274-8308-65DC5730C4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1530" y="1529257"/>
            <a:ext cx="1816232" cy="913305"/>
          </a:xfrm>
          <a:prstGeom prst="rect">
            <a:avLst/>
          </a:prstGeom>
        </p:spPr>
      </p:pic>
      <p:pic>
        <p:nvPicPr>
          <p:cNvPr id="13" name="Immagine 12">
            <a:extLst>
              <a:ext uri="{FF2B5EF4-FFF2-40B4-BE49-F238E27FC236}">
                <a16:creationId xmlns:a16="http://schemas.microsoft.com/office/drawing/2014/main" id="{8505AF69-81B3-893E-AB8A-149FB7F12A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238" y="3317722"/>
            <a:ext cx="1816232" cy="913305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rgbClr val="026660"/>
            </a:solidFill>
          </a:ln>
        </p:spPr>
      </p:pic>
      <p:pic>
        <p:nvPicPr>
          <p:cNvPr id="14" name="Immagine 13">
            <a:extLst>
              <a:ext uri="{FF2B5EF4-FFF2-40B4-BE49-F238E27FC236}">
                <a16:creationId xmlns:a16="http://schemas.microsoft.com/office/drawing/2014/main" id="{88382889-183F-9E22-D8EE-8FB937FA34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6061" y="3317722"/>
            <a:ext cx="1816232" cy="913305"/>
          </a:xfrm>
          <a:prstGeom prst="rect">
            <a:avLst/>
          </a:prstGeom>
          <a:ln>
            <a:solidFill>
              <a:srgbClr val="026660"/>
            </a:solidFill>
          </a:ln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ED1BF5E9-8664-D602-64AF-24C9B50A19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7884" y="3317721"/>
            <a:ext cx="1816232" cy="913305"/>
          </a:xfrm>
          <a:prstGeom prst="rect">
            <a:avLst/>
          </a:prstGeom>
          <a:ln>
            <a:solidFill>
              <a:srgbClr val="026660"/>
            </a:solidFill>
          </a:ln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6F2574C9-668A-C8F2-9063-558E455C2DA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7479707" y="3317722"/>
            <a:ext cx="1816232" cy="913305"/>
          </a:xfrm>
          <a:prstGeom prst="rect">
            <a:avLst/>
          </a:prstGeom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9418E2CF-F082-8414-DB9B-8E963CC9FF4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9771530" y="3317722"/>
            <a:ext cx="1816232" cy="913305"/>
          </a:xfrm>
          <a:prstGeom prst="rect">
            <a:avLst/>
          </a:prstGeom>
        </p:spPr>
      </p:pic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C4695E97-F8AA-E69C-DDB3-F6658151ABE5}"/>
              </a:ext>
            </a:extLst>
          </p:cNvPr>
          <p:cNvSpPr txBox="1"/>
          <p:nvPr/>
        </p:nvSpPr>
        <p:spPr>
          <a:xfrm>
            <a:off x="1512354" y="5196857"/>
            <a:ext cx="61007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altLang="en-US" sz="1800" b="0" dirty="0">
                <a:solidFill>
                  <a:srgbClr val="01A99A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NASA tracks the value of resources consumed during the implementation of the national HIV response!</a:t>
            </a:r>
            <a:endParaRPr lang="en-US" altLang="en-US" sz="1800" dirty="0">
              <a:solidFill>
                <a:srgbClr val="01A99A"/>
              </a:solidFill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  <p:sp>
        <p:nvSpPr>
          <p:cNvPr id="24" name="Ovale 23">
            <a:extLst>
              <a:ext uri="{FF2B5EF4-FFF2-40B4-BE49-F238E27FC236}">
                <a16:creationId xmlns:a16="http://schemas.microsoft.com/office/drawing/2014/main" id="{5F91F465-3A7E-38D2-FF87-C896FD4C75EC}"/>
              </a:ext>
            </a:extLst>
          </p:cNvPr>
          <p:cNvSpPr/>
          <p:nvPr/>
        </p:nvSpPr>
        <p:spPr>
          <a:xfrm>
            <a:off x="604238" y="5105908"/>
            <a:ext cx="767362" cy="767362"/>
          </a:xfrm>
          <a:prstGeom prst="ellipse">
            <a:avLst/>
          </a:prstGeom>
          <a:solidFill>
            <a:srgbClr val="01A99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Avenir Book" panose="02000503020000020003" pitchFamily="2" charset="0"/>
            </a:endParaRPr>
          </a:p>
        </p:txBody>
      </p:sp>
      <p:pic>
        <p:nvPicPr>
          <p:cNvPr id="26" name="Immagine 25">
            <a:extLst>
              <a:ext uri="{FF2B5EF4-FFF2-40B4-BE49-F238E27FC236}">
                <a16:creationId xmlns:a16="http://schemas.microsoft.com/office/drawing/2014/main" id="{E8956BED-C05D-63C4-33CC-D698D0EDA6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349" y="5334386"/>
            <a:ext cx="448791" cy="320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597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915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915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1915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91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504" grpId="0" build="p"/>
      <p:bldP spid="19150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6">
            <a:extLst>
              <a:ext uri="{FF2B5EF4-FFF2-40B4-BE49-F238E27FC236}">
                <a16:creationId xmlns:a16="http://schemas.microsoft.com/office/drawing/2014/main" id="{BCC8B434-1BF9-F04B-2EDD-2486A27F9B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655" y="1187725"/>
            <a:ext cx="6217705" cy="477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342900" indent="-342900" eaLnBrk="1" hangingPunct="1">
              <a:spcBef>
                <a:spcPct val="0"/>
              </a:spcBef>
              <a:buFont typeface="+mj-lt"/>
              <a:buAutoNum type="arabicPeriod"/>
            </a:pPr>
            <a:r>
              <a:rPr lang="en-US" altLang="en-US" sz="1600" dirty="0">
                <a:solidFill>
                  <a:srgbClr val="000000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Define the Scope, Timeline, and Budget for NASA - guided by the Technical Working Group which includes civil society representatives, </a:t>
            </a:r>
            <a:r>
              <a:rPr lang="en-US" altLang="en-US" sz="1600" dirty="0" err="1">
                <a:solidFill>
                  <a:srgbClr val="000000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programme</a:t>
            </a:r>
            <a:r>
              <a:rPr lang="en-US" altLang="en-US" sz="1600" dirty="0">
                <a:solidFill>
                  <a:srgbClr val="000000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 managers and policy &amp; budgetary decision-makers – to ensure the questions to be answered by NASA are relevant to all stakeholders. </a:t>
            </a:r>
          </a:p>
          <a:p>
            <a:pPr marL="342900" indent="-342900" eaLnBrk="1" hangingPunct="1">
              <a:spcBef>
                <a:spcPct val="0"/>
              </a:spcBef>
              <a:buFont typeface="+mj-lt"/>
              <a:buAutoNum type="arabicPeriod"/>
            </a:pPr>
            <a:r>
              <a:rPr lang="en-US" altLang="en-US" sz="1600" dirty="0">
                <a:solidFill>
                  <a:srgbClr val="000000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Identify and select organizations from which data will be collected. These organizations play a crucial role in providing relevant information.</a:t>
            </a:r>
          </a:p>
          <a:p>
            <a:pPr marL="342900" indent="-342900" eaLnBrk="1" hangingPunct="1">
              <a:spcBef>
                <a:spcPct val="0"/>
              </a:spcBef>
              <a:buFont typeface="+mj-lt"/>
              <a:buAutoNum type="arabicPeriod"/>
            </a:pPr>
            <a:r>
              <a:rPr lang="en-US" altLang="en-US" sz="1600" dirty="0">
                <a:solidFill>
                  <a:srgbClr val="000000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Train data collectors to ensure they follow standardized procedures during data collection. </a:t>
            </a:r>
          </a:p>
          <a:p>
            <a:pPr marL="342900" indent="-342900" eaLnBrk="1" hangingPunct="1">
              <a:spcBef>
                <a:spcPct val="0"/>
              </a:spcBef>
              <a:buFont typeface="+mj-lt"/>
              <a:buAutoNum type="arabicPeriod"/>
            </a:pPr>
            <a:r>
              <a:rPr lang="en-US" altLang="en-US" sz="1600" dirty="0">
                <a:solidFill>
                  <a:srgbClr val="000000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Data collection, cleaning &amp; capturing.</a:t>
            </a:r>
          </a:p>
          <a:p>
            <a:pPr marL="342900" indent="-342900" eaLnBrk="1" hangingPunct="1">
              <a:spcBef>
                <a:spcPct val="0"/>
              </a:spcBef>
              <a:buFont typeface="+mj-lt"/>
              <a:buAutoNum type="arabicPeriod"/>
            </a:pPr>
            <a:r>
              <a:rPr lang="en-US" altLang="en-US" sz="1600" dirty="0">
                <a:solidFill>
                  <a:srgbClr val="000000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Implement quality assurance measures throughout data collection to maintain accuracy and completeness. Regular checks are essential.</a:t>
            </a:r>
          </a:p>
          <a:p>
            <a:pPr marL="342900" indent="-342900" eaLnBrk="1" hangingPunct="1">
              <a:spcBef>
                <a:spcPct val="0"/>
              </a:spcBef>
              <a:buFont typeface="+mj-lt"/>
              <a:buAutoNum type="arabicPeriod"/>
            </a:pPr>
            <a:r>
              <a:rPr lang="en-US" altLang="en-US" sz="1600" dirty="0">
                <a:solidFill>
                  <a:srgbClr val="000000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Generate Estimations and Create Bivariate Matrices – validation of draft findings</a:t>
            </a:r>
          </a:p>
          <a:p>
            <a:pPr marL="342900" indent="-342900" eaLnBrk="1" hangingPunct="1">
              <a:spcBef>
                <a:spcPct val="0"/>
              </a:spcBef>
              <a:buFont typeface="+mj-lt"/>
              <a:buAutoNum type="arabicPeriod"/>
            </a:pPr>
            <a:r>
              <a:rPr lang="en-US" altLang="en-US" sz="1600" dirty="0">
                <a:solidFill>
                  <a:srgbClr val="000000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Draft comprehensive report / briefs / slide decks etc. summarizing findings and conclusions. </a:t>
            </a:r>
          </a:p>
          <a:p>
            <a:pPr marL="342900" indent="-342900" eaLnBrk="1" hangingPunct="1">
              <a:spcBef>
                <a:spcPct val="0"/>
              </a:spcBef>
              <a:buFont typeface="+mj-lt"/>
              <a:buAutoNum type="arabicPeriod"/>
            </a:pPr>
            <a:r>
              <a:rPr lang="en-US" altLang="en-US" sz="1600" dirty="0">
                <a:solidFill>
                  <a:srgbClr val="000000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Disseminate the results to relevant stakeholders, promote use of data to inform planning etc.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14D583FB-AA33-793B-C89E-DA15311F8C91}"/>
              </a:ext>
            </a:extLst>
          </p:cNvPr>
          <p:cNvSpPr txBox="1"/>
          <p:nvPr/>
        </p:nvSpPr>
        <p:spPr>
          <a:xfrm>
            <a:off x="509667" y="330951"/>
            <a:ext cx="1113769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000" dirty="0">
                <a:solidFill>
                  <a:srgbClr val="70C8BE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An outline of NASA process &amp; key steps</a:t>
            </a:r>
          </a:p>
        </p:txBody>
      </p:sp>
      <p:sp>
        <p:nvSpPr>
          <p:cNvPr id="20" name="Segnaposto piè di pagina 19">
            <a:extLst>
              <a:ext uri="{FF2B5EF4-FFF2-40B4-BE49-F238E27FC236}">
                <a16:creationId xmlns:a16="http://schemas.microsoft.com/office/drawing/2014/main" id="{BCBDDF04-476A-42C5-DEAA-37C4AE027F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 sz="1100" dirty="0">
                <a:latin typeface="Avenir Book" panose="02000503020000020003" pitchFamily="2" charset="0"/>
              </a:rPr>
              <a:t>15</a:t>
            </a:r>
          </a:p>
        </p:txBody>
      </p:sp>
      <p:pic>
        <p:nvPicPr>
          <p:cNvPr id="23" name="Immagine 22" descr="Immagine che contiene testo, cerchio, schermata, design&#10;&#10;Il contenuto generato dall'IA potrebbe non essere corretto.">
            <a:extLst>
              <a:ext uri="{FF2B5EF4-FFF2-40B4-BE49-F238E27FC236}">
                <a16:creationId xmlns:a16="http://schemas.microsoft.com/office/drawing/2014/main" id="{A4C5E42E-AB75-F3D1-7472-DD6E5AF2480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260" r="19260"/>
          <a:stretch>
            <a:fillRect/>
          </a:stretch>
        </p:blipFill>
        <p:spPr>
          <a:xfrm>
            <a:off x="6962075" y="1105640"/>
            <a:ext cx="4920056" cy="4646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8131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B5B89E-1F06-C9A8-247F-905EB30EC4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131" y="1787532"/>
            <a:ext cx="11031226" cy="3855624"/>
          </a:xfrm>
        </p:spPr>
        <p:txBody>
          <a:bodyPr>
            <a:normAutofit/>
          </a:bodyPr>
          <a:lstStyle/>
          <a:p>
            <a:r>
              <a:rPr lang="en-US" sz="1800" dirty="0">
                <a:latin typeface="Avenir Book" panose="02000503020000020003" pitchFamily="2" charset="0"/>
                <a:cs typeface="Arial" panose="020B0604020202020204" pitchFamily="34" charset="0"/>
              </a:rPr>
              <a:t>UNAIDS provides a range of resource tracking options to meet country needs and capacity</a:t>
            </a:r>
          </a:p>
          <a:p>
            <a:r>
              <a:rPr lang="en-US" sz="1800" dirty="0">
                <a:latin typeface="Avenir Book" panose="02000503020000020003" pitchFamily="2" charset="0"/>
                <a:cs typeface="Arial" panose="020B0604020202020204" pitchFamily="34" charset="0"/>
              </a:rPr>
              <a:t>These include: </a:t>
            </a:r>
          </a:p>
          <a:p>
            <a:pPr lvl="1"/>
            <a:r>
              <a:rPr lang="en-US" sz="1800" dirty="0">
                <a:solidFill>
                  <a:srgbClr val="E31937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NASA basic option </a:t>
            </a:r>
            <a:r>
              <a:rPr lang="en-US" sz="1800" dirty="0">
                <a:latin typeface="Avenir Book" panose="02000503020000020003" pitchFamily="2" charset="0"/>
                <a:cs typeface="Arial" panose="020B0604020202020204" pitchFamily="34" charset="0"/>
              </a:rPr>
              <a:t>(without detailed primary data collection and which loses detail and comprehensiveness)</a:t>
            </a:r>
          </a:p>
          <a:p>
            <a:pPr lvl="1"/>
            <a:r>
              <a:rPr lang="en-US" sz="1800" dirty="0">
                <a:latin typeface="Avenir Book" panose="02000503020000020003" pitchFamily="2" charset="0"/>
                <a:cs typeface="Arial" panose="020B0604020202020204" pitchFamily="34" charset="0"/>
              </a:rPr>
              <a:t>Commodities (health products only) review</a:t>
            </a:r>
          </a:p>
          <a:p>
            <a:pPr lvl="1"/>
            <a:r>
              <a:rPr lang="en-US" sz="1800" dirty="0">
                <a:solidFill>
                  <a:srgbClr val="01A99A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Standard NASA </a:t>
            </a:r>
            <a:r>
              <a:rPr lang="en-US" sz="1800" dirty="0">
                <a:latin typeface="Avenir Book" panose="02000503020000020003" pitchFamily="2" charset="0"/>
                <a:cs typeface="Arial" panose="020B0604020202020204" pitchFamily="34" charset="0"/>
              </a:rPr>
              <a:t>(with very granular, comprehensive data)</a:t>
            </a:r>
          </a:p>
          <a:p>
            <a:pPr lvl="1"/>
            <a:r>
              <a:rPr lang="en-US" sz="1800" dirty="0">
                <a:solidFill>
                  <a:srgbClr val="64CDF6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NASA plus </a:t>
            </a:r>
            <a:r>
              <a:rPr lang="en-US" sz="1800" dirty="0">
                <a:latin typeface="Avenir Book" panose="02000503020000020003" pitchFamily="2" charset="0"/>
                <a:cs typeface="Arial" panose="020B0604020202020204" pitchFamily="34" charset="0"/>
              </a:rPr>
              <a:t>– which has the option to add a deeper dive into the community-led response, and/or TB</a:t>
            </a:r>
          </a:p>
          <a:p>
            <a:pPr lvl="1"/>
            <a:r>
              <a:rPr lang="en-US" sz="1800" dirty="0">
                <a:latin typeface="Avenir Book" panose="02000503020000020003" pitchFamily="2" charset="0"/>
                <a:cs typeface="Arial" panose="020B0604020202020204" pitchFamily="34" charset="0"/>
              </a:rPr>
              <a:t>RAFT for PEPFAR data – Rapid HIV/AIDS Response Financing tool which consolidates all PEPFAR financial data to assist countries prioritize actions to address gaps</a:t>
            </a:r>
          </a:p>
          <a:p>
            <a:pPr lvl="1"/>
            <a:r>
              <a:rPr lang="en-US" sz="1800" dirty="0">
                <a:latin typeface="Avenir Book" panose="02000503020000020003" pitchFamily="2" charset="0"/>
                <a:cs typeface="Arial" panose="020B0604020202020204" pitchFamily="34" charset="0"/>
              </a:rPr>
              <a:t>Joint SHA-NASAs are also an option for countries with a strong health accounts team, with NASA experience (this process is longer than the usual NASA and more complex, if done correctly)</a:t>
            </a:r>
          </a:p>
          <a:p>
            <a:r>
              <a:rPr lang="en-US" sz="1800" dirty="0">
                <a:latin typeface="Avenir Book" panose="02000503020000020003" pitchFamily="2" charset="0"/>
                <a:cs typeface="Arial" panose="020B0604020202020204" pitchFamily="34" charset="0"/>
              </a:rPr>
              <a:t>The characteristics of the first three are displayed on the next two slides:</a:t>
            </a:r>
            <a:endParaRPr lang="en-CH" sz="1800" dirty="0"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id="{AC8BC1EF-0231-C46F-1C1F-A2A5248CBF89}"/>
              </a:ext>
            </a:extLst>
          </p:cNvPr>
          <p:cNvSpPr txBox="1"/>
          <p:nvPr/>
        </p:nvSpPr>
        <p:spPr>
          <a:xfrm>
            <a:off x="509667" y="330951"/>
            <a:ext cx="111376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sz="3000" dirty="0">
                <a:solidFill>
                  <a:srgbClr val="70C8BE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Where Funds, Time or Data require a NASA basic </a:t>
            </a:r>
            <a:br>
              <a:rPr lang="en-US" sz="3000" dirty="0">
                <a:solidFill>
                  <a:srgbClr val="70C8BE"/>
                </a:solidFill>
                <a:latin typeface="Avenir Book" panose="02000503020000020003" pitchFamily="2" charset="0"/>
                <a:cs typeface="Arial" panose="020B0604020202020204" pitchFamily="34" charset="0"/>
              </a:rPr>
            </a:br>
            <a:r>
              <a:rPr lang="en-US" sz="3000" dirty="0">
                <a:solidFill>
                  <a:srgbClr val="70C8BE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or a NASA plus</a:t>
            </a:r>
            <a:endParaRPr lang="en-US" altLang="en-US" sz="3000" dirty="0">
              <a:solidFill>
                <a:srgbClr val="70C8BE"/>
              </a:solidFill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3A608C13-0BEB-4A1B-6141-8A894355DE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 sz="1100" dirty="0">
                <a:latin typeface="Avenir Book" panose="02000503020000020003" pitchFamily="2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3706695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4721672-BB65-70E5-F140-441660696452}"/>
              </a:ext>
            </a:extLst>
          </p:cNvPr>
          <p:cNvSpPr txBox="1"/>
          <p:nvPr/>
        </p:nvSpPr>
        <p:spPr>
          <a:xfrm>
            <a:off x="6218758" y="4307218"/>
            <a:ext cx="36549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Avenir Book" panose="02000503020000020003" pitchFamily="2" charset="0"/>
              </a:rPr>
              <a:t>Note joint SHA-NASAs are not discussed here as they are more labor &amp; time intensive</a:t>
            </a:r>
            <a:endParaRPr lang="en-CH" sz="1000" dirty="0">
              <a:latin typeface="Avenir Book" panose="02000503020000020003" pitchFamily="2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FA58392-2EBC-C5A5-0DD7-38849437C7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8110938"/>
              </p:ext>
            </p:extLst>
          </p:nvPr>
        </p:nvGraphicFramePr>
        <p:xfrm>
          <a:off x="352698" y="1053214"/>
          <a:ext cx="5603966" cy="48907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532">
                  <a:extLst>
                    <a:ext uri="{9D8B030D-6E8A-4147-A177-3AD203B41FA5}">
                      <a16:colId xmlns:a16="http://schemas.microsoft.com/office/drawing/2014/main" val="3443712486"/>
                    </a:ext>
                  </a:extLst>
                </a:gridCol>
                <a:gridCol w="3157999">
                  <a:extLst>
                    <a:ext uri="{9D8B030D-6E8A-4147-A177-3AD203B41FA5}">
                      <a16:colId xmlns:a16="http://schemas.microsoft.com/office/drawing/2014/main" val="124930492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3847601127"/>
                    </a:ext>
                  </a:extLst>
                </a:gridCol>
                <a:gridCol w="561703">
                  <a:extLst>
                    <a:ext uri="{9D8B030D-6E8A-4147-A177-3AD203B41FA5}">
                      <a16:colId xmlns:a16="http://schemas.microsoft.com/office/drawing/2014/main" val="3304016798"/>
                    </a:ext>
                  </a:extLst>
                </a:gridCol>
                <a:gridCol w="418012">
                  <a:extLst>
                    <a:ext uri="{9D8B030D-6E8A-4147-A177-3AD203B41FA5}">
                      <a16:colId xmlns:a16="http://schemas.microsoft.com/office/drawing/2014/main" val="2207577746"/>
                    </a:ext>
                  </a:extLst>
                </a:gridCol>
              </a:tblGrid>
              <a:tr h="331041">
                <a:tc>
                  <a:txBody>
                    <a:bodyPr/>
                    <a:lstStyle/>
                    <a:p>
                      <a:pPr algn="ctr"/>
                      <a:endParaRPr lang="en-GB" sz="900" b="1" i="0" kern="1200" dirty="0">
                        <a:solidFill>
                          <a:schemeClr val="lt1"/>
                        </a:solidFill>
                        <a:effectLst/>
                        <a:latin typeface="Avenir Blac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900" b="1" i="0" kern="1200" dirty="0">
                          <a:solidFill>
                            <a:schemeClr val="lt1"/>
                          </a:solidFill>
                          <a:effectLst/>
                          <a:latin typeface="Avenir Black" panose="02000503020000020003" pitchFamily="2" charset="0"/>
                          <a:ea typeface="+mn-ea"/>
                          <a:cs typeface="+mn-cs"/>
                        </a:rPr>
                        <a:t>Approach / function/ characteristic of</a:t>
                      </a:r>
                    </a:p>
                    <a:p>
                      <a:pPr algn="l"/>
                      <a:r>
                        <a:rPr lang="en-GB" sz="900" b="1" i="0" kern="1200" dirty="0">
                          <a:solidFill>
                            <a:schemeClr val="lt1"/>
                          </a:solidFill>
                          <a:effectLst/>
                          <a:latin typeface="Avenir Black" panose="02000503020000020003" pitchFamily="2" charset="0"/>
                          <a:ea typeface="+mn-ea"/>
                          <a:cs typeface="+mn-cs"/>
                        </a:rPr>
                        <a:t>resource tracking option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i="0" kern="1200" dirty="0">
                          <a:solidFill>
                            <a:schemeClr val="lt1"/>
                          </a:solidFill>
                          <a:effectLst/>
                          <a:latin typeface="Avenir Black" panose="02000503020000020003" pitchFamily="2" charset="0"/>
                          <a:ea typeface="+mn-ea"/>
                          <a:cs typeface="+mn-cs"/>
                        </a:rPr>
                        <a:t>NASA </a:t>
                      </a:r>
                      <a:br>
                        <a:rPr lang="en-GB" sz="900" b="1" i="0" kern="1200" dirty="0">
                          <a:solidFill>
                            <a:schemeClr val="lt1"/>
                          </a:solidFill>
                          <a:effectLst/>
                          <a:latin typeface="Avenir Black" panose="02000503020000020003" pitchFamily="2" charset="0"/>
                          <a:ea typeface="+mn-ea"/>
                          <a:cs typeface="+mn-cs"/>
                        </a:rPr>
                      </a:br>
                      <a:r>
                        <a:rPr lang="en-GB" sz="900" b="1" i="0" kern="1200" dirty="0">
                          <a:solidFill>
                            <a:schemeClr val="lt1"/>
                          </a:solidFill>
                          <a:effectLst/>
                          <a:latin typeface="Avenir Black" panose="02000503020000020003" pitchFamily="2" charset="0"/>
                          <a:ea typeface="+mn-ea"/>
                          <a:cs typeface="+mn-cs"/>
                        </a:rPr>
                        <a:t>Basic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i="0" kern="1200" dirty="0">
                          <a:solidFill>
                            <a:schemeClr val="lt1"/>
                          </a:solidFill>
                          <a:effectLst/>
                          <a:latin typeface="Avenir Black" panose="02000503020000020003" pitchFamily="2" charset="0"/>
                          <a:ea typeface="+mn-ea"/>
                          <a:cs typeface="+mn-cs"/>
                        </a:rPr>
                        <a:t>Standard NASA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i="0" kern="1200" dirty="0">
                          <a:solidFill>
                            <a:schemeClr val="lt1"/>
                          </a:solidFill>
                          <a:effectLst/>
                          <a:latin typeface="Avenir Black" panose="02000503020000020003" pitchFamily="2" charset="0"/>
                          <a:ea typeface="+mn-ea"/>
                          <a:cs typeface="+mn-cs"/>
                        </a:rPr>
                        <a:t>NASA plus</a:t>
                      </a: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2538695291"/>
                  </a:ext>
                </a:extLst>
              </a:tr>
              <a:tr h="199932">
                <a:tc rowSpan="16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i="0" kern="1200" dirty="0">
                          <a:solidFill>
                            <a:schemeClr val="dk1"/>
                          </a:solidFill>
                          <a:effectLst/>
                          <a:latin typeface="Avenir Black" panose="02000503020000020003" pitchFamily="2" charset="0"/>
                          <a:ea typeface="+mn-ea"/>
                          <a:cs typeface="+mn-cs"/>
                        </a:rPr>
                        <a:t>Possibilities of data disaggregation based on data inputs</a:t>
                      </a:r>
                    </a:p>
                  </a:txBody>
                  <a:tcPr marL="36000" marR="36000" marT="36000" marB="36000" vert="vert27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i="0" kern="1200" dirty="0">
                          <a:solidFill>
                            <a:schemeClr val="dk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PEPFAR total + by </a:t>
                      </a:r>
                      <a:r>
                        <a:rPr lang="en-GB" sz="900" i="0" kern="1200" dirty="0" err="1">
                          <a:solidFill>
                            <a:schemeClr val="dk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prog.area</a:t>
                      </a:r>
                      <a:r>
                        <a:rPr lang="en-GB" sz="900" i="0" kern="1200" dirty="0">
                          <a:solidFill>
                            <a:schemeClr val="dk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 (broad categories)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✓</a:t>
                      </a:r>
                      <a:endParaRPr kumimoji="0" lang="en-GB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✓</a:t>
                      </a:r>
                      <a:endParaRPr kumimoji="0" lang="en-GB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✓</a:t>
                      </a:r>
                      <a:endParaRPr kumimoji="0" lang="en-GB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4110867144"/>
                  </a:ext>
                </a:extLst>
              </a:tr>
              <a:tr h="193981">
                <a:tc vMerge="1">
                  <a:txBody>
                    <a:bodyPr/>
                    <a:lstStyle/>
                    <a:p>
                      <a:endParaRPr lang="en-GB" sz="800" i="0" kern="1200" dirty="0">
                        <a:solidFill>
                          <a:schemeClr val="dk1"/>
                        </a:solidFill>
                        <a:effectLst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900" i="0" kern="1200" dirty="0">
                          <a:solidFill>
                            <a:schemeClr val="dk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Global Fund total + by </a:t>
                      </a:r>
                      <a:r>
                        <a:rPr lang="en-GB" sz="900" i="0" kern="1200" dirty="0" err="1">
                          <a:solidFill>
                            <a:schemeClr val="dk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prog.area</a:t>
                      </a:r>
                      <a:r>
                        <a:rPr lang="en-GB" sz="900" i="0" kern="1200" dirty="0">
                          <a:solidFill>
                            <a:schemeClr val="dk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 (broad categories)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✓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✓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✓</a:t>
                      </a:r>
                      <a:endParaRPr kumimoji="0" lang="en-GB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1713545640"/>
                  </a:ext>
                </a:extLst>
              </a:tr>
              <a:tr h="331041">
                <a:tc vMerge="1">
                  <a:txBody>
                    <a:bodyPr/>
                    <a:lstStyle/>
                    <a:p>
                      <a:endParaRPr lang="en-GB" sz="800" i="0" kern="1200" dirty="0">
                        <a:solidFill>
                          <a:schemeClr val="dk1"/>
                        </a:solidFill>
                        <a:effectLst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900" i="0" kern="1200" dirty="0">
                          <a:solidFill>
                            <a:schemeClr val="dk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Government total + by </a:t>
                      </a:r>
                      <a:r>
                        <a:rPr lang="en-GB" sz="900" i="0" kern="1200" dirty="0" err="1">
                          <a:solidFill>
                            <a:schemeClr val="dk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prog.area</a:t>
                      </a:r>
                      <a:r>
                        <a:rPr lang="en-GB" sz="900" i="0" kern="1200" dirty="0">
                          <a:solidFill>
                            <a:schemeClr val="dk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 (broad categories)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i="0" dirty="0">
                          <a:latin typeface="Avenir Book" panose="02000503020000020003" pitchFamily="2" charset="0"/>
                        </a:rPr>
                        <a:t>Estimation of shared costs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✓</a:t>
                      </a:r>
                      <a:endParaRPr kumimoji="0" lang="en-GB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✓</a:t>
                      </a:r>
                      <a:endParaRPr kumimoji="0" lang="en-GB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3287723990"/>
                  </a:ext>
                </a:extLst>
              </a:tr>
              <a:tr h="187141">
                <a:tc vMerge="1">
                  <a:txBody>
                    <a:bodyPr/>
                    <a:lstStyle/>
                    <a:p>
                      <a:endParaRPr lang="en-GB" sz="800" i="0" kern="1200" dirty="0">
                        <a:solidFill>
                          <a:schemeClr val="dk1"/>
                        </a:solidFill>
                        <a:effectLst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900" i="0" kern="1200" dirty="0">
                          <a:solidFill>
                            <a:schemeClr val="dk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UN agencies total + by </a:t>
                      </a:r>
                      <a:r>
                        <a:rPr lang="en-GB" sz="900" i="0" kern="1200" dirty="0" err="1">
                          <a:solidFill>
                            <a:schemeClr val="dk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prog.area</a:t>
                      </a:r>
                      <a:r>
                        <a:rPr lang="en-GB" sz="900" i="0" kern="1200" dirty="0">
                          <a:solidFill>
                            <a:schemeClr val="dk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 (broad categories)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✓</a:t>
                      </a:r>
                      <a:endParaRPr kumimoji="0" lang="en-GB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✓</a:t>
                      </a:r>
                      <a:endParaRPr kumimoji="0" lang="en-GB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✓</a:t>
                      </a:r>
                      <a:endParaRPr kumimoji="0" lang="en-GB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3685137067"/>
                  </a:ext>
                </a:extLst>
              </a:tr>
              <a:tr h="199932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i="0" kern="1200" dirty="0">
                        <a:solidFill>
                          <a:schemeClr val="dk1"/>
                        </a:solidFill>
                        <a:effectLst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i="0" kern="1200" dirty="0">
                          <a:solidFill>
                            <a:schemeClr val="dk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Other bilateral contributions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✓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✓</a:t>
                      </a:r>
                      <a:endParaRPr kumimoji="0" lang="en-GB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✓</a:t>
                      </a:r>
                      <a:endParaRPr kumimoji="0" lang="en-GB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2235526306"/>
                  </a:ext>
                </a:extLst>
              </a:tr>
              <a:tr h="343587">
                <a:tc vMerge="1">
                  <a:txBody>
                    <a:bodyPr/>
                    <a:lstStyle/>
                    <a:p>
                      <a:endParaRPr lang="en-GB" sz="800" i="0" kern="1200" dirty="0">
                        <a:solidFill>
                          <a:schemeClr val="dk1"/>
                        </a:solidFill>
                        <a:effectLst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900" i="0" kern="1200" dirty="0">
                          <a:solidFill>
                            <a:schemeClr val="dk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All other international sources + by </a:t>
                      </a:r>
                      <a:r>
                        <a:rPr lang="en-GB" sz="900" i="0" kern="1200" dirty="0" err="1">
                          <a:solidFill>
                            <a:schemeClr val="dk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prog.area</a:t>
                      </a:r>
                      <a:r>
                        <a:rPr lang="en-GB" sz="900" i="0" kern="1200" dirty="0">
                          <a:solidFill>
                            <a:schemeClr val="dk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 </a:t>
                      </a:r>
                      <a:br>
                        <a:rPr lang="en-GB" sz="900" i="0" kern="1200" dirty="0">
                          <a:solidFill>
                            <a:schemeClr val="dk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</a:br>
                      <a:r>
                        <a:rPr lang="en-GB" sz="900" i="0" kern="1200" dirty="0">
                          <a:solidFill>
                            <a:schemeClr val="dk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(broad categories)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i="0" dirty="0">
                          <a:latin typeface="Avenir Book" panose="02000503020000020003" pitchFamily="2" charset="0"/>
                        </a:rPr>
                        <a:t>If expenditure reports are provided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✓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✓</a:t>
                      </a:r>
                      <a:endParaRPr kumimoji="0" lang="en-GB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1846105721"/>
                  </a:ext>
                </a:extLst>
              </a:tr>
              <a:tr h="199932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i="0" kern="1200" dirty="0">
                        <a:solidFill>
                          <a:schemeClr val="dk1"/>
                        </a:solidFill>
                        <a:effectLst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i="0" kern="1200" dirty="0">
                          <a:solidFill>
                            <a:schemeClr val="dk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Private business sector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900" i="0" dirty="0">
                        <a:latin typeface="Avenir Book" panose="02000503020000020003" pitchFamily="2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✓</a:t>
                      </a:r>
                      <a:endParaRPr kumimoji="0" lang="en-GB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✓</a:t>
                      </a:r>
                      <a:endParaRPr kumimoji="0" lang="en-GB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2763520592"/>
                  </a:ext>
                </a:extLst>
              </a:tr>
              <a:tr h="199932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i="0" kern="1200" dirty="0">
                        <a:solidFill>
                          <a:schemeClr val="dk1"/>
                        </a:solidFill>
                        <a:effectLst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i="0" kern="1200" dirty="0">
                          <a:solidFill>
                            <a:schemeClr val="dk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Out of pocket payments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900" i="0" dirty="0">
                        <a:latin typeface="Avenir Book" panose="02000503020000020003" pitchFamily="2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✓</a:t>
                      </a:r>
                      <a:endParaRPr kumimoji="0" lang="en-GB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✓</a:t>
                      </a:r>
                      <a:endParaRPr kumimoji="0" lang="en-GB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3166129139"/>
                  </a:ext>
                </a:extLst>
              </a:tr>
              <a:tr h="46215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i="0" kern="1200" dirty="0">
                        <a:solidFill>
                          <a:schemeClr val="dk1"/>
                        </a:solidFill>
                        <a:effectLst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i="0" kern="1200" dirty="0">
                          <a:solidFill>
                            <a:schemeClr val="dk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Details of revenue and scheme (for deeper understanding of sustainable mechanism)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i="0" dirty="0">
                          <a:latin typeface="Avenir Book" panose="02000503020000020003" pitchFamily="2" charset="0"/>
                        </a:rPr>
                        <a:t>Revenue might be inferred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✓</a:t>
                      </a:r>
                      <a:endParaRPr kumimoji="0" lang="en-GB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✓</a:t>
                      </a:r>
                      <a:endParaRPr kumimoji="0" lang="en-GB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3233558152"/>
                  </a:ext>
                </a:extLst>
              </a:tr>
              <a:tr h="331041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i="0" kern="1200" dirty="0">
                        <a:solidFill>
                          <a:schemeClr val="dk1"/>
                        </a:solidFill>
                        <a:effectLst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i="0" kern="1200" dirty="0">
                          <a:solidFill>
                            <a:schemeClr val="dk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Details of financing agent-purchaser (for understanding </a:t>
                      </a:r>
                      <a:br>
                        <a:rPr lang="en-GB" sz="900" i="0" kern="1200" dirty="0">
                          <a:solidFill>
                            <a:schemeClr val="dk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</a:br>
                      <a:r>
                        <a:rPr lang="en-GB" sz="900" i="0" kern="1200" dirty="0">
                          <a:solidFill>
                            <a:schemeClr val="dk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co-ordination of response)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900" i="0" dirty="0">
                        <a:latin typeface="Avenir Book" panose="02000503020000020003" pitchFamily="2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✓</a:t>
                      </a:r>
                      <a:endParaRPr kumimoji="0" lang="en-GB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✓</a:t>
                      </a:r>
                      <a:endParaRPr kumimoji="0" lang="en-GB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399037194"/>
                  </a:ext>
                </a:extLst>
              </a:tr>
              <a:tr h="331041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b="0" i="0" kern="1200" dirty="0">
                        <a:solidFill>
                          <a:schemeClr val="dk1"/>
                        </a:solidFill>
                        <a:effectLst/>
                        <a:latin typeface="Avenir Medium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i="0" kern="1200" dirty="0">
                          <a:solidFill>
                            <a:schemeClr val="dk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Details of types of service providers, </a:t>
                      </a:r>
                      <a:r>
                        <a:rPr lang="en-GB" sz="900" b="0" i="0" kern="1200" dirty="0">
                          <a:solidFill>
                            <a:schemeClr val="dk1"/>
                          </a:solidFill>
                          <a:effectLst/>
                          <a:latin typeface="Avenir Medium" panose="02000503020000020003" pitchFamily="2" charset="0"/>
                          <a:ea typeface="+mn-ea"/>
                          <a:cs typeface="+mn-cs"/>
                        </a:rPr>
                        <a:t>especially community-led organisations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900" i="0" dirty="0">
                        <a:latin typeface="Avenir Book" panose="02000503020000020003" pitchFamily="2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✓</a:t>
                      </a:r>
                      <a:endParaRPr kumimoji="0" lang="en-GB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✓</a:t>
                      </a:r>
                      <a:endParaRPr kumimoji="0" lang="en-GB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2662664881"/>
                  </a:ext>
                </a:extLst>
              </a:tr>
              <a:tr h="26392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i="0" kern="1200" dirty="0">
                        <a:solidFill>
                          <a:schemeClr val="dk1"/>
                        </a:solidFill>
                        <a:effectLst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i="0" kern="1200" dirty="0">
                          <a:solidFill>
                            <a:schemeClr val="dk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Detailed sub-programme / interventions (by funding source, FE &amp; matched to ASC &amp; NSP categories)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i="0" dirty="0">
                          <a:latin typeface="Avenir Book" panose="02000503020000020003" pitchFamily="2" charset="0"/>
                        </a:rPr>
                        <a:t>If provided by source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✓</a:t>
                      </a:r>
                      <a:endParaRPr kumimoji="0" lang="en-GB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✓</a:t>
                      </a:r>
                      <a:endParaRPr kumimoji="0" lang="en-GB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2411677978"/>
                  </a:ext>
                </a:extLst>
              </a:tr>
              <a:tr h="331041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i="0" kern="1200" dirty="0">
                        <a:solidFill>
                          <a:schemeClr val="dk1"/>
                        </a:solidFill>
                        <a:effectLst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i="0" kern="1200" dirty="0">
                          <a:solidFill>
                            <a:schemeClr val="dk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Service delivery modality (to show community-level services)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900" i="0" dirty="0">
                        <a:latin typeface="Avenir Book" panose="02000503020000020003" pitchFamily="2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✓</a:t>
                      </a:r>
                      <a:endParaRPr kumimoji="0" lang="en-GB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✓</a:t>
                      </a:r>
                      <a:endParaRPr kumimoji="0" lang="en-GB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80353912"/>
                  </a:ext>
                </a:extLst>
              </a:tr>
              <a:tr h="331041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i="0" kern="1200" dirty="0">
                        <a:solidFill>
                          <a:schemeClr val="dk1"/>
                        </a:solidFill>
                        <a:effectLst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i="0" kern="1200" dirty="0">
                          <a:solidFill>
                            <a:schemeClr val="dk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Detailed cost/ budget items (production factors), linked to intervention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i="0" dirty="0">
                          <a:latin typeface="Avenir Book" panose="02000503020000020003" pitchFamily="2" charset="0"/>
                        </a:rPr>
                        <a:t>If provided by source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✓</a:t>
                      </a:r>
                      <a:endParaRPr kumimoji="0" lang="en-GB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✓</a:t>
                      </a:r>
                      <a:endParaRPr kumimoji="0" lang="en-GB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126726066"/>
                  </a:ext>
                </a:extLst>
              </a:tr>
              <a:tr h="199932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i="0" kern="1200" dirty="0">
                        <a:solidFill>
                          <a:schemeClr val="dk1"/>
                        </a:solidFill>
                        <a:effectLst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i="0" kern="1200" dirty="0">
                          <a:solidFill>
                            <a:schemeClr val="dk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ARVs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✓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✓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✓</a:t>
                      </a:r>
                      <a:endParaRPr kumimoji="0" lang="en-GB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842125331"/>
                  </a:ext>
                </a:extLst>
              </a:tr>
              <a:tr h="199932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i="0" kern="1200" dirty="0">
                        <a:solidFill>
                          <a:schemeClr val="dk1"/>
                        </a:solidFill>
                        <a:effectLst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i="0" kern="1200" dirty="0">
                          <a:solidFill>
                            <a:schemeClr val="dk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Detailed beneficiary insights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900" i="0" dirty="0">
                        <a:latin typeface="Avenir Book" panose="02000503020000020003" pitchFamily="2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✓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✓</a:t>
                      </a: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1371739216"/>
                  </a:ext>
                </a:extLst>
              </a:tr>
            </a:tbl>
          </a:graphicData>
        </a:graphic>
      </p:graphicFrame>
      <p:graphicFrame>
        <p:nvGraphicFramePr>
          <p:cNvPr id="120" name="Table 119">
            <a:extLst>
              <a:ext uri="{FF2B5EF4-FFF2-40B4-BE49-F238E27FC236}">
                <a16:creationId xmlns:a16="http://schemas.microsoft.com/office/drawing/2014/main" id="{35D138C9-EF90-3DA8-22F6-8EFC062E7F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2160502"/>
              </p:ext>
            </p:extLst>
          </p:nvPr>
        </p:nvGraphicFramePr>
        <p:xfrm>
          <a:off x="6218758" y="1044705"/>
          <a:ext cx="5603966" cy="30422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532">
                  <a:extLst>
                    <a:ext uri="{9D8B030D-6E8A-4147-A177-3AD203B41FA5}">
                      <a16:colId xmlns:a16="http://schemas.microsoft.com/office/drawing/2014/main" val="3443712486"/>
                    </a:ext>
                  </a:extLst>
                </a:gridCol>
                <a:gridCol w="3157999">
                  <a:extLst>
                    <a:ext uri="{9D8B030D-6E8A-4147-A177-3AD203B41FA5}">
                      <a16:colId xmlns:a16="http://schemas.microsoft.com/office/drawing/2014/main" val="124930492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3847601127"/>
                    </a:ext>
                  </a:extLst>
                </a:gridCol>
                <a:gridCol w="561703">
                  <a:extLst>
                    <a:ext uri="{9D8B030D-6E8A-4147-A177-3AD203B41FA5}">
                      <a16:colId xmlns:a16="http://schemas.microsoft.com/office/drawing/2014/main" val="3304016798"/>
                    </a:ext>
                  </a:extLst>
                </a:gridCol>
                <a:gridCol w="418012">
                  <a:extLst>
                    <a:ext uri="{9D8B030D-6E8A-4147-A177-3AD203B41FA5}">
                      <a16:colId xmlns:a16="http://schemas.microsoft.com/office/drawing/2014/main" val="2207577746"/>
                    </a:ext>
                  </a:extLst>
                </a:gridCol>
              </a:tblGrid>
              <a:tr h="237017">
                <a:tc>
                  <a:txBody>
                    <a:bodyPr/>
                    <a:lstStyle/>
                    <a:p>
                      <a:pPr algn="ctr"/>
                      <a:endParaRPr lang="en-GB" sz="900" b="1" i="0" kern="1200" dirty="0">
                        <a:solidFill>
                          <a:schemeClr val="lt1"/>
                        </a:solidFill>
                        <a:effectLst/>
                        <a:latin typeface="Avenir Blac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900" b="1" i="0" kern="1200" dirty="0">
                          <a:solidFill>
                            <a:schemeClr val="lt1"/>
                          </a:solidFill>
                          <a:effectLst/>
                          <a:latin typeface="Avenir Black" panose="02000503020000020003" pitchFamily="2" charset="0"/>
                          <a:ea typeface="+mn-ea"/>
                          <a:cs typeface="+mn-cs"/>
                        </a:rPr>
                        <a:t>Approach / function/ characteristic of</a:t>
                      </a:r>
                    </a:p>
                    <a:p>
                      <a:pPr algn="l"/>
                      <a:r>
                        <a:rPr lang="en-GB" sz="900" b="1" i="0" kern="1200" dirty="0">
                          <a:solidFill>
                            <a:schemeClr val="lt1"/>
                          </a:solidFill>
                          <a:effectLst/>
                          <a:latin typeface="Avenir Black" panose="02000503020000020003" pitchFamily="2" charset="0"/>
                          <a:ea typeface="+mn-ea"/>
                          <a:cs typeface="+mn-cs"/>
                        </a:rPr>
                        <a:t>resource tracking option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i="0" kern="1200" dirty="0">
                          <a:solidFill>
                            <a:schemeClr val="lt1"/>
                          </a:solidFill>
                          <a:effectLst/>
                          <a:latin typeface="Avenir Black" panose="02000503020000020003" pitchFamily="2" charset="0"/>
                          <a:ea typeface="+mn-ea"/>
                          <a:cs typeface="+mn-cs"/>
                        </a:rPr>
                        <a:t>NASA </a:t>
                      </a:r>
                      <a:br>
                        <a:rPr lang="en-GB" sz="900" b="1" i="0" kern="1200" dirty="0">
                          <a:solidFill>
                            <a:schemeClr val="lt1"/>
                          </a:solidFill>
                          <a:effectLst/>
                          <a:latin typeface="Avenir Black" panose="02000503020000020003" pitchFamily="2" charset="0"/>
                          <a:ea typeface="+mn-ea"/>
                          <a:cs typeface="+mn-cs"/>
                        </a:rPr>
                      </a:br>
                      <a:r>
                        <a:rPr lang="en-GB" sz="900" b="1" i="0" kern="1200" dirty="0">
                          <a:solidFill>
                            <a:schemeClr val="lt1"/>
                          </a:solidFill>
                          <a:effectLst/>
                          <a:latin typeface="Avenir Black" panose="02000503020000020003" pitchFamily="2" charset="0"/>
                          <a:ea typeface="+mn-ea"/>
                          <a:cs typeface="+mn-cs"/>
                        </a:rPr>
                        <a:t>Basic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i="0" kern="1200" dirty="0">
                          <a:solidFill>
                            <a:schemeClr val="lt1"/>
                          </a:solidFill>
                          <a:effectLst/>
                          <a:latin typeface="Avenir Black" panose="02000503020000020003" pitchFamily="2" charset="0"/>
                          <a:ea typeface="+mn-ea"/>
                          <a:cs typeface="+mn-cs"/>
                        </a:rPr>
                        <a:t>Standard NASA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i="0" kern="1200" dirty="0">
                          <a:solidFill>
                            <a:schemeClr val="lt1"/>
                          </a:solidFill>
                          <a:effectLst/>
                          <a:latin typeface="Avenir Black" panose="02000503020000020003" pitchFamily="2" charset="0"/>
                          <a:ea typeface="+mn-ea"/>
                          <a:cs typeface="+mn-cs"/>
                        </a:rPr>
                        <a:t>NASA plus</a:t>
                      </a: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2538695291"/>
                  </a:ext>
                </a:extLst>
              </a:tr>
              <a:tr h="237017">
                <a:tc rowSpan="10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1" i="0" kern="1200" dirty="0">
                          <a:solidFill>
                            <a:schemeClr val="dk1"/>
                          </a:solidFill>
                          <a:effectLst/>
                          <a:latin typeface="Avenir Black" panose="02000503020000020003" pitchFamily="2" charset="0"/>
                          <a:ea typeface="+mn-ea"/>
                          <a:cs typeface="+mn-cs"/>
                        </a:rPr>
                        <a:t>Additional analyses possible</a:t>
                      </a:r>
                    </a:p>
                  </a:txBody>
                  <a:tcPr marL="36000" marR="36000" marT="36000" marB="36000" vert="vert27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i="0" kern="1200" dirty="0">
                          <a:solidFill>
                            <a:schemeClr val="dk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Extra detail on CLO operations and non-financial resources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✓</a:t>
                      </a:r>
                      <a:endParaRPr kumimoji="0" lang="en-GB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4110867144"/>
                  </a:ext>
                </a:extLst>
              </a:tr>
              <a:tr h="237017">
                <a:tc vMerge="1">
                  <a:txBody>
                    <a:bodyPr/>
                    <a:lstStyle/>
                    <a:p>
                      <a:endParaRPr lang="en-GB" sz="800" i="0" kern="1200" dirty="0">
                        <a:solidFill>
                          <a:schemeClr val="dk1"/>
                        </a:solidFill>
                        <a:effectLst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900" i="0" kern="1200" dirty="0">
                          <a:solidFill>
                            <a:schemeClr val="dk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Inclusion of all TB, </a:t>
                      </a:r>
                      <a:r>
                        <a:rPr lang="en-GB" sz="900" i="0" kern="1200" dirty="0" err="1">
                          <a:solidFill>
                            <a:schemeClr val="dk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hepatitus</a:t>
                      </a:r>
                      <a:r>
                        <a:rPr lang="en-GB" sz="900" i="0" kern="1200" dirty="0">
                          <a:solidFill>
                            <a:schemeClr val="dk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, STIs and other OI expenditures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✓</a:t>
                      </a:r>
                      <a:endParaRPr kumimoji="0" lang="en-GB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1713545640"/>
                  </a:ext>
                </a:extLst>
              </a:tr>
              <a:tr h="143146">
                <a:tc vMerge="1">
                  <a:txBody>
                    <a:bodyPr/>
                    <a:lstStyle/>
                    <a:p>
                      <a:endParaRPr lang="en-GB" sz="800" i="0" kern="1200" dirty="0">
                        <a:solidFill>
                          <a:schemeClr val="dk1"/>
                        </a:solidFill>
                        <a:effectLst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900" i="0" kern="1200" dirty="0">
                          <a:solidFill>
                            <a:schemeClr val="dk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Sub-national disaggregation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900" i="0" dirty="0">
                        <a:latin typeface="Avenir Book" panose="02000503020000020003" pitchFamily="2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✓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✓</a:t>
                      </a: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3287723990"/>
                  </a:ext>
                </a:extLst>
              </a:tr>
              <a:tr h="330887">
                <a:tc vMerge="1">
                  <a:txBody>
                    <a:bodyPr/>
                    <a:lstStyle/>
                    <a:p>
                      <a:endParaRPr lang="en-GB" sz="800" i="0" kern="1200" dirty="0">
                        <a:solidFill>
                          <a:schemeClr val="dk1"/>
                        </a:solidFill>
                        <a:effectLst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900" i="0" kern="1200" dirty="0">
                          <a:solidFill>
                            <a:schemeClr val="dk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Financial gap analysis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Highlevel</a:t>
                      </a: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, if costing is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available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✓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✓</a:t>
                      </a: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3685137067"/>
                  </a:ext>
                </a:extLst>
              </a:tr>
              <a:tr h="143146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i="0" kern="1200" dirty="0">
                        <a:solidFill>
                          <a:schemeClr val="dk1"/>
                        </a:solidFill>
                        <a:effectLst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i="0" kern="1200" dirty="0">
                          <a:solidFill>
                            <a:schemeClr val="dk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Insights into allocative efficiencies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✓</a:t>
                      </a:r>
                      <a:endParaRPr kumimoji="0" lang="en-GB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✓</a:t>
                      </a:r>
                      <a:endParaRPr kumimoji="0" lang="en-GB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2235526306"/>
                  </a:ext>
                </a:extLst>
              </a:tr>
              <a:tr h="143146">
                <a:tc vMerge="1">
                  <a:txBody>
                    <a:bodyPr/>
                    <a:lstStyle/>
                    <a:p>
                      <a:endParaRPr lang="en-GB" sz="800" i="0" kern="1200" dirty="0">
                        <a:solidFill>
                          <a:schemeClr val="dk1"/>
                        </a:solidFill>
                        <a:effectLst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900" i="0" kern="1200" dirty="0">
                          <a:solidFill>
                            <a:schemeClr val="dk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Insights into technical efficiencies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900" i="0" dirty="0">
                        <a:latin typeface="Avenir Book" panose="02000503020000020003" pitchFamily="2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✓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✓</a:t>
                      </a: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1846105721"/>
                  </a:ext>
                </a:extLst>
              </a:tr>
              <a:tr h="143146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i="0" kern="1200" dirty="0">
                        <a:solidFill>
                          <a:schemeClr val="dk1"/>
                        </a:solidFill>
                        <a:effectLst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i="0" kern="1200" dirty="0">
                          <a:solidFill>
                            <a:schemeClr val="dk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Units of expenditure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900" i="0" dirty="0">
                        <a:latin typeface="Avenir Book" panose="02000503020000020003" pitchFamily="2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✓</a:t>
                      </a:r>
                      <a:endParaRPr kumimoji="0" lang="en-GB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✓</a:t>
                      </a:r>
                      <a:endParaRPr kumimoji="0" lang="en-GB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2763520592"/>
                  </a:ext>
                </a:extLst>
              </a:tr>
              <a:tr h="23701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i="0" kern="1200" dirty="0">
                        <a:solidFill>
                          <a:schemeClr val="dk1"/>
                        </a:solidFill>
                        <a:effectLst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i="0" kern="1200" dirty="0">
                          <a:solidFill>
                            <a:schemeClr val="dk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Insights into absorption rates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i="0" dirty="0">
                          <a:latin typeface="Avenir Book" panose="02000503020000020003" pitchFamily="2" charset="0"/>
                        </a:rPr>
                        <a:t>If budgets are</a:t>
                      </a:r>
                    </a:p>
                    <a:p>
                      <a:pPr algn="ctr"/>
                      <a:r>
                        <a:rPr lang="en-GB" sz="900" i="0" dirty="0">
                          <a:latin typeface="Avenir Book" panose="02000503020000020003" pitchFamily="2" charset="0"/>
                        </a:rPr>
                        <a:t>available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✓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✓</a:t>
                      </a: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3166129139"/>
                  </a:ext>
                </a:extLst>
              </a:tr>
              <a:tr h="23701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i="0" kern="1200" dirty="0">
                        <a:solidFill>
                          <a:schemeClr val="dk1"/>
                        </a:solidFill>
                        <a:effectLst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i="0" kern="1200" dirty="0">
                          <a:solidFill>
                            <a:schemeClr val="dk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Insights into public financial management &amp;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i="0" kern="1200" dirty="0">
                          <a:solidFill>
                            <a:schemeClr val="dk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information systems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endParaRPr lang="en-GB" sz="900" i="0" dirty="0">
                        <a:latin typeface="Avenir Book" panose="02000503020000020003" pitchFamily="2" charset="0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✓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✓</a:t>
                      </a: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3233558152"/>
                  </a:ext>
                </a:extLst>
              </a:tr>
              <a:tr h="23701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800" i="0" kern="1200" dirty="0">
                        <a:solidFill>
                          <a:schemeClr val="dk1"/>
                        </a:solidFill>
                        <a:effectLst/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i="0" kern="1200" dirty="0">
                          <a:solidFill>
                            <a:schemeClr val="dk1"/>
                          </a:solidFill>
                          <a:effectLst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Adequate for GAM reporting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i="0" dirty="0">
                          <a:latin typeface="Avenir Book" panose="02000503020000020003" pitchFamily="2" charset="0"/>
                        </a:rPr>
                        <a:t>May miss some</a:t>
                      </a:r>
                    </a:p>
                    <a:p>
                      <a:pPr algn="ctr"/>
                      <a:r>
                        <a:rPr lang="en-GB" sz="900" i="0" dirty="0">
                          <a:latin typeface="Avenir Book" panose="02000503020000020003" pitchFamily="2" charset="0"/>
                        </a:rPr>
                        <a:t>commodity detail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✓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✓</a:t>
                      </a: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399037194"/>
                  </a:ext>
                </a:extLst>
              </a:tr>
            </a:tbl>
          </a:graphicData>
        </a:graphic>
      </p:graphicFrame>
      <p:sp>
        <p:nvSpPr>
          <p:cNvPr id="7" name="TextBox 1">
            <a:extLst>
              <a:ext uri="{FF2B5EF4-FFF2-40B4-BE49-F238E27FC236}">
                <a16:creationId xmlns:a16="http://schemas.microsoft.com/office/drawing/2014/main" id="{E36ACBB0-67DF-E249-E966-571F95C6C970}"/>
              </a:ext>
            </a:extLst>
          </p:cNvPr>
          <p:cNvSpPr txBox="1"/>
          <p:nvPr/>
        </p:nvSpPr>
        <p:spPr>
          <a:xfrm>
            <a:off x="509667" y="330951"/>
            <a:ext cx="1113769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sz="3000" dirty="0">
                <a:solidFill>
                  <a:srgbClr val="70C8BE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Range of HIV Resource Tracking Options and the data provided</a:t>
            </a:r>
            <a:endParaRPr lang="en-US" altLang="en-US" sz="3000" dirty="0">
              <a:solidFill>
                <a:srgbClr val="70C8BE"/>
              </a:solidFill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  <p:sp>
        <p:nvSpPr>
          <p:cNvPr id="10" name="Segnaposto piè di pagina 9">
            <a:extLst>
              <a:ext uri="{FF2B5EF4-FFF2-40B4-BE49-F238E27FC236}">
                <a16:creationId xmlns:a16="http://schemas.microsoft.com/office/drawing/2014/main" id="{F99BC551-7D8C-85C3-8D62-6091CA9B23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 sz="1100" dirty="0">
                <a:latin typeface="Avenir Book" panose="02000503020000020003" pitchFamily="2" charset="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42273671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">
            <a:extLst>
              <a:ext uri="{FF2B5EF4-FFF2-40B4-BE49-F238E27FC236}">
                <a16:creationId xmlns:a16="http://schemas.microsoft.com/office/drawing/2014/main" id="{A668C04E-5670-5C5A-AE25-06B6347AA495}"/>
              </a:ext>
            </a:extLst>
          </p:cNvPr>
          <p:cNvSpPr txBox="1"/>
          <p:nvPr/>
        </p:nvSpPr>
        <p:spPr>
          <a:xfrm>
            <a:off x="509667" y="330951"/>
            <a:ext cx="1113769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sz="3000" dirty="0">
                <a:solidFill>
                  <a:srgbClr val="70C8BE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Rapid HIV/AIDS Response Financing tool for PEPFAR situation</a:t>
            </a:r>
            <a:endParaRPr lang="en-US" altLang="en-US" sz="3000" dirty="0">
              <a:solidFill>
                <a:srgbClr val="70C8BE"/>
              </a:solidFill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50B2488C-F0D9-403B-51B5-1F412D2675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735" y="905970"/>
            <a:ext cx="10902923" cy="5041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3547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523029-45D4-BC3F-E658-BE7593131F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797F6-F28F-FFEB-B769-DAF9E00B02B4}"/>
              </a:ext>
            </a:extLst>
          </p:cNvPr>
          <p:cNvSpPr txBox="1">
            <a:spLocks/>
          </p:cNvSpPr>
          <p:nvPr/>
        </p:nvSpPr>
        <p:spPr bwMode="auto">
          <a:xfrm>
            <a:off x="1006368" y="3007302"/>
            <a:ext cx="10179264" cy="622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defRPr/>
            </a:pPr>
            <a:r>
              <a:rPr lang="en-US" altLang="en-US" sz="3000" dirty="0">
                <a:solidFill>
                  <a:prstClr val="white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Examples of NASA results and their utility</a:t>
            </a:r>
          </a:p>
        </p:txBody>
      </p:sp>
    </p:spTree>
    <p:extLst>
      <p:ext uri="{BB962C8B-B14F-4D97-AF65-F5344CB8AC3E}">
        <p14:creationId xmlns:p14="http://schemas.microsoft.com/office/powerpoint/2010/main" val="28924842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27FF5-60BA-AD65-4100-2810D4102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2281" y="336193"/>
            <a:ext cx="11192637" cy="93269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457200" fontAlgn="base">
              <a:spcAft>
                <a:spcPct val="0"/>
              </a:spcAft>
            </a:pPr>
            <a:r>
              <a:rPr lang="en-US" sz="3000" dirty="0">
                <a:solidFill>
                  <a:srgbClr val="70C8BE"/>
                </a:solidFill>
                <a:latin typeface="Avenir Book" panose="02000503020000020003" pitchFamily="2" charset="0"/>
                <a:ea typeface="ＭＳ Ｐゴシック" panose="020B0600070205080204" pitchFamily="34" charset="-128"/>
                <a:cs typeface="Arial" panose="020B0604020202020204" pitchFamily="34" charset="0"/>
              </a:rPr>
              <a:t>Funding landscape tables – total HIV spending by financing entities</a:t>
            </a:r>
            <a:endParaRPr lang="en-GB" sz="3000" dirty="0">
              <a:solidFill>
                <a:srgbClr val="70C8BE"/>
              </a:solidFill>
              <a:latin typeface="Avenir Book" panose="02000503020000020003" pitchFamily="2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560837C7-6CFF-4FB6-8A8F-B7C3764FA95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6695957"/>
              </p:ext>
            </p:extLst>
          </p:nvPr>
        </p:nvGraphicFramePr>
        <p:xfrm>
          <a:off x="0" y="1179576"/>
          <a:ext cx="12192000" cy="56784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197053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">
            <a:extLst>
              <a:ext uri="{FF2B5EF4-FFF2-40B4-BE49-F238E27FC236}">
                <a16:creationId xmlns:a16="http://schemas.microsoft.com/office/drawing/2014/main" id="{20806A51-5B73-B3A2-D873-059DB19F0E1D}"/>
              </a:ext>
            </a:extLst>
          </p:cNvPr>
          <p:cNvSpPr txBox="1"/>
          <p:nvPr/>
        </p:nvSpPr>
        <p:spPr>
          <a:xfrm>
            <a:off x="509667" y="330951"/>
            <a:ext cx="111376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000" dirty="0">
                <a:solidFill>
                  <a:srgbClr val="70C8BE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NASA data to show the impact of HIV expenditure over time, ownership of the response, sustainability</a:t>
            </a:r>
          </a:p>
        </p:txBody>
      </p:sp>
      <p:pic>
        <p:nvPicPr>
          <p:cNvPr id="12" name="Immagine 11" descr="Immagine che contiene schermata, musica&#10;&#10;Il contenuto generato dall'IA potrebbe non essere corretto.">
            <a:extLst>
              <a:ext uri="{FF2B5EF4-FFF2-40B4-BE49-F238E27FC236}">
                <a16:creationId xmlns:a16="http://schemas.microsoft.com/office/drawing/2014/main" id="{6274D1C1-30E8-52BC-55B8-536626F703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2126" y="1603514"/>
            <a:ext cx="9102202" cy="4231574"/>
          </a:xfrm>
          <a:prstGeom prst="rect">
            <a:avLst/>
          </a:prstGeom>
        </p:spPr>
      </p:pic>
      <p:sp>
        <p:nvSpPr>
          <p:cNvPr id="13" name="Segnaposto piè di pagina 12">
            <a:extLst>
              <a:ext uri="{FF2B5EF4-FFF2-40B4-BE49-F238E27FC236}">
                <a16:creationId xmlns:a16="http://schemas.microsoft.com/office/drawing/2014/main" id="{758C77C2-83DA-5D04-A067-86682A529B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 sz="1100" dirty="0">
                <a:latin typeface="Avenir Book" panose="02000503020000020003" pitchFamily="2" charset="0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41856562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FDC701-8185-51C8-CE90-B242D008B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">
            <a:extLst>
              <a:ext uri="{FF2B5EF4-FFF2-40B4-BE49-F238E27FC236}">
                <a16:creationId xmlns:a16="http://schemas.microsoft.com/office/drawing/2014/main" id="{3EDC6565-3EB0-A803-20C8-0A498B4321DD}"/>
              </a:ext>
            </a:extLst>
          </p:cNvPr>
          <p:cNvSpPr txBox="1"/>
          <p:nvPr/>
        </p:nvSpPr>
        <p:spPr>
          <a:xfrm>
            <a:off x="509667" y="330951"/>
            <a:ext cx="1113769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000" dirty="0">
                <a:solidFill>
                  <a:srgbClr val="70C8BE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Adequacy of funding in past informs future resource mobilization efforts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FE15514F-0323-5178-A92A-3045F15B88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8427" y="1584689"/>
            <a:ext cx="8235145" cy="4250398"/>
          </a:xfrm>
          <a:prstGeom prst="rect">
            <a:avLst/>
          </a:prstGeom>
        </p:spPr>
      </p:pic>
      <p:sp>
        <p:nvSpPr>
          <p:cNvPr id="16" name="Segnaposto piè di pagina 15">
            <a:extLst>
              <a:ext uri="{FF2B5EF4-FFF2-40B4-BE49-F238E27FC236}">
                <a16:creationId xmlns:a16="http://schemas.microsoft.com/office/drawing/2014/main" id="{6B3FA1F2-4485-0B6A-4907-54D2F6D163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 sz="1100" dirty="0">
                <a:latin typeface="Avenir Book" panose="02000503020000020003" pitchFamily="2" charset="0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33964360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325C87-18C3-4BB1-E6BB-17A49F741AED}"/>
              </a:ext>
            </a:extLst>
          </p:cNvPr>
          <p:cNvSpPr txBox="1"/>
          <p:nvPr/>
        </p:nvSpPr>
        <p:spPr>
          <a:xfrm>
            <a:off x="509666" y="330263"/>
            <a:ext cx="5228525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000" dirty="0">
                <a:solidFill>
                  <a:srgbClr val="70C8BE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NASA data to show the sustainability / vulnerability </a:t>
            </a:r>
            <a:br>
              <a:rPr lang="en-US" altLang="en-US" sz="3000" dirty="0">
                <a:solidFill>
                  <a:srgbClr val="70C8BE"/>
                </a:solidFill>
                <a:latin typeface="Avenir Book" panose="02000503020000020003" pitchFamily="2" charset="0"/>
                <a:cs typeface="Arial" panose="020B0604020202020204" pitchFamily="34" charset="0"/>
              </a:rPr>
            </a:br>
            <a:r>
              <a:rPr lang="en-US" altLang="en-US" sz="3000" dirty="0">
                <a:solidFill>
                  <a:srgbClr val="70C8BE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of specific interventions – spending by source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CCE29D0B-5DB0-2812-F161-4B255BC7AE4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898296" y="0"/>
            <a:ext cx="4293704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latin typeface="Avenir Book" panose="02000503020000020003" pitchFamily="2" charset="0"/>
            </a:endParaRPr>
          </a:p>
        </p:txBody>
      </p:sp>
      <p:pic>
        <p:nvPicPr>
          <p:cNvPr id="14" name="Immagine 13" descr="Immagine che contiene schermata, Policromia, linea, Parallelo&#10;&#10;Il contenuto generato dall'IA potrebbe non essere corretto.">
            <a:extLst>
              <a:ext uri="{FF2B5EF4-FFF2-40B4-BE49-F238E27FC236}">
                <a16:creationId xmlns:a16="http://schemas.microsoft.com/office/drawing/2014/main" id="{D9ADC4C3-0367-F79A-684F-7920842CEB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8191" y="0"/>
            <a:ext cx="5638800" cy="6676680"/>
          </a:xfrm>
          <a:prstGeom prst="rect">
            <a:avLst/>
          </a:prstGeom>
        </p:spPr>
      </p:pic>
      <p:sp>
        <p:nvSpPr>
          <p:cNvPr id="42" name="Segnaposto piè di pagina 41">
            <a:extLst>
              <a:ext uri="{FF2B5EF4-FFF2-40B4-BE49-F238E27FC236}">
                <a16:creationId xmlns:a16="http://schemas.microsoft.com/office/drawing/2014/main" id="{D9132F9C-608E-DDF4-388A-8853C5DE7B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 sz="1100" dirty="0">
                <a:latin typeface="Avenir Book" panose="02000503020000020003" pitchFamily="2" charset="0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7135123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5AD3AD6-6AB0-07F1-F0F3-46D5014AF456}"/>
              </a:ext>
            </a:extLst>
          </p:cNvPr>
          <p:cNvSpPr txBox="1"/>
          <p:nvPr/>
        </p:nvSpPr>
        <p:spPr>
          <a:xfrm>
            <a:off x="676275" y="1200040"/>
            <a:ext cx="436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3"/>
                </a:solidFill>
                <a:latin typeface="Avenir Book" panose="02000503020000020003" pitchFamily="2" charset="0"/>
              </a:rPr>
              <a:t>DEEPER DIVE INTO PREVENTION EFFORTS</a:t>
            </a:r>
            <a:endParaRPr lang="en-CH" sz="1400" dirty="0">
              <a:solidFill>
                <a:schemeClr val="accent3"/>
              </a:solidFill>
              <a:latin typeface="Avenir Book" panose="02000503020000020003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99084A-AEB8-44E8-AB57-9A6D3FC385FE}"/>
              </a:ext>
            </a:extLst>
          </p:cNvPr>
          <p:cNvSpPr txBox="1"/>
          <p:nvPr/>
        </p:nvSpPr>
        <p:spPr>
          <a:xfrm>
            <a:off x="7351423" y="1200040"/>
            <a:ext cx="4368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accent3"/>
                </a:solidFill>
                <a:latin typeface="Avenir Book" panose="02000503020000020003" pitchFamily="2" charset="0"/>
              </a:rPr>
              <a:t>DEEPER DIVE INTO KP SPENDING</a:t>
            </a:r>
            <a:endParaRPr lang="en-CH" sz="1400" dirty="0">
              <a:solidFill>
                <a:schemeClr val="accent3"/>
              </a:solidFill>
              <a:latin typeface="Avenir Book" panose="02000503020000020003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C9BA116-DC6F-E233-164D-E0FDE84D873A}"/>
              </a:ext>
            </a:extLst>
          </p:cNvPr>
          <p:cNvSpPr txBox="1"/>
          <p:nvPr/>
        </p:nvSpPr>
        <p:spPr>
          <a:xfrm>
            <a:off x="509667" y="330263"/>
            <a:ext cx="1113769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000" dirty="0">
                <a:solidFill>
                  <a:srgbClr val="70C8BE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NASA Granular details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751552E-86FB-B20A-EC8F-11DF71200F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 sz="1100" dirty="0">
                <a:latin typeface="Avenir Book" panose="02000503020000020003" pitchFamily="2" charset="0"/>
              </a:rPr>
              <a:t>24</a:t>
            </a:r>
          </a:p>
        </p:txBody>
      </p:sp>
      <p:pic>
        <p:nvPicPr>
          <p:cNvPr id="9" name="Picture 8" descr="A screenshot of a graph&#10;&#10;AI-generated content may be incorrect.">
            <a:extLst>
              <a:ext uri="{FF2B5EF4-FFF2-40B4-BE49-F238E27FC236}">
                <a16:creationId xmlns:a16="http://schemas.microsoft.com/office/drawing/2014/main" id="{A7874083-9E51-0CBC-C0D3-36E209A4E0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717" y="1574082"/>
            <a:ext cx="10127556" cy="4444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5180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37">
            <a:extLst>
              <a:ext uri="{FF2B5EF4-FFF2-40B4-BE49-F238E27FC236}">
                <a16:creationId xmlns:a16="http://schemas.microsoft.com/office/drawing/2014/main" id="{5CB70CD6-AC50-B5C0-1C97-D8FF08FE37B7}"/>
              </a:ext>
            </a:extLst>
          </p:cNvPr>
          <p:cNvSpPr txBox="1"/>
          <p:nvPr/>
        </p:nvSpPr>
        <p:spPr>
          <a:xfrm>
            <a:off x="1155632" y="1598999"/>
            <a:ext cx="305480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sz="1000" dirty="0">
                <a:ln/>
                <a:solidFill>
                  <a:srgbClr val="18A396"/>
                </a:solidFill>
                <a:latin typeface="Avenir Book" panose="02000503020000020003" pitchFamily="2" charset="0"/>
                <a:sym typeface="Avenir-Book"/>
                <a:rtl val="0"/>
              </a:rPr>
              <a:t>FINANCING ENTITIES’ CONTRIBUTIONS TO HIV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19E52987-7B2C-2AAF-5737-2879D6688D34}"/>
              </a:ext>
            </a:extLst>
          </p:cNvPr>
          <p:cNvSpPr txBox="1"/>
          <p:nvPr/>
        </p:nvSpPr>
        <p:spPr>
          <a:xfrm>
            <a:off x="6838656" y="1598999"/>
            <a:ext cx="3247453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sz="1000" dirty="0">
                <a:ln/>
                <a:solidFill>
                  <a:srgbClr val="18A396"/>
                </a:solidFill>
                <a:latin typeface="Avenir Book" panose="02000503020000020003" pitchFamily="2" charset="0"/>
                <a:sym typeface="Avenir-Book"/>
                <a:rtl val="0"/>
              </a:rPr>
              <a:t>GEOGRAPHIC DISTRIBUTION OF HIV EXPENDITURE</a:t>
            </a:r>
          </a:p>
        </p:txBody>
      </p:sp>
      <p:graphicFrame>
        <p:nvGraphicFramePr>
          <p:cNvPr id="193" name="Table 192">
            <a:extLst>
              <a:ext uri="{FF2B5EF4-FFF2-40B4-BE49-F238E27FC236}">
                <a16:creationId xmlns:a16="http://schemas.microsoft.com/office/drawing/2014/main" id="{507C296B-D59F-ACED-0BA0-24FBCD4272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6845162"/>
              </p:ext>
            </p:extLst>
          </p:nvPr>
        </p:nvGraphicFramePr>
        <p:xfrm>
          <a:off x="5772726" y="4047515"/>
          <a:ext cx="6104314" cy="19135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61536">
                  <a:extLst>
                    <a:ext uri="{9D8B030D-6E8A-4147-A177-3AD203B41FA5}">
                      <a16:colId xmlns:a16="http://schemas.microsoft.com/office/drawing/2014/main" val="2162975991"/>
                    </a:ext>
                  </a:extLst>
                </a:gridCol>
                <a:gridCol w="970573">
                  <a:extLst>
                    <a:ext uri="{9D8B030D-6E8A-4147-A177-3AD203B41FA5}">
                      <a16:colId xmlns:a16="http://schemas.microsoft.com/office/drawing/2014/main" val="2237288016"/>
                    </a:ext>
                  </a:extLst>
                </a:gridCol>
                <a:gridCol w="907800">
                  <a:extLst>
                    <a:ext uri="{9D8B030D-6E8A-4147-A177-3AD203B41FA5}">
                      <a16:colId xmlns:a16="http://schemas.microsoft.com/office/drawing/2014/main" val="1757141232"/>
                    </a:ext>
                  </a:extLst>
                </a:gridCol>
                <a:gridCol w="840198">
                  <a:extLst>
                    <a:ext uri="{9D8B030D-6E8A-4147-A177-3AD203B41FA5}">
                      <a16:colId xmlns:a16="http://schemas.microsoft.com/office/drawing/2014/main" val="3898004773"/>
                    </a:ext>
                  </a:extLst>
                </a:gridCol>
                <a:gridCol w="502187">
                  <a:extLst>
                    <a:ext uri="{9D8B030D-6E8A-4147-A177-3AD203B41FA5}">
                      <a16:colId xmlns:a16="http://schemas.microsoft.com/office/drawing/2014/main" val="3159334427"/>
                    </a:ext>
                  </a:extLst>
                </a:gridCol>
                <a:gridCol w="468387">
                  <a:extLst>
                    <a:ext uri="{9D8B030D-6E8A-4147-A177-3AD203B41FA5}">
                      <a16:colId xmlns:a16="http://schemas.microsoft.com/office/drawing/2014/main" val="1487354038"/>
                    </a:ext>
                  </a:extLst>
                </a:gridCol>
                <a:gridCol w="453633">
                  <a:extLst>
                    <a:ext uri="{9D8B030D-6E8A-4147-A177-3AD203B41FA5}">
                      <a16:colId xmlns:a16="http://schemas.microsoft.com/office/drawing/2014/main" val="3255532694"/>
                    </a:ext>
                  </a:extLst>
                </a:gridCol>
              </a:tblGrid>
              <a:tr h="212614">
                <a:tc>
                  <a:txBody>
                    <a:bodyPr/>
                    <a:lstStyle/>
                    <a:p>
                      <a:r>
                        <a:rPr lang="en-GB" sz="900" dirty="0">
                          <a:latin typeface="Avenir Book" panose="02000503020000020003" pitchFamily="2" charset="0"/>
                        </a:rPr>
                        <a:t>HIV spending per intervention (KPR)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900" dirty="0">
                          <a:latin typeface="Avenir Book" panose="02000503020000020003" pitchFamily="2" charset="0"/>
                        </a:rPr>
                        <a:t>2020/21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900" dirty="0">
                          <a:latin typeface="Avenir Book" panose="02000503020000020003" pitchFamily="2" charset="0"/>
                        </a:rPr>
                        <a:t>2021/22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900" dirty="0">
                          <a:latin typeface="Avenir Book" panose="02000503020000020003" pitchFamily="2" charset="0"/>
                        </a:rPr>
                        <a:t>2021/22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900" dirty="0">
                          <a:latin typeface="Avenir Book" panose="02000503020000020003" pitchFamily="2" charset="0"/>
                        </a:rPr>
                        <a:t>% 2020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900" dirty="0">
                          <a:latin typeface="Avenir Book" panose="02000503020000020003" pitchFamily="2" charset="0"/>
                        </a:rPr>
                        <a:t>% 2021</a:t>
                      </a:r>
                    </a:p>
                  </a:txBody>
                  <a:tcPr marL="36000" marR="36000" marT="36000" marB="36000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900" dirty="0">
                          <a:latin typeface="Avenir Book" panose="02000503020000020003" pitchFamily="2" charset="0"/>
                        </a:rPr>
                        <a:t>% 2022</a:t>
                      </a:r>
                    </a:p>
                  </a:txBody>
                  <a:tcPr marL="36000" marR="36000" marT="36000" marB="36000" anchor="ctr"/>
                </a:tc>
                <a:extLst>
                  <a:ext uri="{0D108BD9-81ED-4DB2-BD59-A6C34878D82A}">
                    <a16:rowId xmlns:a16="http://schemas.microsoft.com/office/drawing/2014/main" val="793130347"/>
                  </a:ext>
                </a:extLst>
              </a:tr>
              <a:tr h="21261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900" dirty="0">
                          <a:solidFill>
                            <a:schemeClr val="bg1"/>
                          </a:solidFill>
                          <a:effectLst/>
                          <a:latin typeface="Avenir Book" panose="02000503020000020003" pitchFamily="2" charset="0"/>
                        </a:rPr>
                        <a:t>Prevention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900" dirty="0">
                          <a:effectLst/>
                          <a:latin typeface="Avenir Book" panose="02000503020000020003" pitchFamily="2" charset="0"/>
                        </a:rPr>
                        <a:t>1,205.896,303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900" dirty="0">
                          <a:effectLst/>
                          <a:latin typeface="Avenir Book" panose="02000503020000020003" pitchFamily="2" charset="0"/>
                        </a:rPr>
                        <a:t>822,827,046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900">
                          <a:effectLst/>
                          <a:latin typeface="Avenir Book" panose="02000503020000020003" pitchFamily="2" charset="0"/>
                        </a:rPr>
                        <a:t>964,750,275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900">
                          <a:effectLst/>
                          <a:latin typeface="Avenir Book" panose="02000503020000020003" pitchFamily="2" charset="0"/>
                        </a:rPr>
                        <a:t>21%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900">
                          <a:effectLst/>
                          <a:latin typeface="Avenir Book" panose="02000503020000020003" pitchFamily="2" charset="0"/>
                        </a:rPr>
                        <a:t>17%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900">
                          <a:effectLst/>
                          <a:latin typeface="Avenir Book" panose="02000503020000020003" pitchFamily="2" charset="0"/>
                        </a:rPr>
                        <a:t>13%</a:t>
                      </a: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2995893970"/>
                  </a:ext>
                </a:extLst>
              </a:tr>
              <a:tr h="21261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900" dirty="0">
                          <a:solidFill>
                            <a:schemeClr val="bg1"/>
                          </a:solidFill>
                          <a:effectLst/>
                          <a:latin typeface="Avenir Book" panose="02000503020000020003" pitchFamily="2" charset="0"/>
                        </a:rPr>
                        <a:t>HIV testing and counselling (HTC)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900">
                          <a:effectLst/>
                          <a:latin typeface="Avenir Book" panose="02000503020000020003" pitchFamily="2" charset="0"/>
                        </a:rPr>
                        <a:t>260,443,887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900" dirty="0">
                          <a:effectLst/>
                          <a:latin typeface="Avenir Book" panose="02000503020000020003" pitchFamily="2" charset="0"/>
                        </a:rPr>
                        <a:t>274,684,056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900">
                          <a:effectLst/>
                          <a:latin typeface="Avenir Book" panose="02000503020000020003" pitchFamily="2" charset="0"/>
                        </a:rPr>
                        <a:t>533,910,789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900">
                          <a:effectLst/>
                          <a:latin typeface="Avenir Book" panose="02000503020000020003" pitchFamily="2" charset="0"/>
                        </a:rPr>
                        <a:t>5%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900">
                          <a:effectLst/>
                          <a:latin typeface="Avenir Book" panose="02000503020000020003" pitchFamily="2" charset="0"/>
                        </a:rPr>
                        <a:t>6%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900">
                          <a:effectLst/>
                          <a:latin typeface="Avenir Book" panose="02000503020000020003" pitchFamily="2" charset="0"/>
                        </a:rPr>
                        <a:t>7%</a:t>
                      </a: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3415425802"/>
                  </a:ext>
                </a:extLst>
              </a:tr>
              <a:tr h="21261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900" dirty="0">
                          <a:solidFill>
                            <a:schemeClr val="bg1"/>
                          </a:solidFill>
                          <a:effectLst/>
                          <a:latin typeface="Avenir Book" panose="02000503020000020003" pitchFamily="2" charset="0"/>
                        </a:rPr>
                        <a:t>HIV Care and Treatment Care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900">
                          <a:effectLst/>
                          <a:latin typeface="Avenir Book" panose="02000503020000020003" pitchFamily="2" charset="0"/>
                        </a:rPr>
                        <a:t>3,357,892,920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900" dirty="0">
                          <a:effectLst/>
                          <a:latin typeface="Avenir Book" panose="02000503020000020003" pitchFamily="2" charset="0"/>
                        </a:rPr>
                        <a:t>2,713,553,993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900" dirty="0">
                          <a:effectLst/>
                          <a:latin typeface="Avenir Book" panose="02000503020000020003" pitchFamily="2" charset="0"/>
                        </a:rPr>
                        <a:t>4,132,862,827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900">
                          <a:effectLst/>
                          <a:latin typeface="Avenir Book" panose="02000503020000020003" pitchFamily="2" charset="0"/>
                        </a:rPr>
                        <a:t>59%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900">
                          <a:effectLst/>
                          <a:latin typeface="Avenir Book" panose="02000503020000020003" pitchFamily="2" charset="0"/>
                        </a:rPr>
                        <a:t>56%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900">
                          <a:effectLst/>
                          <a:latin typeface="Avenir Book" panose="02000503020000020003" pitchFamily="2" charset="0"/>
                        </a:rPr>
                        <a:t>56%</a:t>
                      </a: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2501626532"/>
                  </a:ext>
                </a:extLst>
              </a:tr>
              <a:tr h="21261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900" dirty="0">
                          <a:solidFill>
                            <a:schemeClr val="bg1"/>
                          </a:solidFill>
                          <a:effectLst/>
                          <a:latin typeface="Avenir Book" panose="02000503020000020003" pitchFamily="2" charset="0"/>
                        </a:rPr>
                        <a:t>Social Enablers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900">
                          <a:effectLst/>
                          <a:latin typeface="Avenir Book" panose="02000503020000020003" pitchFamily="2" charset="0"/>
                        </a:rPr>
                        <a:t>13,902,201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900">
                          <a:effectLst/>
                          <a:latin typeface="Avenir Book" panose="02000503020000020003" pitchFamily="2" charset="0"/>
                        </a:rPr>
                        <a:t>22,034,858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900" dirty="0">
                          <a:effectLst/>
                          <a:latin typeface="Avenir Book" panose="02000503020000020003" pitchFamily="2" charset="0"/>
                        </a:rPr>
                        <a:t>70,785,298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900">
                          <a:effectLst/>
                          <a:latin typeface="Avenir Book" panose="02000503020000020003" pitchFamily="2" charset="0"/>
                        </a:rPr>
                        <a:t>0.2%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900">
                          <a:effectLst/>
                          <a:latin typeface="Avenir Book" panose="02000503020000020003" pitchFamily="2" charset="0"/>
                        </a:rPr>
                        <a:t>0.5%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900">
                          <a:effectLst/>
                          <a:latin typeface="Avenir Book" panose="02000503020000020003" pitchFamily="2" charset="0"/>
                        </a:rPr>
                        <a:t>1%</a:t>
                      </a: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3892326397"/>
                  </a:ext>
                </a:extLst>
              </a:tr>
              <a:tr h="21261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900" dirty="0">
                          <a:solidFill>
                            <a:schemeClr val="bg1"/>
                          </a:solidFill>
                          <a:effectLst/>
                          <a:latin typeface="Avenir Book" panose="02000503020000020003" pitchFamily="2" charset="0"/>
                        </a:rPr>
                        <a:t>Programme enablers and HSS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900">
                          <a:effectLst/>
                          <a:latin typeface="Avenir Book" panose="02000503020000020003" pitchFamily="2" charset="0"/>
                        </a:rPr>
                        <a:t>799,587,846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900">
                          <a:effectLst/>
                          <a:latin typeface="Avenir Book" panose="02000503020000020003" pitchFamily="2" charset="0"/>
                        </a:rPr>
                        <a:t>973,897,492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900" dirty="0">
                          <a:effectLst/>
                          <a:latin typeface="Avenir Book" panose="02000503020000020003" pitchFamily="2" charset="0"/>
                        </a:rPr>
                        <a:t>1,611,160,195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900" dirty="0">
                          <a:effectLst/>
                          <a:latin typeface="Avenir Book" panose="02000503020000020003" pitchFamily="2" charset="0"/>
                        </a:rPr>
                        <a:t>14%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900">
                          <a:effectLst/>
                          <a:latin typeface="Avenir Book" panose="02000503020000020003" pitchFamily="2" charset="0"/>
                        </a:rPr>
                        <a:t>20%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900">
                          <a:effectLst/>
                          <a:latin typeface="Avenir Book" panose="02000503020000020003" pitchFamily="2" charset="0"/>
                        </a:rPr>
                        <a:t>22%</a:t>
                      </a: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4043571428"/>
                  </a:ext>
                </a:extLst>
              </a:tr>
              <a:tr h="21261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900" dirty="0">
                          <a:solidFill>
                            <a:schemeClr val="bg1"/>
                          </a:solidFill>
                          <a:effectLst/>
                          <a:latin typeface="Avenir Book" panose="02000503020000020003" pitchFamily="2" charset="0"/>
                        </a:rPr>
                        <a:t>Development synergies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900">
                          <a:effectLst/>
                          <a:latin typeface="Avenir Book" panose="02000503020000020003" pitchFamily="2" charset="0"/>
                        </a:rPr>
                        <a:t>16,741,327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900">
                          <a:effectLst/>
                          <a:latin typeface="Avenir Book" panose="02000503020000020003" pitchFamily="2" charset="0"/>
                        </a:rPr>
                        <a:t>20,595,245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900" dirty="0">
                          <a:effectLst/>
                          <a:latin typeface="Avenir Book" panose="02000503020000020003" pitchFamily="2" charset="0"/>
                        </a:rPr>
                        <a:t>3,144,168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900" dirty="0">
                          <a:effectLst/>
                          <a:latin typeface="Avenir Book" panose="02000503020000020003" pitchFamily="2" charset="0"/>
                        </a:rPr>
                        <a:t>0.3%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900" dirty="0">
                          <a:effectLst/>
                          <a:latin typeface="Avenir Book" panose="02000503020000020003" pitchFamily="2" charset="0"/>
                        </a:rPr>
                        <a:t>0.4%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900">
                          <a:effectLst/>
                          <a:latin typeface="Avenir Book" panose="02000503020000020003" pitchFamily="2" charset="0"/>
                        </a:rPr>
                        <a:t>0.0%</a:t>
                      </a: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1628486057"/>
                  </a:ext>
                </a:extLst>
              </a:tr>
              <a:tr h="21261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900" dirty="0">
                          <a:solidFill>
                            <a:schemeClr val="bg1"/>
                          </a:solidFill>
                          <a:effectLst/>
                          <a:latin typeface="Avenir Book" panose="02000503020000020003" pitchFamily="2" charset="0"/>
                        </a:rPr>
                        <a:t>HIV-related research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900">
                          <a:effectLst/>
                          <a:latin typeface="Avenir Book" panose="02000503020000020003" pitchFamily="2" charset="0"/>
                        </a:rPr>
                        <a:t>1,026,378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900">
                          <a:effectLst/>
                          <a:latin typeface="Avenir Book" panose="02000503020000020003" pitchFamily="2" charset="0"/>
                        </a:rPr>
                        <a:t>601,760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900">
                          <a:effectLst/>
                          <a:latin typeface="Avenir Book" panose="02000503020000020003" pitchFamily="2" charset="0"/>
                        </a:rPr>
                        <a:t>2,175,570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900">
                          <a:effectLst/>
                          <a:latin typeface="Avenir Book" panose="02000503020000020003" pitchFamily="2" charset="0"/>
                        </a:rPr>
                        <a:t>0.0%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900" dirty="0">
                          <a:effectLst/>
                          <a:latin typeface="Avenir Book" panose="02000503020000020003" pitchFamily="2" charset="0"/>
                        </a:rPr>
                        <a:t>0.0%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900">
                          <a:effectLst/>
                          <a:latin typeface="Avenir Book" panose="02000503020000020003" pitchFamily="2" charset="0"/>
                        </a:rPr>
                        <a:t>0.0%</a:t>
                      </a: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2724431565"/>
                  </a:ext>
                </a:extLst>
              </a:tr>
              <a:tr h="21261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900" dirty="0">
                          <a:solidFill>
                            <a:schemeClr val="bg1"/>
                          </a:solidFill>
                          <a:effectLst/>
                          <a:latin typeface="Avenir Book" panose="02000503020000020003" pitchFamily="2" charset="0"/>
                        </a:rPr>
                        <a:t>Grand Total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900" dirty="0">
                          <a:effectLst/>
                          <a:latin typeface="Avenir Book" panose="02000503020000020003" pitchFamily="2" charset="0"/>
                        </a:rPr>
                        <a:t>5,655,490,861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900" dirty="0">
                          <a:effectLst/>
                          <a:latin typeface="Avenir Book" panose="02000503020000020003" pitchFamily="2" charset="0"/>
                        </a:rPr>
                        <a:t>4,828,194,449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900" dirty="0">
                          <a:effectLst/>
                          <a:latin typeface="Avenir Book" panose="02000503020000020003" pitchFamily="2" charset="0"/>
                        </a:rPr>
                        <a:t>7,318,789,122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900" dirty="0">
                          <a:effectLst/>
                          <a:latin typeface="Avenir Book" panose="02000503020000020003" pitchFamily="2" charset="0"/>
                        </a:rPr>
                        <a:t>100%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900" dirty="0">
                          <a:effectLst/>
                          <a:latin typeface="Avenir Book" panose="02000503020000020003" pitchFamily="2" charset="0"/>
                        </a:rPr>
                        <a:t>100%</a:t>
                      </a:r>
                    </a:p>
                  </a:txBody>
                  <a:tcPr marL="36000" marR="0" marT="0" marB="0" anchor="ctr"/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lang="en-GB" sz="900" dirty="0">
                          <a:effectLst/>
                          <a:latin typeface="Avenir Book" panose="02000503020000020003" pitchFamily="2" charset="0"/>
                        </a:rPr>
                        <a:t>100%</a:t>
                      </a:r>
                    </a:p>
                  </a:txBody>
                  <a:tcPr marL="36000" marR="0" marT="0" marB="0" anchor="ctr"/>
                </a:tc>
                <a:extLst>
                  <a:ext uri="{0D108BD9-81ED-4DB2-BD59-A6C34878D82A}">
                    <a16:rowId xmlns:a16="http://schemas.microsoft.com/office/drawing/2014/main" val="4094759675"/>
                  </a:ext>
                </a:extLst>
              </a:tr>
            </a:tbl>
          </a:graphicData>
        </a:graphic>
      </p:graphicFrame>
      <p:sp>
        <p:nvSpPr>
          <p:cNvPr id="8" name="TextBox 1">
            <a:extLst>
              <a:ext uri="{FF2B5EF4-FFF2-40B4-BE49-F238E27FC236}">
                <a16:creationId xmlns:a16="http://schemas.microsoft.com/office/drawing/2014/main" id="{A46B396B-7E11-FADF-5DD6-C8B878F43E87}"/>
              </a:ext>
            </a:extLst>
          </p:cNvPr>
          <p:cNvSpPr txBox="1"/>
          <p:nvPr/>
        </p:nvSpPr>
        <p:spPr>
          <a:xfrm>
            <a:off x="509667" y="330263"/>
            <a:ext cx="1113769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000" dirty="0">
                <a:solidFill>
                  <a:srgbClr val="70C8BE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NASA Results and cross-tabulation system</a:t>
            </a:r>
          </a:p>
          <a:p>
            <a:pPr eaLnBrk="1" hangingPunct="1"/>
            <a:r>
              <a:rPr lang="en-US" dirty="0">
                <a:latin typeface="Avenir Book" panose="02000503020000020003" pitchFamily="2" charset="0"/>
              </a:rPr>
              <a:t>NASA report typically includes matrices, summary tables, auxiliary tables and summary indicators to facilitate the situation analysis and exposition to selected audiences.</a:t>
            </a:r>
          </a:p>
        </p:txBody>
      </p:sp>
      <p:sp>
        <p:nvSpPr>
          <p:cNvPr id="13" name="Segnaposto piè di pagina 12">
            <a:extLst>
              <a:ext uri="{FF2B5EF4-FFF2-40B4-BE49-F238E27FC236}">
                <a16:creationId xmlns:a16="http://schemas.microsoft.com/office/drawing/2014/main" id="{29B5E97A-EACA-A888-EBAE-5185CA5AD4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 sz="1100" dirty="0">
                <a:latin typeface="Avenir Book" panose="02000503020000020003" pitchFamily="2" charset="0"/>
              </a:rPr>
              <a:t>25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6F1B4B34-E1CB-4C3F-B84E-B60C3FB7CD4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68052778"/>
              </p:ext>
            </p:extLst>
          </p:nvPr>
        </p:nvGraphicFramePr>
        <p:xfrm>
          <a:off x="6287790" y="1795864"/>
          <a:ext cx="5254435" cy="21414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747E323E-2BDA-449D-8A61-D9AF188A5B6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2472264"/>
              </p:ext>
            </p:extLst>
          </p:nvPr>
        </p:nvGraphicFramePr>
        <p:xfrm>
          <a:off x="424154" y="1799628"/>
          <a:ext cx="5671846" cy="2124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Chart 13">
            <a:extLst>
              <a:ext uri="{FF2B5EF4-FFF2-40B4-BE49-F238E27FC236}">
                <a16:creationId xmlns:a16="http://schemas.microsoft.com/office/drawing/2014/main" id="{7F9FAF6D-5444-4462-9B7D-C8BA51F043D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043214"/>
              </p:ext>
            </p:extLst>
          </p:nvPr>
        </p:nvGraphicFramePr>
        <p:xfrm>
          <a:off x="504124" y="3920319"/>
          <a:ext cx="5250132" cy="21797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3550036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ED0F4D08-9CDF-6C20-D972-FC64BBEDD9A9}"/>
              </a:ext>
            </a:extLst>
          </p:cNvPr>
          <p:cNvCxnSpPr>
            <a:cxnSpLocks/>
          </p:cNvCxnSpPr>
          <p:nvPr/>
        </p:nvCxnSpPr>
        <p:spPr>
          <a:xfrm flipV="1">
            <a:off x="8748755" y="1709502"/>
            <a:ext cx="0" cy="126744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7F9D72DF-7C64-6714-B3F6-4CEF1FAFD681}"/>
              </a:ext>
            </a:extLst>
          </p:cNvPr>
          <p:cNvCxnSpPr>
            <a:cxnSpLocks/>
          </p:cNvCxnSpPr>
          <p:nvPr/>
        </p:nvCxnSpPr>
        <p:spPr>
          <a:xfrm flipV="1">
            <a:off x="9134058" y="1709502"/>
            <a:ext cx="0" cy="126744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47DA55D6-9042-0BAE-D02D-98A63A1A0312}"/>
              </a:ext>
            </a:extLst>
          </p:cNvPr>
          <p:cNvCxnSpPr>
            <a:cxnSpLocks/>
          </p:cNvCxnSpPr>
          <p:nvPr/>
        </p:nvCxnSpPr>
        <p:spPr>
          <a:xfrm flipV="1">
            <a:off x="9519361" y="1709502"/>
            <a:ext cx="0" cy="126744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56E9EA04-630C-35AD-44EE-01746DEBD887}"/>
              </a:ext>
            </a:extLst>
          </p:cNvPr>
          <p:cNvCxnSpPr>
            <a:cxnSpLocks/>
          </p:cNvCxnSpPr>
          <p:nvPr/>
        </p:nvCxnSpPr>
        <p:spPr>
          <a:xfrm flipV="1">
            <a:off x="9904664" y="1709502"/>
            <a:ext cx="0" cy="126744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TextBox 123">
            <a:extLst>
              <a:ext uri="{FF2B5EF4-FFF2-40B4-BE49-F238E27FC236}">
                <a16:creationId xmlns:a16="http://schemas.microsoft.com/office/drawing/2014/main" id="{B321A80D-555F-97AE-EC56-090F84A70CE1}"/>
              </a:ext>
            </a:extLst>
          </p:cNvPr>
          <p:cNvSpPr txBox="1"/>
          <p:nvPr/>
        </p:nvSpPr>
        <p:spPr>
          <a:xfrm>
            <a:off x="8157875" y="2970857"/>
            <a:ext cx="405826" cy="2000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sz="700" dirty="0">
                <a:ln/>
                <a:solidFill>
                  <a:srgbClr val="231F20"/>
                </a:solidFill>
                <a:latin typeface="Avenir Book" panose="02000503020000020003" pitchFamily="2" charset="0"/>
                <a:sym typeface="Avenir-Book"/>
                <a:rtl val="0"/>
              </a:rPr>
              <a:t>0%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F7B6BF4B-5572-226F-51AA-5582DDF52A72}"/>
              </a:ext>
            </a:extLst>
          </p:cNvPr>
          <p:cNvSpPr txBox="1"/>
          <p:nvPr/>
        </p:nvSpPr>
        <p:spPr>
          <a:xfrm>
            <a:off x="8543177" y="2970857"/>
            <a:ext cx="405826" cy="2000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sz="700" dirty="0">
                <a:ln/>
                <a:solidFill>
                  <a:srgbClr val="231F20"/>
                </a:solidFill>
                <a:latin typeface="Avenir Book" panose="02000503020000020003" pitchFamily="2" charset="0"/>
                <a:sym typeface="Avenir-Book"/>
                <a:rtl val="0"/>
              </a:rPr>
              <a:t>20%</a:t>
            </a: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2B48B437-9227-44D6-604A-51FF3380E559}"/>
              </a:ext>
            </a:extLst>
          </p:cNvPr>
          <p:cNvSpPr txBox="1"/>
          <p:nvPr/>
        </p:nvSpPr>
        <p:spPr>
          <a:xfrm>
            <a:off x="8928481" y="2970857"/>
            <a:ext cx="405826" cy="2000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sz="700" dirty="0">
                <a:ln/>
                <a:solidFill>
                  <a:srgbClr val="231F20"/>
                </a:solidFill>
                <a:latin typeface="Avenir Book" panose="02000503020000020003" pitchFamily="2" charset="0"/>
                <a:sym typeface="Avenir-Book"/>
                <a:rtl val="0"/>
              </a:rPr>
              <a:t>40%</a:t>
            </a: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4FC78283-8B5B-5035-FB20-8817098198D6}"/>
              </a:ext>
            </a:extLst>
          </p:cNvPr>
          <p:cNvSpPr txBox="1"/>
          <p:nvPr/>
        </p:nvSpPr>
        <p:spPr>
          <a:xfrm>
            <a:off x="9313784" y="2970857"/>
            <a:ext cx="405826" cy="2000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sz="700" dirty="0">
                <a:ln/>
                <a:solidFill>
                  <a:srgbClr val="231F20"/>
                </a:solidFill>
                <a:latin typeface="Avenir Book" panose="02000503020000020003" pitchFamily="2" charset="0"/>
                <a:sym typeface="Avenir-Book"/>
                <a:rtl val="0"/>
              </a:rPr>
              <a:t>60%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669333F5-E281-BF29-AFAE-E7400B003DE2}"/>
              </a:ext>
            </a:extLst>
          </p:cNvPr>
          <p:cNvSpPr txBox="1"/>
          <p:nvPr/>
        </p:nvSpPr>
        <p:spPr>
          <a:xfrm>
            <a:off x="9699086" y="2970857"/>
            <a:ext cx="405826" cy="2000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sz="700" dirty="0">
                <a:ln/>
                <a:solidFill>
                  <a:srgbClr val="231F20"/>
                </a:solidFill>
                <a:latin typeface="Avenir Book" panose="02000503020000020003" pitchFamily="2" charset="0"/>
                <a:sym typeface="Avenir-Book"/>
                <a:rtl val="0"/>
              </a:rPr>
              <a:t>80%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3F23378B-AE76-1FAE-B1B8-BBEEF283EFC3}"/>
              </a:ext>
            </a:extLst>
          </p:cNvPr>
          <p:cNvSpPr txBox="1"/>
          <p:nvPr/>
        </p:nvSpPr>
        <p:spPr>
          <a:xfrm>
            <a:off x="10084736" y="2970857"/>
            <a:ext cx="438970" cy="2000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sz="700" dirty="0">
                <a:ln/>
                <a:solidFill>
                  <a:srgbClr val="231F20"/>
                </a:solidFill>
                <a:latin typeface="Avenir Book" panose="02000503020000020003" pitchFamily="2" charset="0"/>
                <a:sym typeface="Avenir-Book"/>
                <a:rtl val="0"/>
              </a:rPr>
              <a:t>100%</a:t>
            </a: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640E63E6-B5B4-096F-C995-7DAE1A89CAFD}"/>
              </a:ext>
            </a:extLst>
          </p:cNvPr>
          <p:cNvSpPr txBox="1"/>
          <p:nvPr/>
        </p:nvSpPr>
        <p:spPr>
          <a:xfrm>
            <a:off x="6573186" y="1642747"/>
            <a:ext cx="1755743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sz="800" dirty="0">
                <a:ln/>
                <a:solidFill>
                  <a:srgbClr val="231F20"/>
                </a:solidFill>
                <a:latin typeface="Avenir Book" panose="02000503020000020003" pitchFamily="2" charset="0"/>
                <a:sym typeface="Avenir-Book"/>
                <a:rtl val="0"/>
              </a:rPr>
              <a:t>HIV-related research</a:t>
            </a: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64B7B0A8-8994-7343-5B5E-D7DB5A42DC0F}"/>
              </a:ext>
            </a:extLst>
          </p:cNvPr>
          <p:cNvSpPr/>
          <p:nvPr/>
        </p:nvSpPr>
        <p:spPr>
          <a:xfrm>
            <a:off x="8363452" y="1709502"/>
            <a:ext cx="1943428" cy="8193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>
              <a:latin typeface="Avenir Book" panose="02000503020000020003" pitchFamily="2" charset="0"/>
            </a:endParaRPr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2B7AC59F-4654-E46C-33DD-27E144C96B40}"/>
              </a:ext>
            </a:extLst>
          </p:cNvPr>
          <p:cNvSpPr txBox="1"/>
          <p:nvPr/>
        </p:nvSpPr>
        <p:spPr>
          <a:xfrm>
            <a:off x="6573186" y="1829780"/>
            <a:ext cx="1755743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sz="800" dirty="0">
                <a:ln/>
                <a:solidFill>
                  <a:srgbClr val="231F20"/>
                </a:solidFill>
                <a:latin typeface="Avenir Book" panose="02000503020000020003" pitchFamily="2" charset="0"/>
                <a:sym typeface="Avenir-Book"/>
                <a:rtl val="0"/>
              </a:rPr>
              <a:t>Development synergies</a:t>
            </a: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DD9EE7E6-3A8B-3CB3-DA94-02E58BC9FC2D}"/>
              </a:ext>
            </a:extLst>
          </p:cNvPr>
          <p:cNvSpPr/>
          <p:nvPr/>
        </p:nvSpPr>
        <p:spPr>
          <a:xfrm flipH="1">
            <a:off x="10264335" y="1896535"/>
            <a:ext cx="45719" cy="8193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>
              <a:latin typeface="Avenir Book" panose="02000503020000020003" pitchFamily="2" charset="0"/>
            </a:endParaRPr>
          </a:p>
        </p:txBody>
      </p:sp>
      <p:sp>
        <p:nvSpPr>
          <p:cNvPr id="150" name="TextBox 149">
            <a:extLst>
              <a:ext uri="{FF2B5EF4-FFF2-40B4-BE49-F238E27FC236}">
                <a16:creationId xmlns:a16="http://schemas.microsoft.com/office/drawing/2014/main" id="{C085EAE0-F46C-F21E-6FF9-7406DE02A764}"/>
              </a:ext>
            </a:extLst>
          </p:cNvPr>
          <p:cNvSpPr txBox="1"/>
          <p:nvPr/>
        </p:nvSpPr>
        <p:spPr>
          <a:xfrm>
            <a:off x="6573186" y="2016813"/>
            <a:ext cx="1755743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sz="800" dirty="0">
                <a:ln/>
                <a:solidFill>
                  <a:srgbClr val="231F20"/>
                </a:solidFill>
                <a:latin typeface="Avenir Book" panose="02000503020000020003" pitchFamily="2" charset="0"/>
                <a:sym typeface="Avenir-Book"/>
                <a:rtl val="0"/>
              </a:rPr>
              <a:t>Programme enablers and HSS</a:t>
            </a: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6C61482B-B3B6-0303-84B8-639D75DF86EE}"/>
              </a:ext>
            </a:extLst>
          </p:cNvPr>
          <p:cNvSpPr/>
          <p:nvPr/>
        </p:nvSpPr>
        <p:spPr>
          <a:xfrm flipH="1">
            <a:off x="8867336" y="2083568"/>
            <a:ext cx="391599" cy="81936"/>
          </a:xfrm>
          <a:prstGeom prst="rect">
            <a:avLst/>
          </a:prstGeom>
          <a:solidFill>
            <a:srgbClr val="64CDF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>
              <a:latin typeface="Avenir Book" panose="02000503020000020003" pitchFamily="2" charset="0"/>
            </a:endParaRP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872A0EE8-8C46-1604-DBCC-017FFCE40AFB}"/>
              </a:ext>
            </a:extLst>
          </p:cNvPr>
          <p:cNvSpPr/>
          <p:nvPr/>
        </p:nvSpPr>
        <p:spPr>
          <a:xfrm>
            <a:off x="8363452" y="2083568"/>
            <a:ext cx="503885" cy="81936"/>
          </a:xfrm>
          <a:prstGeom prst="rect">
            <a:avLst/>
          </a:prstGeom>
          <a:solidFill>
            <a:srgbClr val="F57F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>
              <a:latin typeface="Avenir Book" panose="02000503020000020003" pitchFamily="2" charset="0"/>
            </a:endParaRPr>
          </a:p>
        </p:txBody>
      </p:sp>
      <p:sp>
        <p:nvSpPr>
          <p:cNvPr id="153" name="TextBox 152">
            <a:extLst>
              <a:ext uri="{FF2B5EF4-FFF2-40B4-BE49-F238E27FC236}">
                <a16:creationId xmlns:a16="http://schemas.microsoft.com/office/drawing/2014/main" id="{E78D20D6-FDD4-F584-4B80-8F186F5D3383}"/>
              </a:ext>
            </a:extLst>
          </p:cNvPr>
          <p:cNvSpPr txBox="1"/>
          <p:nvPr/>
        </p:nvSpPr>
        <p:spPr>
          <a:xfrm>
            <a:off x="6573186" y="2203847"/>
            <a:ext cx="1755743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sz="800" dirty="0">
                <a:ln/>
                <a:solidFill>
                  <a:srgbClr val="231F20"/>
                </a:solidFill>
                <a:latin typeface="Avenir Book" panose="02000503020000020003" pitchFamily="2" charset="0"/>
                <a:sym typeface="Avenir-Book"/>
                <a:rtl val="0"/>
              </a:rPr>
              <a:t>Social Enablers</a:t>
            </a: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5C6CE451-7EE0-AF74-37F5-310B853C5095}"/>
              </a:ext>
            </a:extLst>
          </p:cNvPr>
          <p:cNvSpPr/>
          <p:nvPr/>
        </p:nvSpPr>
        <p:spPr>
          <a:xfrm>
            <a:off x="8363452" y="2270602"/>
            <a:ext cx="179725" cy="81936"/>
          </a:xfrm>
          <a:prstGeom prst="rect">
            <a:avLst/>
          </a:prstGeom>
          <a:solidFill>
            <a:srgbClr val="F57F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>
              <a:latin typeface="Avenir Book" panose="02000503020000020003" pitchFamily="2" charset="0"/>
            </a:endParaRPr>
          </a:p>
        </p:txBody>
      </p:sp>
      <p:sp>
        <p:nvSpPr>
          <p:cNvPr id="155" name="TextBox 154">
            <a:extLst>
              <a:ext uri="{FF2B5EF4-FFF2-40B4-BE49-F238E27FC236}">
                <a16:creationId xmlns:a16="http://schemas.microsoft.com/office/drawing/2014/main" id="{C332626C-3280-EF89-3156-5720FB9ABE66}"/>
              </a:ext>
            </a:extLst>
          </p:cNvPr>
          <p:cNvSpPr txBox="1"/>
          <p:nvPr/>
        </p:nvSpPr>
        <p:spPr>
          <a:xfrm>
            <a:off x="6519474" y="2390881"/>
            <a:ext cx="1809456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sz="800" dirty="0">
                <a:ln/>
                <a:solidFill>
                  <a:srgbClr val="231F20"/>
                </a:solidFill>
                <a:latin typeface="Avenir Book" panose="02000503020000020003" pitchFamily="2" charset="0"/>
                <a:sym typeface="Avenir-Book"/>
                <a:rtl val="0"/>
              </a:rPr>
              <a:t>HIV Care and Treatment Care</a:t>
            </a: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37C06356-F11B-2CEE-2835-16558F0A67D4}"/>
              </a:ext>
            </a:extLst>
          </p:cNvPr>
          <p:cNvSpPr/>
          <p:nvPr/>
        </p:nvSpPr>
        <p:spPr>
          <a:xfrm>
            <a:off x="10172699" y="2457635"/>
            <a:ext cx="134181" cy="81936"/>
          </a:xfrm>
          <a:prstGeom prst="rect">
            <a:avLst/>
          </a:prstGeom>
          <a:solidFill>
            <a:srgbClr val="F57F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>
              <a:latin typeface="Avenir Book" panose="02000503020000020003" pitchFamily="2" charset="0"/>
            </a:endParaRPr>
          </a:p>
        </p:txBody>
      </p:sp>
      <p:sp>
        <p:nvSpPr>
          <p:cNvPr id="157" name="TextBox 156">
            <a:extLst>
              <a:ext uri="{FF2B5EF4-FFF2-40B4-BE49-F238E27FC236}">
                <a16:creationId xmlns:a16="http://schemas.microsoft.com/office/drawing/2014/main" id="{94E2B127-0FFD-F075-DE18-C379D0F3B547}"/>
              </a:ext>
            </a:extLst>
          </p:cNvPr>
          <p:cNvSpPr txBox="1"/>
          <p:nvPr/>
        </p:nvSpPr>
        <p:spPr>
          <a:xfrm>
            <a:off x="6573186" y="2577912"/>
            <a:ext cx="1755743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sz="800" dirty="0">
                <a:ln/>
                <a:solidFill>
                  <a:srgbClr val="231F20"/>
                </a:solidFill>
                <a:latin typeface="Avenir Book" panose="02000503020000020003" pitchFamily="2" charset="0"/>
                <a:sym typeface="Avenir-Book"/>
                <a:rtl val="0"/>
              </a:rPr>
              <a:t>HIV testing and counselling (HTC)</a:t>
            </a: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AD60D06B-99FB-225C-6626-FFF769452BE2}"/>
              </a:ext>
            </a:extLst>
          </p:cNvPr>
          <p:cNvSpPr/>
          <p:nvPr/>
        </p:nvSpPr>
        <p:spPr>
          <a:xfrm flipH="1">
            <a:off x="9455897" y="2644668"/>
            <a:ext cx="850983" cy="8193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>
              <a:latin typeface="Avenir Book" panose="02000503020000020003" pitchFamily="2" charset="0"/>
            </a:endParaRPr>
          </a:p>
        </p:txBody>
      </p:sp>
      <p:sp>
        <p:nvSpPr>
          <p:cNvPr id="160" name="TextBox 159">
            <a:extLst>
              <a:ext uri="{FF2B5EF4-FFF2-40B4-BE49-F238E27FC236}">
                <a16:creationId xmlns:a16="http://schemas.microsoft.com/office/drawing/2014/main" id="{35109A29-2701-D416-59A9-A9E315BC0894}"/>
              </a:ext>
            </a:extLst>
          </p:cNvPr>
          <p:cNvSpPr txBox="1"/>
          <p:nvPr/>
        </p:nvSpPr>
        <p:spPr>
          <a:xfrm>
            <a:off x="6573186" y="2764947"/>
            <a:ext cx="1755743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GB" sz="800" dirty="0">
                <a:ln/>
                <a:solidFill>
                  <a:srgbClr val="231F20"/>
                </a:solidFill>
                <a:latin typeface="Avenir Book" panose="02000503020000020003" pitchFamily="2" charset="0"/>
                <a:sym typeface="Avenir-Book"/>
                <a:rtl val="0"/>
              </a:rPr>
              <a:t>Prevention</a:t>
            </a: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08F548DA-EAE8-685A-C4D2-B47DAC7B5958}"/>
              </a:ext>
            </a:extLst>
          </p:cNvPr>
          <p:cNvSpPr/>
          <p:nvPr/>
        </p:nvSpPr>
        <p:spPr>
          <a:xfrm flipH="1">
            <a:off x="10217149" y="2831702"/>
            <a:ext cx="89730" cy="8193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>
              <a:latin typeface="Avenir Book" panose="02000503020000020003" pitchFamily="2" charset="0"/>
            </a:endParaRPr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C1D13FC0-CCA6-7A77-0B2A-CF274F8ED25C}"/>
              </a:ext>
            </a:extLst>
          </p:cNvPr>
          <p:cNvSpPr/>
          <p:nvPr/>
        </p:nvSpPr>
        <p:spPr>
          <a:xfrm>
            <a:off x="8683625" y="2831702"/>
            <a:ext cx="1539875" cy="8193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>
              <a:latin typeface="Avenir Book" panose="02000503020000020003" pitchFamily="2" charset="0"/>
            </a:endParaRPr>
          </a:p>
        </p:txBody>
      </p:sp>
      <p:sp>
        <p:nvSpPr>
          <p:cNvPr id="163" name="Rectangle 162">
            <a:extLst>
              <a:ext uri="{FF2B5EF4-FFF2-40B4-BE49-F238E27FC236}">
                <a16:creationId xmlns:a16="http://schemas.microsoft.com/office/drawing/2014/main" id="{C6CB4888-16B3-D177-DD6C-89F0888E1001}"/>
              </a:ext>
            </a:extLst>
          </p:cNvPr>
          <p:cNvSpPr/>
          <p:nvPr/>
        </p:nvSpPr>
        <p:spPr>
          <a:xfrm>
            <a:off x="8363447" y="1896535"/>
            <a:ext cx="1900887" cy="81936"/>
          </a:xfrm>
          <a:prstGeom prst="rect">
            <a:avLst/>
          </a:prstGeom>
          <a:solidFill>
            <a:srgbClr val="F57F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>
              <a:latin typeface="Avenir Book" panose="02000503020000020003" pitchFamily="2" charset="0"/>
            </a:endParaRPr>
          </a:p>
        </p:txBody>
      </p:sp>
      <p:sp>
        <p:nvSpPr>
          <p:cNvPr id="164" name="Rectangle 163">
            <a:extLst>
              <a:ext uri="{FF2B5EF4-FFF2-40B4-BE49-F238E27FC236}">
                <a16:creationId xmlns:a16="http://schemas.microsoft.com/office/drawing/2014/main" id="{96D1692A-966E-D514-CA7D-5DA4ADF1FF15}"/>
              </a:ext>
            </a:extLst>
          </p:cNvPr>
          <p:cNvSpPr/>
          <p:nvPr/>
        </p:nvSpPr>
        <p:spPr>
          <a:xfrm>
            <a:off x="8363448" y="2457635"/>
            <a:ext cx="1806077" cy="819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>
              <a:latin typeface="Avenir Book" panose="02000503020000020003" pitchFamily="2" charset="0"/>
            </a:endParaRPr>
          </a:p>
        </p:txBody>
      </p:sp>
      <p:sp>
        <p:nvSpPr>
          <p:cNvPr id="165" name="Rectangle 164">
            <a:extLst>
              <a:ext uri="{FF2B5EF4-FFF2-40B4-BE49-F238E27FC236}">
                <a16:creationId xmlns:a16="http://schemas.microsoft.com/office/drawing/2014/main" id="{2D56448F-A6DE-361A-488E-8F6A808AEC43}"/>
              </a:ext>
            </a:extLst>
          </p:cNvPr>
          <p:cNvSpPr/>
          <p:nvPr/>
        </p:nvSpPr>
        <p:spPr>
          <a:xfrm>
            <a:off x="9213850" y="2644668"/>
            <a:ext cx="269876" cy="81936"/>
          </a:xfrm>
          <a:prstGeom prst="rect">
            <a:avLst/>
          </a:prstGeom>
          <a:solidFill>
            <a:srgbClr val="CDC98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>
              <a:latin typeface="Avenir Book" panose="02000503020000020003" pitchFamily="2" charset="0"/>
            </a:endParaRPr>
          </a:p>
        </p:txBody>
      </p:sp>
      <p:sp>
        <p:nvSpPr>
          <p:cNvPr id="166" name="Rectangle 165">
            <a:extLst>
              <a:ext uri="{FF2B5EF4-FFF2-40B4-BE49-F238E27FC236}">
                <a16:creationId xmlns:a16="http://schemas.microsoft.com/office/drawing/2014/main" id="{BAE9507E-2853-4DF5-03AF-97A0DDA165B8}"/>
              </a:ext>
            </a:extLst>
          </p:cNvPr>
          <p:cNvSpPr/>
          <p:nvPr/>
        </p:nvSpPr>
        <p:spPr>
          <a:xfrm>
            <a:off x="8363447" y="2644668"/>
            <a:ext cx="853578" cy="819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>
              <a:latin typeface="Avenir Book" panose="02000503020000020003" pitchFamily="2" charset="0"/>
            </a:endParaRPr>
          </a:p>
        </p:txBody>
      </p:sp>
      <p:sp>
        <p:nvSpPr>
          <p:cNvPr id="167" name="Rectangle 166">
            <a:extLst>
              <a:ext uri="{FF2B5EF4-FFF2-40B4-BE49-F238E27FC236}">
                <a16:creationId xmlns:a16="http://schemas.microsoft.com/office/drawing/2014/main" id="{DFC44C8B-219B-9389-26EF-70D14B125EE8}"/>
              </a:ext>
            </a:extLst>
          </p:cNvPr>
          <p:cNvSpPr/>
          <p:nvPr/>
        </p:nvSpPr>
        <p:spPr>
          <a:xfrm>
            <a:off x="8363446" y="2831702"/>
            <a:ext cx="323354" cy="819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>
              <a:latin typeface="Avenir Book" panose="02000503020000020003" pitchFamily="2" charset="0"/>
            </a:endParaRPr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E5A05F75-66EC-3F5D-4A7C-D2062506B977}"/>
              </a:ext>
            </a:extLst>
          </p:cNvPr>
          <p:cNvSpPr>
            <a:spLocks noChangeAspect="1"/>
          </p:cNvSpPr>
          <p:nvPr/>
        </p:nvSpPr>
        <p:spPr>
          <a:xfrm>
            <a:off x="10559299" y="1887631"/>
            <a:ext cx="95729" cy="9572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>
              <a:latin typeface="Avenir Book" panose="02000503020000020003" pitchFamily="2" charset="0"/>
            </a:endParaRPr>
          </a:p>
        </p:txBody>
      </p:sp>
      <p:sp>
        <p:nvSpPr>
          <p:cNvPr id="173" name="TextBox 172">
            <a:extLst>
              <a:ext uri="{FF2B5EF4-FFF2-40B4-BE49-F238E27FC236}">
                <a16:creationId xmlns:a16="http://schemas.microsoft.com/office/drawing/2014/main" id="{119C19DF-898D-E975-CBC8-C5D9AAEF1AE5}"/>
              </a:ext>
            </a:extLst>
          </p:cNvPr>
          <p:cNvSpPr txBox="1"/>
          <p:nvPr/>
        </p:nvSpPr>
        <p:spPr>
          <a:xfrm>
            <a:off x="10654345" y="1858181"/>
            <a:ext cx="1019831" cy="1692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GB" sz="500" spc="0" baseline="0" dirty="0">
                <a:ln/>
                <a:solidFill>
                  <a:srgbClr val="231F20"/>
                </a:solidFill>
                <a:latin typeface="Avenir Book" panose="02000503020000020003" pitchFamily="2" charset="0"/>
                <a:sym typeface="Avenir-Book"/>
                <a:rtl val="0"/>
              </a:rPr>
              <a:t>Public Hospitals -ART centres</a:t>
            </a:r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55085629-B439-28AB-885B-C419E10839D6}"/>
              </a:ext>
            </a:extLst>
          </p:cNvPr>
          <p:cNvSpPr>
            <a:spLocks noChangeAspect="1"/>
          </p:cNvSpPr>
          <p:nvPr/>
        </p:nvSpPr>
        <p:spPr>
          <a:xfrm>
            <a:off x="10559299" y="2042831"/>
            <a:ext cx="95729" cy="95729"/>
          </a:xfrm>
          <a:prstGeom prst="rect">
            <a:avLst/>
          </a:prstGeom>
          <a:solidFill>
            <a:srgbClr val="F57F5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>
              <a:latin typeface="Avenir Book" panose="02000503020000020003" pitchFamily="2" charset="0"/>
            </a:endParaRPr>
          </a:p>
        </p:txBody>
      </p:sp>
      <p:sp>
        <p:nvSpPr>
          <p:cNvPr id="175" name="TextBox 174">
            <a:extLst>
              <a:ext uri="{FF2B5EF4-FFF2-40B4-BE49-F238E27FC236}">
                <a16:creationId xmlns:a16="http://schemas.microsoft.com/office/drawing/2014/main" id="{BC8307C0-CE64-CE79-F514-8B98B762FD79}"/>
              </a:ext>
            </a:extLst>
          </p:cNvPr>
          <p:cNvSpPr txBox="1"/>
          <p:nvPr/>
        </p:nvSpPr>
        <p:spPr>
          <a:xfrm>
            <a:off x="10654345" y="2013381"/>
            <a:ext cx="764953" cy="1692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GB" sz="500" dirty="0">
                <a:ln/>
                <a:solidFill>
                  <a:srgbClr val="231F20"/>
                </a:solidFill>
                <a:latin typeface="Avenir Book" panose="02000503020000020003" pitchFamily="2" charset="0"/>
                <a:sym typeface="Avenir-Book"/>
                <a:rtl val="0"/>
              </a:rPr>
              <a:t>Government entities</a:t>
            </a:r>
            <a:endParaRPr lang="en-GB" sz="500" spc="0" baseline="0" dirty="0">
              <a:ln/>
              <a:solidFill>
                <a:srgbClr val="231F20"/>
              </a:solidFill>
              <a:latin typeface="Avenir Book" panose="02000503020000020003" pitchFamily="2" charset="0"/>
              <a:sym typeface="Avenir-Book"/>
              <a:rtl val="0"/>
            </a:endParaRPr>
          </a:p>
        </p:txBody>
      </p:sp>
      <p:sp>
        <p:nvSpPr>
          <p:cNvPr id="176" name="Rectangle 175">
            <a:extLst>
              <a:ext uri="{FF2B5EF4-FFF2-40B4-BE49-F238E27FC236}">
                <a16:creationId xmlns:a16="http://schemas.microsoft.com/office/drawing/2014/main" id="{1E6A1EF9-4CC4-23A7-B4C9-0136C8C15249}"/>
              </a:ext>
            </a:extLst>
          </p:cNvPr>
          <p:cNvSpPr>
            <a:spLocks noChangeAspect="1"/>
          </p:cNvSpPr>
          <p:nvPr/>
        </p:nvSpPr>
        <p:spPr>
          <a:xfrm>
            <a:off x="10559299" y="2209279"/>
            <a:ext cx="95729" cy="9572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>
              <a:latin typeface="Avenir Book" panose="02000503020000020003" pitchFamily="2" charset="0"/>
            </a:endParaRP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EAB980E9-FB6E-CF14-DD36-BD06CDFB5B0D}"/>
              </a:ext>
            </a:extLst>
          </p:cNvPr>
          <p:cNvSpPr txBox="1"/>
          <p:nvPr/>
        </p:nvSpPr>
        <p:spPr>
          <a:xfrm>
            <a:off x="10654344" y="2179828"/>
            <a:ext cx="965328" cy="1692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sz="500" dirty="0">
                <a:ln/>
                <a:solidFill>
                  <a:srgbClr val="231F20"/>
                </a:solidFill>
                <a:latin typeface="Avenir Book" panose="02000503020000020003" pitchFamily="2" charset="0"/>
                <a:sym typeface="Avenir-Book"/>
                <a:rtl val="0"/>
              </a:rPr>
              <a:t>Blood banks (public)</a:t>
            </a:r>
            <a:endParaRPr lang="en-GB" sz="500" spc="0" baseline="0" dirty="0">
              <a:ln/>
              <a:solidFill>
                <a:srgbClr val="231F20"/>
              </a:solidFill>
              <a:latin typeface="Avenir Book" panose="02000503020000020003" pitchFamily="2" charset="0"/>
              <a:sym typeface="Avenir-Book"/>
              <a:rtl val="0"/>
            </a:endParaRPr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077040B5-8496-9095-6FF2-6F14F7C7D294}"/>
              </a:ext>
            </a:extLst>
          </p:cNvPr>
          <p:cNvSpPr>
            <a:spLocks noChangeAspect="1"/>
          </p:cNvSpPr>
          <p:nvPr/>
        </p:nvSpPr>
        <p:spPr>
          <a:xfrm>
            <a:off x="10559299" y="2375702"/>
            <a:ext cx="95729" cy="9572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>
              <a:latin typeface="Avenir Book" panose="02000503020000020003" pitchFamily="2" charset="0"/>
            </a:endParaRPr>
          </a:p>
        </p:txBody>
      </p:sp>
      <p:sp>
        <p:nvSpPr>
          <p:cNvPr id="179" name="TextBox 178">
            <a:extLst>
              <a:ext uri="{FF2B5EF4-FFF2-40B4-BE49-F238E27FC236}">
                <a16:creationId xmlns:a16="http://schemas.microsoft.com/office/drawing/2014/main" id="{CA2B8BC1-28D7-95DC-0887-70189DB9BF4E}"/>
              </a:ext>
            </a:extLst>
          </p:cNvPr>
          <p:cNvSpPr txBox="1"/>
          <p:nvPr/>
        </p:nvSpPr>
        <p:spPr>
          <a:xfrm>
            <a:off x="10654344" y="2341438"/>
            <a:ext cx="766557" cy="1692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GB" sz="500" dirty="0">
                <a:ln/>
                <a:solidFill>
                  <a:srgbClr val="231F20"/>
                </a:solidFill>
                <a:latin typeface="Avenir Book" panose="02000503020000020003" pitchFamily="2" charset="0"/>
                <a:sym typeface="Avenir-Book"/>
                <a:rtl val="0"/>
              </a:rPr>
              <a:t>Non-profit providers</a:t>
            </a:r>
            <a:endParaRPr lang="en-GB" sz="500" spc="0" baseline="0" dirty="0">
              <a:ln/>
              <a:solidFill>
                <a:srgbClr val="231F20"/>
              </a:solidFill>
              <a:latin typeface="Avenir Book" panose="02000503020000020003" pitchFamily="2" charset="0"/>
              <a:sym typeface="Avenir-Book"/>
              <a:rtl val="0"/>
            </a:endParaRP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E069EE23-D56F-CBD2-0BD1-ACC3FAE42977}"/>
              </a:ext>
            </a:extLst>
          </p:cNvPr>
          <p:cNvSpPr>
            <a:spLocks noChangeAspect="1"/>
          </p:cNvSpPr>
          <p:nvPr/>
        </p:nvSpPr>
        <p:spPr>
          <a:xfrm>
            <a:off x="10559299" y="2563027"/>
            <a:ext cx="95729" cy="9572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>
              <a:latin typeface="Avenir Book" panose="02000503020000020003" pitchFamily="2" charset="0"/>
            </a:endParaRPr>
          </a:p>
        </p:txBody>
      </p:sp>
      <p:sp>
        <p:nvSpPr>
          <p:cNvPr id="181" name="TextBox 180">
            <a:extLst>
              <a:ext uri="{FF2B5EF4-FFF2-40B4-BE49-F238E27FC236}">
                <a16:creationId xmlns:a16="http://schemas.microsoft.com/office/drawing/2014/main" id="{E07802EB-C3EC-75DD-3BDC-F1F3BC777995}"/>
              </a:ext>
            </a:extLst>
          </p:cNvPr>
          <p:cNvSpPr txBox="1"/>
          <p:nvPr/>
        </p:nvSpPr>
        <p:spPr>
          <a:xfrm>
            <a:off x="10654344" y="2530019"/>
            <a:ext cx="776175" cy="16927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GB" sz="500" dirty="0">
                <a:ln/>
                <a:solidFill>
                  <a:srgbClr val="231F20"/>
                </a:solidFill>
                <a:latin typeface="Avenir Book" panose="02000503020000020003" pitchFamily="2" charset="0"/>
                <a:sym typeface="Avenir-Book"/>
                <a:rtl val="0"/>
              </a:rPr>
              <a:t>Multilateral agencies</a:t>
            </a:r>
            <a:endParaRPr lang="en-GB" sz="500" spc="0" baseline="0" dirty="0">
              <a:ln/>
              <a:solidFill>
                <a:srgbClr val="231F20"/>
              </a:solidFill>
              <a:latin typeface="Avenir Book" panose="02000503020000020003" pitchFamily="2" charset="0"/>
              <a:sym typeface="Avenir-Book"/>
              <a:rtl val="0"/>
            </a:endParaRPr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613A56BD-A290-2A6E-BD30-2A17E0DA9D84}"/>
              </a:ext>
            </a:extLst>
          </p:cNvPr>
          <p:cNvSpPr/>
          <p:nvPr/>
        </p:nvSpPr>
        <p:spPr>
          <a:xfrm flipH="1">
            <a:off x="9254685" y="2083568"/>
            <a:ext cx="1052194" cy="8193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>
              <a:latin typeface="Avenir Book" panose="02000503020000020003" pitchFamily="2" charset="0"/>
            </a:endParaRPr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id="{5B86CC1E-DE7A-56E1-9B55-CB928F6E439D}"/>
              </a:ext>
            </a:extLst>
          </p:cNvPr>
          <p:cNvSpPr/>
          <p:nvPr/>
        </p:nvSpPr>
        <p:spPr>
          <a:xfrm>
            <a:off x="8538077" y="2270602"/>
            <a:ext cx="275723" cy="81936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>
              <a:latin typeface="Avenir Book" panose="02000503020000020003" pitchFamily="2" charset="0"/>
            </a:endParaRPr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70E45976-E0A7-6F68-EF19-FB30EB96F4F4}"/>
              </a:ext>
            </a:extLst>
          </p:cNvPr>
          <p:cNvSpPr/>
          <p:nvPr/>
        </p:nvSpPr>
        <p:spPr>
          <a:xfrm>
            <a:off x="8814302" y="2270602"/>
            <a:ext cx="1492578" cy="8193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>
              <a:latin typeface="Avenir Book" panose="02000503020000020003" pitchFamily="2" charset="0"/>
            </a:endParaRPr>
          </a:p>
        </p:txBody>
      </p:sp>
      <p:sp>
        <p:nvSpPr>
          <p:cNvPr id="185" name="TextBox 184">
            <a:extLst>
              <a:ext uri="{FF2B5EF4-FFF2-40B4-BE49-F238E27FC236}">
                <a16:creationId xmlns:a16="http://schemas.microsoft.com/office/drawing/2014/main" id="{FD163FB6-53EB-4B0D-F0F1-4D048C0B5DFD}"/>
              </a:ext>
            </a:extLst>
          </p:cNvPr>
          <p:cNvSpPr txBox="1"/>
          <p:nvPr/>
        </p:nvSpPr>
        <p:spPr>
          <a:xfrm>
            <a:off x="8266605" y="1280362"/>
            <a:ext cx="3338020" cy="21544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GB" sz="800" dirty="0">
                <a:ln/>
                <a:solidFill>
                  <a:srgbClr val="231F20"/>
                </a:solidFill>
                <a:latin typeface="Avenir Book" panose="02000503020000020003" pitchFamily="2" charset="0"/>
                <a:sym typeface="Avenir-Book"/>
                <a:rtl val="0"/>
              </a:rPr>
              <a:t>Service providers and their interventions in 2022/23</a:t>
            </a:r>
          </a:p>
        </p:txBody>
      </p:sp>
      <p:sp>
        <p:nvSpPr>
          <p:cNvPr id="338" name="TextBox 337">
            <a:extLst>
              <a:ext uri="{FF2B5EF4-FFF2-40B4-BE49-F238E27FC236}">
                <a16:creationId xmlns:a16="http://schemas.microsoft.com/office/drawing/2014/main" id="{B1AE80C1-35B4-A640-6540-A21F6BAA8D42}"/>
              </a:ext>
            </a:extLst>
          </p:cNvPr>
          <p:cNvSpPr txBox="1"/>
          <p:nvPr/>
        </p:nvSpPr>
        <p:spPr>
          <a:xfrm>
            <a:off x="218874" y="907703"/>
            <a:ext cx="6195810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sz="900" b="1" dirty="0">
                <a:ln/>
                <a:solidFill>
                  <a:schemeClr val="accent3"/>
                </a:solidFill>
                <a:latin typeface="Avenir Book" panose="02000503020000020003" pitchFamily="2" charset="0"/>
                <a:sym typeface="Avenir-Book"/>
                <a:rtl val="0"/>
              </a:rPr>
              <a:t>FINANCING ENTITIES' CONTRIBUTIONS TO HIV PROGRAMME AREAS (2022/23, %)</a:t>
            </a:r>
          </a:p>
        </p:txBody>
      </p:sp>
      <p:sp>
        <p:nvSpPr>
          <p:cNvPr id="339" name="Rectangle 338">
            <a:extLst>
              <a:ext uri="{FF2B5EF4-FFF2-40B4-BE49-F238E27FC236}">
                <a16:creationId xmlns:a16="http://schemas.microsoft.com/office/drawing/2014/main" id="{B752FFA3-5280-1624-F6D9-19F832137AA9}"/>
              </a:ext>
            </a:extLst>
          </p:cNvPr>
          <p:cNvSpPr/>
          <p:nvPr/>
        </p:nvSpPr>
        <p:spPr>
          <a:xfrm>
            <a:off x="6502040" y="1174174"/>
            <a:ext cx="5259866" cy="2291340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venir Book" panose="02000503020000020003" pitchFamily="2" charset="0"/>
            </a:endParaRPr>
          </a:p>
        </p:txBody>
      </p:sp>
      <p:sp>
        <p:nvSpPr>
          <p:cNvPr id="340" name="TextBox 339">
            <a:extLst>
              <a:ext uri="{FF2B5EF4-FFF2-40B4-BE49-F238E27FC236}">
                <a16:creationId xmlns:a16="http://schemas.microsoft.com/office/drawing/2014/main" id="{D69E4425-D0FD-DF4D-D48F-3B803734CB72}"/>
              </a:ext>
            </a:extLst>
          </p:cNvPr>
          <p:cNvSpPr txBox="1"/>
          <p:nvPr/>
        </p:nvSpPr>
        <p:spPr>
          <a:xfrm>
            <a:off x="6504458" y="907703"/>
            <a:ext cx="5256874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sz="900" b="1" dirty="0">
                <a:ln/>
                <a:solidFill>
                  <a:schemeClr val="accent3"/>
                </a:solidFill>
                <a:latin typeface="Avenir Book" panose="02000503020000020003" pitchFamily="2" charset="0"/>
                <a:sym typeface="Avenir-Book"/>
                <a:rtl val="0"/>
              </a:rPr>
              <a:t>PROVIDERS OF SERVICES WITH THEIR INTERVENTIONS</a:t>
            </a:r>
          </a:p>
        </p:txBody>
      </p:sp>
      <p:sp>
        <p:nvSpPr>
          <p:cNvPr id="342" name="TextBox 341">
            <a:extLst>
              <a:ext uri="{FF2B5EF4-FFF2-40B4-BE49-F238E27FC236}">
                <a16:creationId xmlns:a16="http://schemas.microsoft.com/office/drawing/2014/main" id="{BBF0C15C-DE55-8A3E-AF22-A4EDCE1287FA}"/>
              </a:ext>
            </a:extLst>
          </p:cNvPr>
          <p:cNvSpPr txBox="1"/>
          <p:nvPr/>
        </p:nvSpPr>
        <p:spPr>
          <a:xfrm>
            <a:off x="218874" y="3527470"/>
            <a:ext cx="6195810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sz="900" b="1" dirty="0">
                <a:ln/>
                <a:solidFill>
                  <a:schemeClr val="accent3"/>
                </a:solidFill>
                <a:latin typeface="Avenir Book" panose="02000503020000020003" pitchFamily="2" charset="0"/>
                <a:sym typeface="Avenir-Book"/>
                <a:rtl val="0"/>
              </a:rPr>
              <a:t>FINANCING ENTITIES and their PRODUCTION FACTORS</a:t>
            </a:r>
          </a:p>
        </p:txBody>
      </p:sp>
      <p:sp>
        <p:nvSpPr>
          <p:cNvPr id="343" name="Rectangle 342">
            <a:extLst>
              <a:ext uri="{FF2B5EF4-FFF2-40B4-BE49-F238E27FC236}">
                <a16:creationId xmlns:a16="http://schemas.microsoft.com/office/drawing/2014/main" id="{30E00B43-AB84-731A-329D-E636BBDF9934}"/>
              </a:ext>
            </a:extLst>
          </p:cNvPr>
          <p:cNvSpPr/>
          <p:nvPr/>
        </p:nvSpPr>
        <p:spPr>
          <a:xfrm>
            <a:off x="6502040" y="3793941"/>
            <a:ext cx="5259866" cy="2291340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venir Book" panose="02000503020000020003" pitchFamily="2" charset="0"/>
            </a:endParaRPr>
          </a:p>
        </p:txBody>
      </p:sp>
      <p:sp>
        <p:nvSpPr>
          <p:cNvPr id="344" name="TextBox 343">
            <a:extLst>
              <a:ext uri="{FF2B5EF4-FFF2-40B4-BE49-F238E27FC236}">
                <a16:creationId xmlns:a16="http://schemas.microsoft.com/office/drawing/2014/main" id="{345DAB64-6186-C0BA-D34C-0449D45B3726}"/>
              </a:ext>
            </a:extLst>
          </p:cNvPr>
          <p:cNvSpPr txBox="1"/>
          <p:nvPr/>
        </p:nvSpPr>
        <p:spPr>
          <a:xfrm>
            <a:off x="6504458" y="3527470"/>
            <a:ext cx="5256874" cy="2308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sz="900" b="1" dirty="0">
                <a:ln/>
                <a:solidFill>
                  <a:schemeClr val="accent3"/>
                </a:solidFill>
                <a:latin typeface="Avenir Book" panose="02000503020000020003" pitchFamily="2" charset="0"/>
                <a:sym typeface="Avenir-Book"/>
                <a:rtl val="0"/>
              </a:rPr>
              <a:t>BENEFICIARIES OF HIV SPENDING</a:t>
            </a:r>
          </a:p>
        </p:txBody>
      </p:sp>
      <p:cxnSp>
        <p:nvCxnSpPr>
          <p:cNvPr id="168" name="Straight Connector 167">
            <a:extLst>
              <a:ext uri="{FF2B5EF4-FFF2-40B4-BE49-F238E27FC236}">
                <a16:creationId xmlns:a16="http://schemas.microsoft.com/office/drawing/2014/main" id="{3B85CBA8-7FC1-D17F-720A-6F7C775AA604}"/>
              </a:ext>
            </a:extLst>
          </p:cNvPr>
          <p:cNvCxnSpPr>
            <a:cxnSpLocks/>
          </p:cNvCxnSpPr>
          <p:nvPr/>
        </p:nvCxnSpPr>
        <p:spPr>
          <a:xfrm flipV="1">
            <a:off x="8363453" y="1709502"/>
            <a:ext cx="0" cy="126744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Connector 168">
            <a:extLst>
              <a:ext uri="{FF2B5EF4-FFF2-40B4-BE49-F238E27FC236}">
                <a16:creationId xmlns:a16="http://schemas.microsoft.com/office/drawing/2014/main" id="{93226A6C-32E7-2BA3-87D9-F05F1E5400E4}"/>
              </a:ext>
            </a:extLst>
          </p:cNvPr>
          <p:cNvCxnSpPr>
            <a:cxnSpLocks/>
          </p:cNvCxnSpPr>
          <p:nvPr/>
        </p:nvCxnSpPr>
        <p:spPr>
          <a:xfrm flipV="1">
            <a:off x="10306885" y="1709502"/>
            <a:ext cx="0" cy="126744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1">
            <a:extLst>
              <a:ext uri="{FF2B5EF4-FFF2-40B4-BE49-F238E27FC236}">
                <a16:creationId xmlns:a16="http://schemas.microsoft.com/office/drawing/2014/main" id="{80C1744D-ED42-CE9D-BB16-16D6FF4E93ED}"/>
              </a:ext>
            </a:extLst>
          </p:cNvPr>
          <p:cNvSpPr txBox="1"/>
          <p:nvPr/>
        </p:nvSpPr>
        <p:spPr>
          <a:xfrm>
            <a:off x="509667" y="330263"/>
            <a:ext cx="1113769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000" dirty="0">
                <a:solidFill>
                  <a:srgbClr val="70C8BE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NASA Results and cross-tabulation system</a:t>
            </a:r>
          </a:p>
        </p:txBody>
      </p:sp>
      <p:sp>
        <p:nvSpPr>
          <p:cNvPr id="29" name="Segnaposto piè di pagina 28">
            <a:extLst>
              <a:ext uri="{FF2B5EF4-FFF2-40B4-BE49-F238E27FC236}">
                <a16:creationId xmlns:a16="http://schemas.microsoft.com/office/drawing/2014/main" id="{336AB579-7DA1-3AEC-AB0C-98C0DA8D60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 sz="1100" dirty="0">
                <a:latin typeface="Avenir Book" panose="02000503020000020003" pitchFamily="2" charset="0"/>
              </a:rPr>
              <a:t>26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824DFDDF-99BC-408B-A668-B4B31E70DE46}"/>
              </a:ext>
            </a:extLst>
          </p:cNvPr>
          <p:cNvGrpSpPr/>
          <p:nvPr/>
        </p:nvGrpSpPr>
        <p:grpSpPr>
          <a:xfrm>
            <a:off x="226815" y="1199626"/>
            <a:ext cx="6318029" cy="2394010"/>
            <a:chOff x="1" y="-272188"/>
            <a:chExt cx="8250089" cy="3699730"/>
          </a:xfrm>
        </p:grpSpPr>
        <p:graphicFrame>
          <p:nvGraphicFramePr>
            <p:cNvPr id="28" name="Chart 27">
              <a:extLst>
                <a:ext uri="{FF2B5EF4-FFF2-40B4-BE49-F238E27FC236}">
                  <a16:creationId xmlns:a16="http://schemas.microsoft.com/office/drawing/2014/main" id="{48D1CB1F-61A5-36DE-DDC8-9A2C6C6B73FC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690410853"/>
                </p:ext>
              </p:extLst>
            </p:nvPr>
          </p:nvGraphicFramePr>
          <p:xfrm>
            <a:off x="1" y="-147417"/>
            <a:ext cx="5553714" cy="330971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30" name="Chart 29">
              <a:extLst>
                <a:ext uri="{FF2B5EF4-FFF2-40B4-BE49-F238E27FC236}">
                  <a16:creationId xmlns:a16="http://schemas.microsoft.com/office/drawing/2014/main" id="{C06D8C90-B953-6B48-B4BC-31EDE77C8529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519362022"/>
                </p:ext>
              </p:extLst>
            </p:nvPr>
          </p:nvGraphicFramePr>
          <p:xfrm>
            <a:off x="5102155" y="-272188"/>
            <a:ext cx="3147935" cy="369973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AE0FEACC-18A3-CED0-59A8-D7683636CE2A}"/>
              </a:ext>
            </a:extLst>
          </p:cNvPr>
          <p:cNvSpPr/>
          <p:nvPr/>
        </p:nvSpPr>
        <p:spPr>
          <a:xfrm>
            <a:off x="218874" y="1168187"/>
            <a:ext cx="6195810" cy="2291340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venir Book" panose="02000503020000020003" pitchFamily="2" charset="0"/>
            </a:endParaRPr>
          </a:p>
        </p:txBody>
      </p:sp>
      <p:graphicFrame>
        <p:nvGraphicFramePr>
          <p:cNvPr id="35" name="Chart 34">
            <a:extLst>
              <a:ext uri="{FF2B5EF4-FFF2-40B4-BE49-F238E27FC236}">
                <a16:creationId xmlns:a16="http://schemas.microsoft.com/office/drawing/2014/main" id="{D42B55BF-8750-4E2B-A40B-1A6CCA5DE49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3715833"/>
              </p:ext>
            </p:extLst>
          </p:nvPr>
        </p:nvGraphicFramePr>
        <p:xfrm>
          <a:off x="195551" y="3766656"/>
          <a:ext cx="6222027" cy="22985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6" name="Rectangle 35">
            <a:extLst>
              <a:ext uri="{FF2B5EF4-FFF2-40B4-BE49-F238E27FC236}">
                <a16:creationId xmlns:a16="http://schemas.microsoft.com/office/drawing/2014/main" id="{89912BAE-AB7E-D2EA-F4B9-90909062899A}"/>
              </a:ext>
            </a:extLst>
          </p:cNvPr>
          <p:cNvSpPr/>
          <p:nvPr/>
        </p:nvSpPr>
        <p:spPr>
          <a:xfrm>
            <a:off x="218874" y="3793941"/>
            <a:ext cx="6195810" cy="2291340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venir Book" panose="02000503020000020003" pitchFamily="2" charset="0"/>
            </a:endParaRPr>
          </a:p>
        </p:txBody>
      </p:sp>
      <p:graphicFrame>
        <p:nvGraphicFramePr>
          <p:cNvPr id="37" name="Chart 36">
            <a:extLst>
              <a:ext uri="{FF2B5EF4-FFF2-40B4-BE49-F238E27FC236}">
                <a16:creationId xmlns:a16="http://schemas.microsoft.com/office/drawing/2014/main" id="{57D956B1-FA19-46E1-A4A6-F4E11BAC165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4837846"/>
              </p:ext>
            </p:extLst>
          </p:nvPr>
        </p:nvGraphicFramePr>
        <p:xfrm>
          <a:off x="6552335" y="3846610"/>
          <a:ext cx="5050109" cy="22114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007427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">
            <a:extLst>
              <a:ext uri="{FF2B5EF4-FFF2-40B4-BE49-F238E27FC236}">
                <a16:creationId xmlns:a16="http://schemas.microsoft.com/office/drawing/2014/main" id="{88AD5E9D-D4FF-1AEA-2C05-55C09DB3A9A2}"/>
              </a:ext>
            </a:extLst>
          </p:cNvPr>
          <p:cNvSpPr txBox="1"/>
          <p:nvPr/>
        </p:nvSpPr>
        <p:spPr>
          <a:xfrm>
            <a:off x="509667" y="330263"/>
            <a:ext cx="11137690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200" dirty="0">
                <a:solidFill>
                  <a:srgbClr val="70C8BE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Using NASA units of expenditure (spend per output / come) to examine technical efficiencies:</a:t>
            </a:r>
          </a:p>
          <a:p>
            <a:pPr eaLnBrk="1" hangingPunct="1"/>
            <a:r>
              <a:rPr lang="en-US" altLang="en-US" dirty="0">
                <a:latin typeface="Avenir Book" panose="02000503020000020003" pitchFamily="2" charset="0"/>
                <a:cs typeface="Arial" panose="020B0604020202020204" pitchFamily="34" charset="0"/>
              </a:rPr>
              <a:t>a. Spend per person on ART per year, over time</a:t>
            </a:r>
          </a:p>
        </p:txBody>
      </p:sp>
      <p:pic>
        <p:nvPicPr>
          <p:cNvPr id="44" name="Immagine 43" descr="Immagine che contiene schermata, Software multimediale, Software per la grafica, Modifica&#10;&#10;Il contenuto generato dall'IA potrebbe non essere corretto.">
            <a:extLst>
              <a:ext uri="{FF2B5EF4-FFF2-40B4-BE49-F238E27FC236}">
                <a16:creationId xmlns:a16="http://schemas.microsoft.com/office/drawing/2014/main" id="{4A406563-9E11-C87C-E986-0B1C020B38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7827" y="1732242"/>
            <a:ext cx="8423795" cy="4219889"/>
          </a:xfrm>
          <a:prstGeom prst="rect">
            <a:avLst/>
          </a:prstGeom>
        </p:spPr>
      </p:pic>
      <p:sp>
        <p:nvSpPr>
          <p:cNvPr id="45" name="Segnaposto piè di pagina 44">
            <a:extLst>
              <a:ext uri="{FF2B5EF4-FFF2-40B4-BE49-F238E27FC236}">
                <a16:creationId xmlns:a16="http://schemas.microsoft.com/office/drawing/2014/main" id="{C1344298-DBEF-2F16-4933-23EAC5FE18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 sz="1100" dirty="0">
                <a:latin typeface="Avenir Book" panose="02000503020000020003" pitchFamily="2" charset="0"/>
              </a:rPr>
              <a:t>27</a:t>
            </a:r>
          </a:p>
        </p:txBody>
      </p:sp>
    </p:spTree>
    <p:extLst>
      <p:ext uri="{BB962C8B-B14F-4D97-AF65-F5344CB8AC3E}">
        <p14:creationId xmlns:p14="http://schemas.microsoft.com/office/powerpoint/2010/main" val="37733726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C1ECD8-D68F-A569-E0BC-A51694949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84A8B023-967B-1FBD-E370-2B649DA21695}"/>
              </a:ext>
            </a:extLst>
          </p:cNvPr>
          <p:cNvSpPr txBox="1"/>
          <p:nvPr/>
        </p:nvSpPr>
        <p:spPr>
          <a:xfrm>
            <a:off x="509667" y="330263"/>
            <a:ext cx="1113769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000" dirty="0">
                <a:solidFill>
                  <a:srgbClr val="70C8BE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Regional comparisons – benchmarking for efficiency gains</a:t>
            </a:r>
          </a:p>
        </p:txBody>
      </p:sp>
      <p:pic>
        <p:nvPicPr>
          <p:cNvPr id="19" name="Immagine 18" descr="Immagine che contiene schermata, Software per la grafica, Software multimediale, diagramma&#10;&#10;Il contenuto generato dall'IA potrebbe non essere corretto.">
            <a:extLst>
              <a:ext uri="{FF2B5EF4-FFF2-40B4-BE49-F238E27FC236}">
                <a16:creationId xmlns:a16="http://schemas.microsoft.com/office/drawing/2014/main" id="{C30A02CC-864F-447F-774F-48350B4C5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8048" y="1212005"/>
            <a:ext cx="9695903" cy="4433990"/>
          </a:xfrm>
          <a:prstGeom prst="rect">
            <a:avLst/>
          </a:prstGeom>
        </p:spPr>
      </p:pic>
      <p:sp>
        <p:nvSpPr>
          <p:cNvPr id="20" name="Segnaposto piè di pagina 19">
            <a:extLst>
              <a:ext uri="{FF2B5EF4-FFF2-40B4-BE49-F238E27FC236}">
                <a16:creationId xmlns:a16="http://schemas.microsoft.com/office/drawing/2014/main" id="{7F56025A-22FB-A503-7144-9050215ABB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 sz="1100" dirty="0">
                <a:latin typeface="Avenir Book" panose="02000503020000020003" pitchFamily="2" charset="0"/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17425341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F052D9-D7EB-DDB0-9F93-A118192BF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">
            <a:extLst>
              <a:ext uri="{FF2B5EF4-FFF2-40B4-BE49-F238E27FC236}">
                <a16:creationId xmlns:a16="http://schemas.microsoft.com/office/drawing/2014/main" id="{20114AEC-5F5F-AC57-3AFF-976B869B0B2C}"/>
              </a:ext>
            </a:extLst>
          </p:cNvPr>
          <p:cNvSpPr txBox="1"/>
          <p:nvPr/>
        </p:nvSpPr>
        <p:spPr>
          <a:xfrm>
            <a:off x="509667" y="330263"/>
            <a:ext cx="11137690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000" dirty="0">
                <a:solidFill>
                  <a:srgbClr val="70C8BE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Using NASA units of expenditure (spend per output / come) </a:t>
            </a:r>
            <a:br>
              <a:rPr lang="en-US" altLang="en-US" sz="3000" dirty="0">
                <a:solidFill>
                  <a:srgbClr val="70C8BE"/>
                </a:solidFill>
                <a:latin typeface="Avenir Book" panose="02000503020000020003" pitchFamily="2" charset="0"/>
                <a:cs typeface="Arial" panose="020B0604020202020204" pitchFamily="34" charset="0"/>
              </a:rPr>
            </a:br>
            <a:r>
              <a:rPr lang="en-US" altLang="en-US" sz="3000" dirty="0">
                <a:solidFill>
                  <a:srgbClr val="70C8BE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to examine technical efficiencies:</a:t>
            </a:r>
          </a:p>
          <a:p>
            <a:pPr eaLnBrk="1" hangingPunct="1"/>
            <a:r>
              <a:rPr lang="en-US" altLang="en-US" dirty="0">
                <a:latin typeface="Avenir Book" panose="02000503020000020003" pitchFamily="2" charset="0"/>
                <a:cs typeface="Arial" panose="020B0604020202020204" pitchFamily="34" charset="0"/>
              </a:rPr>
              <a:t>b. Spend per circumcision, over time</a:t>
            </a:r>
          </a:p>
        </p:txBody>
      </p:sp>
      <p:pic>
        <p:nvPicPr>
          <p:cNvPr id="18" name="Immagine 17" descr="Immagine che contiene schermata, Software multimediale, Software per la grafica&#10;&#10;Il contenuto generato dall'IA potrebbe non essere corretto.">
            <a:extLst>
              <a:ext uri="{FF2B5EF4-FFF2-40B4-BE49-F238E27FC236}">
                <a16:creationId xmlns:a16="http://schemas.microsoft.com/office/drawing/2014/main" id="{45582049-EED7-5C4A-8946-6886926C73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5402" y="1700743"/>
            <a:ext cx="8426220" cy="4253082"/>
          </a:xfrm>
          <a:prstGeom prst="rect">
            <a:avLst/>
          </a:prstGeom>
        </p:spPr>
      </p:pic>
      <p:sp>
        <p:nvSpPr>
          <p:cNvPr id="53" name="Segnaposto piè di pagina 52">
            <a:extLst>
              <a:ext uri="{FF2B5EF4-FFF2-40B4-BE49-F238E27FC236}">
                <a16:creationId xmlns:a16="http://schemas.microsoft.com/office/drawing/2014/main" id="{0E7F8EA3-8766-C7B9-8B65-AC81F2F43C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 sz="1100" dirty="0">
                <a:latin typeface="Avenir Book" panose="02000503020000020003" pitchFamily="2" charset="0"/>
              </a:rP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24396557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1D26F4CD-C57D-81AF-D55F-5CD0C4139C5C}"/>
              </a:ext>
            </a:extLst>
          </p:cNvPr>
          <p:cNvSpPr txBox="1"/>
          <p:nvPr/>
        </p:nvSpPr>
        <p:spPr>
          <a:xfrm>
            <a:off x="509667" y="330263"/>
            <a:ext cx="111376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000" dirty="0">
                <a:solidFill>
                  <a:srgbClr val="70C8BE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Explore bottlenecks in spending – are available funds being absorbed optimally? Disbursement vs spending </a:t>
            </a:r>
          </a:p>
        </p:txBody>
      </p:sp>
      <p:pic>
        <p:nvPicPr>
          <p:cNvPr id="13" name="Immagine 12" descr="Immagine che contiene schermata, design&#10;&#10;Il contenuto generato dall'IA potrebbe non essere corretto.">
            <a:extLst>
              <a:ext uri="{FF2B5EF4-FFF2-40B4-BE49-F238E27FC236}">
                <a16:creationId xmlns:a16="http://schemas.microsoft.com/office/drawing/2014/main" id="{28EC7388-863A-743C-7F0C-FA08CA6751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3397" y="1582238"/>
            <a:ext cx="9290230" cy="4266102"/>
          </a:xfrm>
          <a:prstGeom prst="rect">
            <a:avLst/>
          </a:prstGeom>
        </p:spPr>
      </p:pic>
      <p:sp>
        <p:nvSpPr>
          <p:cNvPr id="17" name="Segnaposto piè di pagina 16">
            <a:extLst>
              <a:ext uri="{FF2B5EF4-FFF2-40B4-BE49-F238E27FC236}">
                <a16:creationId xmlns:a16="http://schemas.microsoft.com/office/drawing/2014/main" id="{61FFD08A-E71A-756E-D89F-64B43D0769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 sz="1100" dirty="0">
                <a:latin typeface="Avenir Book" panose="02000503020000020003" pitchFamily="2" charset="0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39423612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Oval 162">
            <a:extLst>
              <a:ext uri="{FF2B5EF4-FFF2-40B4-BE49-F238E27FC236}">
                <a16:creationId xmlns:a16="http://schemas.microsoft.com/office/drawing/2014/main" id="{D532A0B7-3722-8D28-8982-EE0E7CF1A45E}"/>
              </a:ext>
            </a:extLst>
          </p:cNvPr>
          <p:cNvSpPr/>
          <p:nvPr/>
        </p:nvSpPr>
        <p:spPr>
          <a:xfrm>
            <a:off x="16169978" y="2744376"/>
            <a:ext cx="87786" cy="8778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>
              <a:latin typeface="Avenir Book" panose="02000503020000020003" pitchFamily="2" charset="0"/>
            </a:endParaRPr>
          </a:p>
        </p:txBody>
      </p:sp>
      <p:sp>
        <p:nvSpPr>
          <p:cNvPr id="9" name="TextBox 1">
            <a:extLst>
              <a:ext uri="{FF2B5EF4-FFF2-40B4-BE49-F238E27FC236}">
                <a16:creationId xmlns:a16="http://schemas.microsoft.com/office/drawing/2014/main" id="{683981D7-EEE5-F6E1-70AB-8D962E9A785A}"/>
              </a:ext>
            </a:extLst>
          </p:cNvPr>
          <p:cNvSpPr txBox="1"/>
          <p:nvPr/>
        </p:nvSpPr>
        <p:spPr>
          <a:xfrm>
            <a:off x="509667" y="330263"/>
            <a:ext cx="1113769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en-US" altLang="en-US" sz="3000" dirty="0">
                <a:solidFill>
                  <a:srgbClr val="70C8BE"/>
                </a:solidFill>
                <a:latin typeface="Avenir Book" panose="02000503020000020003" pitchFamily="2" charset="0"/>
                <a:cs typeface="Arial" panose="020B0604020202020204" pitchFamily="34" charset="0"/>
              </a:rPr>
              <a:t>Equity analysis – does spending match the burden of disease?</a:t>
            </a:r>
          </a:p>
        </p:txBody>
      </p:sp>
      <p:sp>
        <p:nvSpPr>
          <p:cNvPr id="13" name="Segnaposto piè di pagina 12">
            <a:extLst>
              <a:ext uri="{FF2B5EF4-FFF2-40B4-BE49-F238E27FC236}">
                <a16:creationId xmlns:a16="http://schemas.microsoft.com/office/drawing/2014/main" id="{018A037F-A845-BFE6-067A-C05340B38E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it-IT" sz="1100" dirty="0">
                <a:latin typeface="Avenir Book" panose="02000503020000020003" pitchFamily="2" charset="0"/>
              </a:rPr>
              <a:t>31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6B151D5-3E11-4F6B-B605-A2F6AC4801A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1179855"/>
              </p:ext>
            </p:extLst>
          </p:nvPr>
        </p:nvGraphicFramePr>
        <p:xfrm>
          <a:off x="954157" y="1311965"/>
          <a:ext cx="10346634" cy="45223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9897874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E674805-04A4-1308-D21F-FB1D10FF06F8}"/>
              </a:ext>
            </a:extLst>
          </p:cNvPr>
          <p:cNvSpPr txBox="1"/>
          <p:nvPr/>
        </p:nvSpPr>
        <p:spPr bwMode="auto">
          <a:xfrm>
            <a:off x="3601386" y="2383036"/>
            <a:ext cx="4989227" cy="73424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lnSpcReduction="10000"/>
          </a:bodyPr>
          <a:lstStyle/>
          <a:p>
            <a:pPr algn="ctr">
              <a:spcAft>
                <a:spcPts val="600"/>
              </a:spcAft>
            </a:pPr>
            <a:r>
              <a:rPr lang="en-US" altLang="en-US" sz="4400" b="1" dirty="0">
                <a:solidFill>
                  <a:schemeClr val="bg1"/>
                </a:solidFill>
                <a:latin typeface="Avenir Book" panose="02000503020000020003" pitchFamily="2" charset="0"/>
                <a:ea typeface="+mj-ea"/>
                <a:cs typeface="+mj-cs"/>
              </a:rPr>
              <a:t>THANK YOU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534031-EDA8-B32A-16BB-E0568AFC65BB}"/>
              </a:ext>
            </a:extLst>
          </p:cNvPr>
          <p:cNvSpPr txBox="1"/>
          <p:nvPr/>
        </p:nvSpPr>
        <p:spPr bwMode="auto">
          <a:xfrm>
            <a:off x="1" y="3228120"/>
            <a:ext cx="12192000" cy="130231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algn="ctr">
              <a:spcBef>
                <a:spcPct val="20000"/>
              </a:spcBef>
            </a:pPr>
            <a:r>
              <a:rPr lang="en-US" dirty="0">
                <a:solidFill>
                  <a:schemeClr val="bg1"/>
                </a:solidFill>
                <a:latin typeface="Avenir Book" panose="02000503020000020003" pitchFamily="2" charset="0"/>
                <a:ea typeface="+mn-ea"/>
                <a:cs typeface="Arial" panose="020B0604020202020204" pitchFamily="34" charset="0"/>
              </a:rPr>
              <a:t>For more information, </a:t>
            </a:r>
            <a:br>
              <a:rPr lang="en-US" dirty="0">
                <a:solidFill>
                  <a:schemeClr val="bg1"/>
                </a:solidFill>
                <a:latin typeface="Avenir Book" panose="02000503020000020003" pitchFamily="2" charset="0"/>
                <a:ea typeface="+mn-ea"/>
                <a:cs typeface="Arial" panose="020B0604020202020204" pitchFamily="34" charset="0"/>
              </a:rPr>
            </a:br>
            <a:r>
              <a:rPr lang="en-US" dirty="0">
                <a:solidFill>
                  <a:schemeClr val="bg1"/>
                </a:solidFill>
                <a:latin typeface="Avenir Book" panose="02000503020000020003" pitchFamily="2" charset="0"/>
                <a:ea typeface="+mn-ea"/>
                <a:cs typeface="Arial" panose="020B0604020202020204" pitchFamily="34" charset="0"/>
              </a:rPr>
              <a:t>contact UNAIDS Resource Tracking:</a:t>
            </a:r>
          </a:p>
          <a:p>
            <a:pPr algn="ctr">
              <a:spcBef>
                <a:spcPct val="20000"/>
              </a:spcBef>
            </a:pPr>
            <a:r>
              <a:rPr lang="en-US" dirty="0">
                <a:solidFill>
                  <a:schemeClr val="bg1"/>
                </a:solidFill>
                <a:latin typeface="Avenir Book" panose="02000503020000020003" pitchFamily="2" charset="0"/>
                <a:ea typeface="+mn-ea"/>
                <a:cs typeface="Arial" panose="020B0604020202020204" pitchFamily="34" charset="0"/>
              </a:rPr>
              <a:t>Teresa Guthrie</a:t>
            </a:r>
          </a:p>
          <a:p>
            <a:pPr algn="ctr">
              <a:spcBef>
                <a:spcPct val="20000"/>
              </a:spcBef>
            </a:pPr>
            <a:r>
              <a:rPr lang="en-US" dirty="0">
                <a:solidFill>
                  <a:schemeClr val="bg1"/>
                </a:solidFill>
                <a:latin typeface="Avenir Book" panose="02000503020000020003" pitchFamily="2" charset="0"/>
                <a:ea typeface="+mn-ea"/>
                <a:cs typeface="Arial" panose="020B0604020202020204" pitchFamily="34" charset="0"/>
              </a:rPr>
              <a:t>guthriet@unaids.org </a:t>
            </a:r>
          </a:p>
        </p:txBody>
      </p:sp>
    </p:spTree>
    <p:extLst>
      <p:ext uri="{BB962C8B-B14F-4D97-AF65-F5344CB8AC3E}">
        <p14:creationId xmlns:p14="http://schemas.microsoft.com/office/powerpoint/2010/main" val="3955178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16F5B857-669E-74BD-AAD5-4EE51CE414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2062" y="3160719"/>
            <a:ext cx="3647876" cy="541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2691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UNAIDS Ocean">
      <a:dk1>
        <a:sysClr val="windowText" lastClr="000000"/>
      </a:dk1>
      <a:lt1>
        <a:sysClr val="window" lastClr="FFFFFF"/>
      </a:lt1>
      <a:dk2>
        <a:srgbClr val="70C8BE"/>
      </a:dk2>
      <a:lt2>
        <a:srgbClr val="D8D5CF"/>
      </a:lt2>
      <a:accent1>
        <a:srgbClr val="70C8BE"/>
      </a:accent1>
      <a:accent2>
        <a:srgbClr val="E31837"/>
      </a:accent2>
      <a:accent3>
        <a:srgbClr val="00A99A"/>
      </a:accent3>
      <a:accent4>
        <a:srgbClr val="78BCC1"/>
      </a:accent4>
      <a:accent5>
        <a:srgbClr val="63CDF6"/>
      </a:accent5>
      <a:accent6>
        <a:srgbClr val="CDC88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UNAIDS Ocean">
      <a:dk1>
        <a:sysClr val="windowText" lastClr="000000"/>
      </a:dk1>
      <a:lt1>
        <a:sysClr val="window" lastClr="FFFFFF"/>
      </a:lt1>
      <a:dk2>
        <a:srgbClr val="70C8BE"/>
      </a:dk2>
      <a:lt2>
        <a:srgbClr val="D8D5CF"/>
      </a:lt2>
      <a:accent1>
        <a:srgbClr val="70C8BE"/>
      </a:accent1>
      <a:accent2>
        <a:srgbClr val="E31837"/>
      </a:accent2>
      <a:accent3>
        <a:srgbClr val="00A99A"/>
      </a:accent3>
      <a:accent4>
        <a:srgbClr val="78BCC1"/>
      </a:accent4>
      <a:accent5>
        <a:srgbClr val="63CDF6"/>
      </a:accent5>
      <a:accent6>
        <a:srgbClr val="CDC88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Custom Design">
  <a:themeElements>
    <a:clrScheme name="UNAIDS Ocean">
      <a:dk1>
        <a:sysClr val="windowText" lastClr="000000"/>
      </a:dk1>
      <a:lt1>
        <a:sysClr val="window" lastClr="FFFFFF"/>
      </a:lt1>
      <a:dk2>
        <a:srgbClr val="70C8BE"/>
      </a:dk2>
      <a:lt2>
        <a:srgbClr val="D8D5CF"/>
      </a:lt2>
      <a:accent1>
        <a:srgbClr val="70C8BE"/>
      </a:accent1>
      <a:accent2>
        <a:srgbClr val="E31837"/>
      </a:accent2>
      <a:accent3>
        <a:srgbClr val="00A99A"/>
      </a:accent3>
      <a:accent4>
        <a:srgbClr val="78BCC1"/>
      </a:accent4>
      <a:accent5>
        <a:srgbClr val="63CDF6"/>
      </a:accent5>
      <a:accent6>
        <a:srgbClr val="CDC88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Custom Design">
  <a:themeElements>
    <a:clrScheme name="UNAIDS Ocean">
      <a:dk1>
        <a:sysClr val="windowText" lastClr="000000"/>
      </a:dk1>
      <a:lt1>
        <a:sysClr val="window" lastClr="FFFFFF"/>
      </a:lt1>
      <a:dk2>
        <a:srgbClr val="70C8BE"/>
      </a:dk2>
      <a:lt2>
        <a:srgbClr val="D8D5CF"/>
      </a:lt2>
      <a:accent1>
        <a:srgbClr val="70C8BE"/>
      </a:accent1>
      <a:accent2>
        <a:srgbClr val="E31837"/>
      </a:accent2>
      <a:accent3>
        <a:srgbClr val="00A99A"/>
      </a:accent3>
      <a:accent4>
        <a:srgbClr val="78BCC1"/>
      </a:accent4>
      <a:accent5>
        <a:srgbClr val="63CDF6"/>
      </a:accent5>
      <a:accent6>
        <a:srgbClr val="CDC884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E0B190E0EA479489EFC2FFB8638EC8F" ma:contentTypeVersion="30" ma:contentTypeDescription="Create a new document." ma:contentTypeScope="" ma:versionID="14d4804e61abe9cbb80dcef0f798ee41">
  <xsd:schema xmlns:xsd="http://www.w3.org/2001/XMLSchema" xmlns:xs="http://www.w3.org/2001/XMLSchema" xmlns:p="http://schemas.microsoft.com/office/2006/metadata/properties" xmlns:ns1="http://schemas.microsoft.com/sharepoint/v3" xmlns:ns2="67491261-e609-40b2-a52f-52096e66a8e8" xmlns:ns3="12ae6837-1a27-4943-8bb9-611ecbd0b220" targetNamespace="http://schemas.microsoft.com/office/2006/metadata/properties" ma:root="true" ma:fieldsID="4ebce17b6dfc5778af49799dc7897f1b" ns1:_="" ns2:_="" ns3:_="">
    <xsd:import namespace="http://schemas.microsoft.com/sharepoint/v3"/>
    <xsd:import namespace="67491261-e609-40b2-a52f-52096e66a8e8"/>
    <xsd:import namespace="12ae6837-1a27-4943-8bb9-611ecbd0b2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1:_ip_UnifiedCompliancePolicyProperties" minOccurs="0"/>
                <xsd:element ref="ns1:_ip_UnifiedCompliancePolicyUIAction" minOccurs="0"/>
                <xsd:element ref="ns2:MediaServiceBillingMetadata" minOccurs="0"/>
                <xsd:element ref="ns2:Summary" minOccurs="0"/>
                <xsd:element ref="ns3:PrimeClassificationStatusDetails" minOccurs="0"/>
                <xsd:element ref="ns3:PrimeLastClassified" minOccurs="0"/>
                <xsd:element ref="ns3:PrimeCorrectedByUser" minOccurs="0"/>
                <xsd:element ref="ns2:OCRextractedtext" minOccurs="0"/>
                <xsd:element ref="ns2:Imagedescription" minOccurs="0"/>
                <xsd:element ref="ns2:DocumentSummar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7491261-e609-40b2-a52f-52096e66a8e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f008808e-a4ff-498b-8b44-8869f1dca9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  <xsd:element name="Summary" ma:index="28" nillable="true" ma:displayName="Summary" ma:description="Summary of proposal document" ma:format="Dropdown" ma:internalName="Summary">
      <xsd:simpleType>
        <xsd:restriction base="dms:Note">
          <xsd:maxLength value="255"/>
        </xsd:restriction>
      </xsd:simpleType>
    </xsd:element>
    <xsd:element name="OCRextractedtext" ma:index="32" nillable="true" ma:displayName="OCR extracted text" ma:description="This field contains text extracted from an image or video" ma:format="Dropdown" ma:internalName="OCRextractedtext">
      <xsd:simpleType>
        <xsd:restriction base="dms:Note"/>
      </xsd:simpleType>
    </xsd:element>
    <xsd:element name="Imagedescription" ma:index="33" nillable="true" ma:displayName="Image description" ma:description="Can Syntex describe an image" ma:format="Dropdown" ma:internalName="Imagedescription">
      <xsd:simpleType>
        <xsd:restriction base="dms:Note">
          <xsd:maxLength value="255"/>
        </xsd:restriction>
      </xsd:simpleType>
    </xsd:element>
    <xsd:element name="DocumentSummary" ma:index="34" nillable="true" ma:displayName="Document Summary" ma:description="This is a high-level abstract summary of the document" ma:format="Dropdown" ma:internalName="DocumentSummary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ae6837-1a27-4943-8bb9-611ecbd0b22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3f5d479-a14c-4282-b0b8-57b7ffd0238a}" ma:internalName="TaxCatchAll" ma:showField="CatchAllData" ma:web="12ae6837-1a27-4943-8bb9-611ecbd0b2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rimeClassificationStatusDetails" ma:index="29" nillable="true" ma:displayName="Processing details" ma:internalName="PrimeClassificationStatusDetails">
      <xsd:simpleType>
        <xsd:restriction base="dms:Note">
          <xsd:maxLength value="255"/>
        </xsd:restriction>
      </xsd:simpleType>
    </xsd:element>
    <xsd:element name="PrimeLastClassified" ma:index="30" nillable="true" ma:displayName="Processed" ma:internalName="PrimeLastClassified">
      <xsd:simpleType>
        <xsd:restriction base="dms:DateTime"/>
      </xsd:simpleType>
    </xsd:element>
    <xsd:element name="PrimeCorrectedByUser" ma:index="31" nillable="true" ma:displayName="Corrected" ma:internalName="PrimeCorrectedByUser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Summary xmlns="67491261-e609-40b2-a52f-52096e66a8e8" xsi:nil="true"/>
    <DocumentSummary xmlns="67491261-e609-40b2-a52f-52096e66a8e8" xsi:nil="true"/>
    <PrimeLastClassified xmlns="12ae6837-1a27-4943-8bb9-611ecbd0b220" xsi:nil="true"/>
    <lcf76f155ced4ddcb4097134ff3c332f xmlns="67491261-e609-40b2-a52f-52096e66a8e8">
      <Terms xmlns="http://schemas.microsoft.com/office/infopath/2007/PartnerControls"/>
    </lcf76f155ced4ddcb4097134ff3c332f>
    <TaxCatchAll xmlns="12ae6837-1a27-4943-8bb9-611ecbd0b220" xsi:nil="true"/>
    <Imagedescription xmlns="67491261-e609-40b2-a52f-52096e66a8e8" xsi:nil="true"/>
    <PrimeClassificationStatusDetails xmlns="12ae6837-1a27-4943-8bb9-611ecbd0b220" xsi:nil="true"/>
    <_ip_UnifiedCompliancePolicyProperties xmlns="http://schemas.microsoft.com/sharepoint/v3" xsi:nil="true"/>
    <PrimeCorrectedByUser xmlns="12ae6837-1a27-4943-8bb9-611ecbd0b220" xsi:nil="true"/>
    <OCRextractedtext xmlns="67491261-e609-40b2-a52f-52096e66a8e8" xsi:nil="true"/>
  </documentManagement>
</p:properties>
</file>

<file path=customXml/itemProps1.xml><?xml version="1.0" encoding="utf-8"?>
<ds:datastoreItem xmlns:ds="http://schemas.openxmlformats.org/officeDocument/2006/customXml" ds:itemID="{F7C2B031-5A6E-454D-90F0-917DE3ED0818}"/>
</file>

<file path=customXml/itemProps2.xml><?xml version="1.0" encoding="utf-8"?>
<ds:datastoreItem xmlns:ds="http://schemas.openxmlformats.org/officeDocument/2006/customXml" ds:itemID="{A6346457-C8FD-47D0-8964-D22CA3EAAA0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EBC771F-3400-4399-A04B-B72985A2BA56}"/>
</file>

<file path=docMetadata/LabelInfo.xml><?xml version="1.0" encoding="utf-8"?>
<clbl:labelList xmlns:clbl="http://schemas.microsoft.com/office/2020/mipLabelMetadata">
  <clbl:label id="{c2e1cf9b-e1b6-44eb-8021-428c292d3eb5}" enabled="0" method="" siteId="{c2e1cf9b-e1b6-44eb-8021-428c292d3eb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5107</TotalTime>
  <Words>2683</Words>
  <Application>Microsoft Office PowerPoint</Application>
  <PresentationFormat>Widescreen</PresentationFormat>
  <Paragraphs>442</Paragraphs>
  <Slides>34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34</vt:i4>
      </vt:variant>
    </vt:vector>
  </HeadingPairs>
  <TitlesOfParts>
    <vt:vector size="45" baseType="lpstr">
      <vt:lpstr>Arial</vt:lpstr>
      <vt:lpstr>Avenir Black</vt:lpstr>
      <vt:lpstr>Avenir Book</vt:lpstr>
      <vt:lpstr>Avenir Medium</vt:lpstr>
      <vt:lpstr>Calibri</vt:lpstr>
      <vt:lpstr>Calibri Light</vt:lpstr>
      <vt:lpstr>Custom Design</vt:lpstr>
      <vt:lpstr>1_Custom Design</vt:lpstr>
      <vt:lpstr>2_Custom Design</vt:lpstr>
      <vt:lpstr>3_Custom Design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Funding landscape tables – total HIV spending by financing entities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studiovertex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 title in 24 point Arial regular</dc:title>
  <dc:creator>Nathalie Gouiran</dc:creator>
  <cp:lastModifiedBy>GUTHRIE, Teresa</cp:lastModifiedBy>
  <cp:revision>208</cp:revision>
  <cp:lastPrinted>2011-08-22T20:13:01Z</cp:lastPrinted>
  <dcterms:created xsi:type="dcterms:W3CDTF">2011-11-29T17:23:10Z</dcterms:created>
  <dcterms:modified xsi:type="dcterms:W3CDTF">2026-03-17T17:02:14Z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0x0101005E0B190E0EA479489EFC2FFB8638EC8F</vt:lpwstr>
  </property>
</Properties>
</file>