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7.xml" ContentType="application/vnd.openxmlformats-officedocument.presentationml.notesSlide+xml"/>
  <Override PartName="/ppt/slideLayouts/slideLayout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7.xml" ContentType="application/vnd.openxmlformats-officedocument.presentationml.slideLayout+xml"/>
  <Override PartName="/ppt/notesSlides/notesSlide2.xml" ContentType="application/vnd.openxmlformats-officedocument.presentationml.notesSlid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5.xml" ContentType="application/vnd.openxmlformats-officedocument.theme+xml"/>
  <Override PartName="/ppt/theme/theme4.xml" ContentType="application/vnd.openxmlformats-officedocument.theme+xml"/>
  <Override PartName="/ppt/notesMasters/notesMaster1.xml" ContentType="application/vnd.openxmlformats-officedocument.presentationml.notesMaster+xml"/>
  <Override PartName="/ppt/authors.xml" ContentType="application/vnd.ms-powerpoint.author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docMetadata/LabelInfo.xml" ContentType="application/vnd.ms-office.classificationlabel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7" r:id="rId3"/>
    <p:sldMasterId id="2147483793" r:id="rId4"/>
    <p:sldMasterId id="2147483826" r:id="rId5"/>
    <p:sldMasterId id="2147483828" r:id="rId6"/>
  </p:sldMasterIdLst>
  <p:notesMasterIdLst>
    <p:notesMasterId r:id="rId29"/>
  </p:notesMasterIdLst>
  <p:sldIdLst>
    <p:sldId id="261" r:id="rId7"/>
    <p:sldId id="1675" r:id="rId8"/>
    <p:sldId id="1676" r:id="rId9"/>
    <p:sldId id="264" r:id="rId10"/>
    <p:sldId id="265" r:id="rId11"/>
    <p:sldId id="1679" r:id="rId12"/>
    <p:sldId id="267" r:id="rId13"/>
    <p:sldId id="1677" r:id="rId14"/>
    <p:sldId id="1615" r:id="rId15"/>
    <p:sldId id="394" r:id="rId16"/>
    <p:sldId id="1627" r:id="rId17"/>
    <p:sldId id="1628" r:id="rId18"/>
    <p:sldId id="1629" r:id="rId19"/>
    <p:sldId id="1630" r:id="rId20"/>
    <p:sldId id="1678" r:id="rId21"/>
    <p:sldId id="269" r:id="rId22"/>
    <p:sldId id="1681" r:id="rId23"/>
    <p:sldId id="1682" r:id="rId24"/>
    <p:sldId id="278" r:id="rId25"/>
    <p:sldId id="1680" r:id="rId26"/>
    <p:sldId id="285" r:id="rId27"/>
    <p:sldId id="1674" r:id="rId28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orient="horz" pos="4075" userDrawn="1">
          <p15:clr>
            <a:srgbClr val="A4A3A4"/>
          </p15:clr>
        </p15:guide>
        <p15:guide id="3" pos="3840" userDrawn="1">
          <p15:clr>
            <a:srgbClr val="A4A3A4"/>
          </p15:clr>
        </p15:guide>
        <p15:guide id="4" pos="37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5B6F455-10AE-ED91-5E99-7A333F59BB81}" name="guthriet@unaids.org" initials="gu" userId="S::urn:spo:guest#guthriet@unaids.org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C8C0"/>
    <a:srgbClr val="E31937"/>
    <a:srgbClr val="01A99A"/>
    <a:srgbClr val="CDC984"/>
    <a:srgbClr val="F57F54"/>
    <a:srgbClr val="FFFFFF"/>
    <a:srgbClr val="64CDF6"/>
    <a:srgbClr val="6FC8BF"/>
    <a:srgbClr val="9999FF"/>
    <a:srgbClr val="BCB5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CC4566-309E-4EA8-8ABB-33F57613F02D}" v="21" dt="2026-03-18T13:31:13.3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Stile chiaro 1 - Color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86"/>
    <p:restoredTop sz="94634"/>
  </p:normalViewPr>
  <p:slideViewPr>
    <p:cSldViewPr snapToGrid="0" snapToObjects="1">
      <p:cViewPr varScale="1">
        <p:scale>
          <a:sx n="76" d="100"/>
          <a:sy n="76" d="100"/>
        </p:scale>
        <p:origin x="654" y="294"/>
      </p:cViewPr>
      <p:guideLst>
        <p:guide orient="horz" pos="2183"/>
        <p:guide orient="horz" pos="4075"/>
        <p:guide pos="3840"/>
        <p:guide pos="37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-23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5.xml"/><Relationship Id="rId34" Type="http://schemas.microsoft.com/office/2015/10/relationships/revisionInfo" Target="revisionInfo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customXml" Target="../customXml/item3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presProps" Target="presProps.xml"/><Relationship Id="rId35" Type="http://schemas.microsoft.com/office/2018/10/relationships/authors" Target="authors.xml"/><Relationship Id="rId8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023471-3E8A-44FC-B1B9-3F3599B0C21E}" type="datetimeFigureOut">
              <a:rPr lang="en-BE" smtClean="0"/>
              <a:t>03/18/2026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172FA3-E0B6-4499-8F67-0AA3220878D9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12172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9D440-9FFE-0F5F-E967-82173EFFE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2458D3-2F61-F5B8-791C-A185D3E701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075A30-B642-7C09-7C45-8BF07DEF3A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565E9C-41B7-0EE5-AADC-6F3334542D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72FA3-E0B6-4499-8F67-0AA3220878D9}" type="slidenum">
              <a:rPr lang="en-BE" smtClean="0"/>
              <a:t>6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479986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2FE75-9528-CF40-82D7-B405507F1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EAAD01-68A5-41BE-8878-97882CC97C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FF56D9-68D3-2E86-9632-6827F0477B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D5F619-34A0-E5A0-3527-D596ED004B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1AAD72-21BB-414E-9D1D-270E834F587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011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72FA3-E0B6-4499-8F67-0AA3220878D9}" type="slidenum">
              <a:rPr lang="en-BE" smtClean="0"/>
              <a:t>12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4880329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0B584-D4CF-413D-01EE-450F351E3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8064A8D-3823-455E-57D0-0D109FC8EC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DAEE98-D11B-1F46-BD54-12FAEE1FDBDD}" type="slidenum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15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858" name="Rectangle 2">
            <a:extLst>
              <a:ext uri="{FF2B5EF4-FFF2-40B4-BE49-F238E27FC236}">
                <a16:creationId xmlns:a16="http://schemas.microsoft.com/office/drawing/2014/main" id="{6478C77D-8DAF-BA52-4AC0-621EAB9B43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49859" name="Rectangle 3">
            <a:extLst>
              <a:ext uri="{FF2B5EF4-FFF2-40B4-BE49-F238E27FC236}">
                <a16:creationId xmlns:a16="http://schemas.microsoft.com/office/drawing/2014/main" id="{7F89437E-65A9-E76A-A834-6B7D40B7B6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s-E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39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72FA3-E0B6-4499-8F67-0AA3220878D9}" type="slidenum">
              <a:rPr lang="en-BE" smtClean="0"/>
              <a:t>16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09522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6B7CA-2151-447A-0CD7-1221FD0D4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D15A26-8718-D12A-C729-996C8BA1D2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CB9042-0A6D-EB55-07EC-71C3C62B56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FF67A1-BA35-F465-69FE-1625A80D52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72FA3-E0B6-4499-8F67-0AA3220878D9}" type="slidenum">
              <a:rPr lang="en-BE" smtClean="0"/>
              <a:t>18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7447810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AE9FE-624D-837B-D0B7-31A5BAA2C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EA87DA-1515-8411-A6EF-DAEBF8F3CE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051C3E-7A32-2F2A-36FC-FA2AF1A741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BAF290-FE44-71B5-00F5-E7C97AAAD1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72FA3-E0B6-4499-8F67-0AA3220878D9}" type="slidenum">
              <a:rPr lang="en-BE" smtClean="0"/>
              <a:t>20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068253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9AF6FDB0-9613-7CB7-040C-77EDE92787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577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egnaposto piè di pagina 16">
            <a:extLst>
              <a:ext uri="{FF2B5EF4-FFF2-40B4-BE49-F238E27FC236}">
                <a16:creationId xmlns:a16="http://schemas.microsoft.com/office/drawing/2014/main" id="{8DF69168-B507-B04F-1950-A13B829708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6416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</a:defRPr>
            </a:lvl1pPr>
          </a:lstStyle>
          <a:p>
            <a:endParaRPr lang="it-IT" sz="1100" dirty="0"/>
          </a:p>
        </p:txBody>
      </p:sp>
    </p:spTree>
    <p:extLst>
      <p:ext uri="{BB962C8B-B14F-4D97-AF65-F5344CB8AC3E}">
        <p14:creationId xmlns:p14="http://schemas.microsoft.com/office/powerpoint/2010/main" val="260374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16">
            <a:extLst>
              <a:ext uri="{FF2B5EF4-FFF2-40B4-BE49-F238E27FC236}">
                <a16:creationId xmlns:a16="http://schemas.microsoft.com/office/drawing/2014/main" id="{5D6E8E6B-837B-8829-CA3D-64A86115F4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6416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</a:defRPr>
            </a:lvl1pPr>
          </a:lstStyle>
          <a:p>
            <a:endParaRPr lang="it-IT" sz="1100" dirty="0"/>
          </a:p>
        </p:txBody>
      </p:sp>
    </p:spTree>
    <p:extLst>
      <p:ext uri="{BB962C8B-B14F-4D97-AF65-F5344CB8AC3E}">
        <p14:creationId xmlns:p14="http://schemas.microsoft.com/office/powerpoint/2010/main" val="412515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6B776-2D76-5F78-218C-2E2AE7DC9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F20B85-ADC6-C029-3709-55F1C4AA1D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Segnaposto piè di pagina 16">
            <a:extLst>
              <a:ext uri="{FF2B5EF4-FFF2-40B4-BE49-F238E27FC236}">
                <a16:creationId xmlns:a16="http://schemas.microsoft.com/office/drawing/2014/main" id="{DF74998F-C59B-59B1-3130-D9438BE18D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6416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</a:defRPr>
            </a:lvl1pPr>
          </a:lstStyle>
          <a:p>
            <a:endParaRPr lang="it-IT" sz="1100" dirty="0"/>
          </a:p>
        </p:txBody>
      </p:sp>
    </p:spTree>
    <p:extLst>
      <p:ext uri="{BB962C8B-B14F-4D97-AF65-F5344CB8AC3E}">
        <p14:creationId xmlns:p14="http://schemas.microsoft.com/office/powerpoint/2010/main" val="3045334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3"/>
            <a:ext cx="5384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egnaposto piè di pagina 16">
            <a:extLst>
              <a:ext uri="{FF2B5EF4-FFF2-40B4-BE49-F238E27FC236}">
                <a16:creationId xmlns:a16="http://schemas.microsoft.com/office/drawing/2014/main" id="{147D7EF2-4ECD-A4BA-002A-8667230A55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6416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</a:defRPr>
            </a:lvl1pPr>
          </a:lstStyle>
          <a:p>
            <a:endParaRPr lang="it-IT" sz="1100" dirty="0"/>
          </a:p>
        </p:txBody>
      </p:sp>
    </p:spTree>
    <p:extLst>
      <p:ext uri="{BB962C8B-B14F-4D97-AF65-F5344CB8AC3E}">
        <p14:creationId xmlns:p14="http://schemas.microsoft.com/office/powerpoint/2010/main" val="3884285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0F9D3-7876-F6AA-85FF-92150BEDB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egnaposto piè di pagina 16">
            <a:extLst>
              <a:ext uri="{FF2B5EF4-FFF2-40B4-BE49-F238E27FC236}">
                <a16:creationId xmlns:a16="http://schemas.microsoft.com/office/drawing/2014/main" id="{7A0DC538-57BF-12A2-1CFD-C0B4C97E1C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6416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</a:defRPr>
            </a:lvl1pPr>
          </a:lstStyle>
          <a:p>
            <a:endParaRPr lang="it-IT" sz="1100" dirty="0"/>
          </a:p>
        </p:txBody>
      </p:sp>
    </p:spTree>
    <p:extLst>
      <p:ext uri="{BB962C8B-B14F-4D97-AF65-F5344CB8AC3E}">
        <p14:creationId xmlns:p14="http://schemas.microsoft.com/office/powerpoint/2010/main" val="923469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6">
            <a:extLst>
              <a:ext uri="{FF2B5EF4-FFF2-40B4-BE49-F238E27FC236}">
                <a16:creationId xmlns:a16="http://schemas.microsoft.com/office/drawing/2014/main" id="{C47BA4AD-BE25-3AC8-A7A4-7170233FDC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6416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</a:defRPr>
            </a:lvl1pPr>
          </a:lstStyle>
          <a:p>
            <a:endParaRPr lang="it-IT" sz="1100" dirty="0"/>
          </a:p>
        </p:txBody>
      </p:sp>
    </p:spTree>
    <p:extLst>
      <p:ext uri="{BB962C8B-B14F-4D97-AF65-F5344CB8AC3E}">
        <p14:creationId xmlns:p14="http://schemas.microsoft.com/office/powerpoint/2010/main" val="1468565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382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867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63B9AE2E-FB83-6E03-F71E-E558DDB17960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228328" y="6149914"/>
            <a:ext cx="2460949" cy="365126"/>
          </a:xfrm>
          <a:prstGeom prst="rect">
            <a:avLst/>
          </a:prstGeom>
        </p:spPr>
      </p:pic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EAC539B7-ACEA-17C7-BC57-A5F324F7DE5D}"/>
              </a:ext>
            </a:extLst>
          </p:cNvPr>
          <p:cNvSpPr txBox="1">
            <a:spLocks/>
          </p:cNvSpPr>
          <p:nvPr userDrawn="1"/>
        </p:nvSpPr>
        <p:spPr bwMode="auto">
          <a:xfrm>
            <a:off x="419726" y="6189221"/>
            <a:ext cx="2935288" cy="262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1100" b="1" dirty="0">
                <a:solidFill>
                  <a:srgbClr val="00000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2030</a:t>
            </a:r>
            <a:r>
              <a:rPr lang="en-US" altLang="en-US" sz="1100" dirty="0">
                <a:solidFill>
                  <a:srgbClr val="00000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 | Ending the AIDS epidemic</a:t>
            </a:r>
          </a:p>
        </p:txBody>
      </p:sp>
      <p:sp>
        <p:nvSpPr>
          <p:cNvPr id="17" name="Segnaposto piè di pagina 16">
            <a:extLst>
              <a:ext uri="{FF2B5EF4-FFF2-40B4-BE49-F238E27FC236}">
                <a16:creationId xmlns:a16="http://schemas.microsoft.com/office/drawing/2014/main" id="{3B7CA4AE-9BDD-7FAA-1C69-AA6B42B94C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6416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  <a:latin typeface="Avenir Book" panose="02000503020000020003" pitchFamily="2" charset="0"/>
              </a:defRPr>
            </a:lvl1pPr>
          </a:lstStyle>
          <a:p>
            <a:endParaRPr lang="it-IT" dirty="0">
              <a:latin typeface="Avenir Book" panose="02000503020000020003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79" r:id="rId5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6">
            <a:extLst>
              <a:ext uri="{FF2B5EF4-FFF2-40B4-BE49-F238E27FC236}">
                <a16:creationId xmlns:a16="http://schemas.microsoft.com/office/drawing/2014/main" id="{A932D455-4CBA-6F0B-2C6E-7B3A1EC8FC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6416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</a:defRPr>
            </a:lvl1pPr>
          </a:lstStyle>
          <a:p>
            <a:endParaRPr lang="it-IT" sz="11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A7ADF3-0CC4-E176-6E06-754307255B49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70C8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6">
            <a:extLst>
              <a:ext uri="{FF2B5EF4-FFF2-40B4-BE49-F238E27FC236}">
                <a16:creationId xmlns:a16="http://schemas.microsoft.com/office/drawing/2014/main" id="{01CCD696-EB66-1A93-D3AF-6C4F4D4D6B1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Placeholder 6">
            <a:extLst>
              <a:ext uri="{FF2B5EF4-FFF2-40B4-BE49-F238E27FC236}">
                <a16:creationId xmlns:a16="http://schemas.microsoft.com/office/drawing/2014/main" id="{86F3C317-593A-C868-1AD5-FD592D993F1E}"/>
              </a:ext>
            </a:extLst>
          </p:cNvPr>
          <p:cNvSpPr txBox="1">
            <a:spLocks/>
          </p:cNvSpPr>
          <p:nvPr/>
        </p:nvSpPr>
        <p:spPr bwMode="auto">
          <a:xfrm>
            <a:off x="407851" y="226265"/>
            <a:ext cx="2935288" cy="324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1100" b="1" dirty="0">
                <a:solidFill>
                  <a:srgbClr val="000000"/>
                </a:solidFill>
                <a:cs typeface="Arial" panose="020B0604020202020204" pitchFamily="34" charset="0"/>
              </a:rPr>
              <a:t>UNAIDS</a:t>
            </a:r>
            <a:r>
              <a:rPr lang="en-US" alt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 | JAN 2026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B15A630C-B87D-D17C-89DD-4712E6AF0A45}"/>
              </a:ext>
            </a:extLst>
          </p:cNvPr>
          <p:cNvSpPr txBox="1">
            <a:spLocks/>
          </p:cNvSpPr>
          <p:nvPr/>
        </p:nvSpPr>
        <p:spPr bwMode="auto">
          <a:xfrm>
            <a:off x="419726" y="942975"/>
            <a:ext cx="10179264" cy="622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4000" dirty="0">
                <a:solidFill>
                  <a:srgbClr val="00000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NASA classifications</a:t>
            </a:r>
          </a:p>
        </p:txBody>
      </p:sp>
      <p:sp>
        <p:nvSpPr>
          <p:cNvPr id="6148" name="Text Placeholder 6">
            <a:extLst>
              <a:ext uri="{FF2B5EF4-FFF2-40B4-BE49-F238E27FC236}">
                <a16:creationId xmlns:a16="http://schemas.microsoft.com/office/drawing/2014/main" id="{6E503B92-B501-E87E-0315-233D78B73343}"/>
              </a:ext>
            </a:extLst>
          </p:cNvPr>
          <p:cNvSpPr txBox="1">
            <a:spLocks/>
          </p:cNvSpPr>
          <p:nvPr/>
        </p:nvSpPr>
        <p:spPr bwMode="auto">
          <a:xfrm>
            <a:off x="407851" y="2330210"/>
            <a:ext cx="69532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1100" b="1" dirty="0">
                <a:solidFill>
                  <a:srgbClr val="00000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PRESENTER NAME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6519C97-A328-05BE-BAA6-FEE847BEF9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2074" y="115352"/>
            <a:ext cx="2901331" cy="545895"/>
          </a:xfrm>
          <a:prstGeom prst="rect">
            <a:avLst/>
          </a:prstGeom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E0528378-CA31-8FED-675B-D75F0897BA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22"/>
          <a:stretch>
            <a:fillRect/>
          </a:stretch>
        </p:blipFill>
        <p:spPr bwMode="auto">
          <a:xfrm>
            <a:off x="0" y="3181349"/>
            <a:ext cx="12192000" cy="3676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piè di pagina 9">
            <a:extLst>
              <a:ext uri="{FF2B5EF4-FFF2-40B4-BE49-F238E27FC236}">
                <a16:creationId xmlns:a16="http://schemas.microsoft.com/office/drawing/2014/main" id="{35BF47DF-8508-97B3-7FCF-E6063C23CA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1102CC-8A11-C40B-32A1-1F5D1404B8D6}"/>
              </a:ext>
            </a:extLst>
          </p:cNvPr>
          <p:cNvSpPr txBox="1"/>
          <p:nvPr/>
        </p:nvSpPr>
        <p:spPr>
          <a:xfrm>
            <a:off x="509667" y="330263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chemeClr val="tx2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NASA Classifications</a:t>
            </a:r>
          </a:p>
        </p:txBody>
      </p:sp>
      <p:pic>
        <p:nvPicPr>
          <p:cNvPr id="6" name="Immagine 5" descr="Immagine che contiene testo, cerchio, schermata, Carattere&#10;&#10;Il contenuto generato dall'IA potrebbe non essere corretto.">
            <a:extLst>
              <a:ext uri="{FF2B5EF4-FFF2-40B4-BE49-F238E27FC236}">
                <a16:creationId xmlns:a16="http://schemas.microsoft.com/office/drawing/2014/main" id="{AAF1EEE2-83D2-673D-403C-63CEBE477C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934" y="1252410"/>
            <a:ext cx="9286132" cy="4563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774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BB57E1C5-1962-216B-3742-918305302355}"/>
              </a:ext>
            </a:extLst>
          </p:cNvPr>
          <p:cNvSpPr txBox="1"/>
          <p:nvPr/>
        </p:nvSpPr>
        <p:spPr>
          <a:xfrm>
            <a:off x="509667" y="330263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chemeClr val="tx2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The inclusion of the codes “98” and “99” in NASA classification </a:t>
            </a: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716B8D0F-4202-897C-29B4-47BA1574D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2</a:t>
            </a: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A615ABCC-54D6-ADEF-C47D-F8C64279EDFA}"/>
              </a:ext>
            </a:extLst>
          </p:cNvPr>
          <p:cNvSpPr/>
          <p:nvPr/>
        </p:nvSpPr>
        <p:spPr>
          <a:xfrm>
            <a:off x="509668" y="1684259"/>
            <a:ext cx="5441428" cy="388245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defTabSz="914400">
              <a:buFont typeface="Arial" panose="020B0604020202020204" pitchFamily="34" charset="0"/>
              <a:buNone/>
            </a:pPr>
            <a:r>
              <a:rPr lang="en-US" sz="1600" dirty="0">
                <a:solidFill>
                  <a:schemeClr val="bg1"/>
                </a:solidFill>
                <a:latin typeface="Avenir Book" panose="02000503020000020003" pitchFamily="2" charset="0"/>
              </a:rPr>
              <a:t>Category “98” represent </a:t>
            </a:r>
            <a:r>
              <a:rPr lang="en-US" sz="1600" dirty="0">
                <a:latin typeface="Avenir Book" panose="02000503020000020003" pitchFamily="2" charset="0"/>
              </a:rPr>
              <a:t>“Not disaggregated” – </a:t>
            </a:r>
            <a:br>
              <a:rPr lang="en-US" sz="1600" dirty="0">
                <a:latin typeface="Avenir Book" panose="02000503020000020003" pitchFamily="2" charset="0"/>
              </a:rPr>
            </a:br>
            <a:r>
              <a:rPr lang="en-US" sz="1600" dirty="0">
                <a:latin typeface="Avenir Book" panose="02000503020000020003" pitchFamily="2" charset="0"/>
              </a:rPr>
              <a:t>This is to maintain </a:t>
            </a:r>
            <a:br>
              <a:rPr lang="en-US" sz="1600" dirty="0">
                <a:latin typeface="Avenir Book" panose="02000503020000020003" pitchFamily="2" charset="0"/>
              </a:rPr>
            </a:br>
            <a:r>
              <a:rPr lang="en-US" sz="1600" dirty="0">
                <a:solidFill>
                  <a:srgbClr val="E31937"/>
                </a:solidFill>
                <a:latin typeface="Avenir Book" panose="02000503020000020003" pitchFamily="2" charset="0"/>
              </a:rPr>
              <a:t>the mutual exclusiveness attribute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endParaRPr lang="en-US" sz="1600" dirty="0">
              <a:latin typeface="Avenir Book" panose="02000503020000020003" pitchFamily="2" charset="0"/>
            </a:endParaRP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US" sz="1600" dirty="0">
                <a:latin typeface="Avenir Book" panose="02000503020000020003" pitchFamily="2" charset="0"/>
              </a:rPr>
              <a:t>Whenever it is not possible to disaggregate a specific expenditure into its appropriate sub-categories, the expenditure should be reported as “.98.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endParaRPr lang="en-US" sz="1600" dirty="0">
              <a:latin typeface="Avenir Book" panose="02000503020000020003" pitchFamily="2" charset="0"/>
            </a:endParaRP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US" sz="1600" dirty="0">
                <a:latin typeface="Avenir Book" panose="02000503020000020003" pitchFamily="2" charset="0"/>
              </a:rPr>
              <a:t>Each data obtained when tracking goods and services consumed will be entered once, either disaggregated, or not disaggregated by type (“.98”). </a:t>
            </a:r>
            <a:endParaRPr lang="it-IT" sz="1600" dirty="0"/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8E9CD864-6441-D6F7-4673-875443FE0903}"/>
              </a:ext>
            </a:extLst>
          </p:cNvPr>
          <p:cNvSpPr/>
          <p:nvPr/>
        </p:nvSpPr>
        <p:spPr>
          <a:xfrm>
            <a:off x="2100225" y="1426220"/>
            <a:ext cx="2260314" cy="586085"/>
          </a:xfrm>
          <a:prstGeom prst="roundRect">
            <a:avLst>
              <a:gd name="adj" fmla="val 50000"/>
            </a:avLst>
          </a:prstGeom>
          <a:solidFill>
            <a:srgbClr val="E319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Avenir Heavy" panose="02000503020000020003" pitchFamily="2" charset="0"/>
                <a:cs typeface="Arial" panose="020B0604020202020204" pitchFamily="34" charset="0"/>
              </a:rPr>
              <a:t>CATEGORY “98”</a:t>
            </a:r>
            <a:endParaRPr lang="en-BE" sz="1400" b="1">
              <a:solidFill>
                <a:srgbClr val="FFFFFF"/>
              </a:solidFill>
              <a:latin typeface="Avenir Heavy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ED0EA3E4-A464-4C37-6F1D-48EED96635CE}"/>
              </a:ext>
            </a:extLst>
          </p:cNvPr>
          <p:cNvSpPr/>
          <p:nvPr/>
        </p:nvSpPr>
        <p:spPr>
          <a:xfrm>
            <a:off x="6190940" y="1684259"/>
            <a:ext cx="5441428" cy="388245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defTabSz="914400">
              <a:buFont typeface="Arial" panose="020B0604020202020204" pitchFamily="34" charset="0"/>
              <a:buNone/>
            </a:pPr>
            <a:r>
              <a:rPr lang="en-US" sz="1600" dirty="0">
                <a:solidFill>
                  <a:schemeClr val="bg1"/>
                </a:solidFill>
                <a:latin typeface="Avenir Book" panose="02000503020000020003" pitchFamily="2" charset="0"/>
              </a:rPr>
              <a:t>Category “99” </a:t>
            </a:r>
            <a:r>
              <a:rPr lang="en-US" sz="1600" dirty="0">
                <a:latin typeface="Avenir Book" panose="02000503020000020003" pitchFamily="2" charset="0"/>
              </a:rPr>
              <a:t>indicate “ Not else where classified” – This is to assure </a:t>
            </a:r>
            <a:r>
              <a:rPr lang="en-US" sz="1600" dirty="0">
                <a:solidFill>
                  <a:srgbClr val="E31937"/>
                </a:solidFill>
                <a:latin typeface="Avenir Book" panose="02000503020000020003" pitchFamily="2" charset="0"/>
              </a:rPr>
              <a:t>comprehensiveness</a:t>
            </a:r>
            <a:r>
              <a:rPr lang="en-US" sz="1600" dirty="0">
                <a:latin typeface="Avenir Book" panose="02000503020000020003" pitchFamily="2" charset="0"/>
              </a:rPr>
              <a:t> of the classification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endParaRPr lang="en-US" sz="1600" dirty="0">
              <a:latin typeface="Avenir Book" panose="02000503020000020003" pitchFamily="2" charset="0"/>
            </a:endParaRP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US" sz="1600" dirty="0">
                <a:latin typeface="Avenir Book" panose="02000503020000020003" pitchFamily="2" charset="0"/>
              </a:rPr>
              <a:t>Whenever the expenditures do not clearly fit a specific sub-category should be listed in the “.99” activities not elsewhere classified. 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9A09B37C-1CDC-8842-49C4-6708651EBD38}"/>
              </a:ext>
            </a:extLst>
          </p:cNvPr>
          <p:cNvSpPr/>
          <p:nvPr/>
        </p:nvSpPr>
        <p:spPr>
          <a:xfrm>
            <a:off x="7781497" y="1426220"/>
            <a:ext cx="2260314" cy="586085"/>
          </a:xfrm>
          <a:prstGeom prst="roundRect">
            <a:avLst>
              <a:gd name="adj" fmla="val 50000"/>
            </a:avLst>
          </a:prstGeom>
          <a:solidFill>
            <a:srgbClr val="E319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Avenir Heavy" panose="02000503020000020003" pitchFamily="2" charset="0"/>
                <a:cs typeface="Arial" panose="020B0604020202020204" pitchFamily="34" charset="0"/>
              </a:rPr>
              <a:t>CATEGORY “99”</a:t>
            </a:r>
            <a:endParaRPr lang="en-BE" sz="1400" b="1">
              <a:solidFill>
                <a:srgbClr val="FFFFFF"/>
              </a:solidFill>
              <a:latin typeface="Avenir Heavy" panose="02000503020000020003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3346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1">
            <a:extLst>
              <a:ext uri="{FF2B5EF4-FFF2-40B4-BE49-F238E27FC236}">
                <a16:creationId xmlns:a16="http://schemas.microsoft.com/office/drawing/2014/main" id="{81B4723F-F36A-AF21-30E6-D00C792B41BD}"/>
              </a:ext>
            </a:extLst>
          </p:cNvPr>
          <p:cNvSpPr txBox="1"/>
          <p:nvPr/>
        </p:nvSpPr>
        <p:spPr>
          <a:xfrm>
            <a:off x="509667" y="330263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chemeClr val="tx2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Example of categories “98” and “99”</a:t>
            </a:r>
          </a:p>
        </p:txBody>
      </p:sp>
      <p:sp>
        <p:nvSpPr>
          <p:cNvPr id="34" name="Segnaposto piè di pagina 33">
            <a:extLst>
              <a:ext uri="{FF2B5EF4-FFF2-40B4-BE49-F238E27FC236}">
                <a16:creationId xmlns:a16="http://schemas.microsoft.com/office/drawing/2014/main" id="{F65FD3BB-C94A-E58E-0375-69FA777489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3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8E56B87A-BCC7-F501-198C-5838286484C3}"/>
              </a:ext>
            </a:extLst>
          </p:cNvPr>
          <p:cNvSpPr txBox="1"/>
          <p:nvPr/>
        </p:nvSpPr>
        <p:spPr>
          <a:xfrm>
            <a:off x="1170878" y="1305341"/>
            <a:ext cx="1047647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1800" dirty="0">
                <a:latin typeface="Avenir Book" panose="02000503020000020003" pitchFamily="2" charset="0"/>
              </a:rPr>
              <a:t>Categories “.98” are useful, but its use must be reduced to a minimum or zero. The amount of spending coded in “.98” categories refers to the quality of information systems, data reporting and collection process.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rgbClr val="A50021"/>
              </a:solidFill>
              <a:latin typeface="Avenir Book" panose="02000503020000020003" pitchFamily="2" charset="0"/>
            </a:endParaRPr>
          </a:p>
          <a:p>
            <a:r>
              <a:rPr lang="en-US" altLang="en-US" sz="1800" dirty="0">
                <a:latin typeface="Avenir Book" panose="02000503020000020003" pitchFamily="2" charset="0"/>
              </a:rPr>
              <a:t>Example of 1</a:t>
            </a:r>
            <a:r>
              <a:rPr lang="en-US" altLang="en-US" sz="1800" baseline="30000" dirty="0">
                <a:latin typeface="Avenir Book" panose="02000503020000020003" pitchFamily="2" charset="0"/>
              </a:rPr>
              <a:t>st</a:t>
            </a:r>
            <a:r>
              <a:rPr lang="en-US" altLang="en-US" sz="1800" dirty="0">
                <a:latin typeface="Avenir Book" panose="02000503020000020003" pitchFamily="2" charset="0"/>
              </a:rPr>
              <a:t> digit “.98”: PF.98 Production factor snot disaggregated /  Meaning “I have no idea what PF is, not even if it is current or capital, nothing!”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dirty="0">
              <a:latin typeface="Avenir Book" panose="02000503020000020003" pitchFamily="2" charset="0"/>
            </a:endParaRPr>
          </a:p>
          <a:p>
            <a:r>
              <a:rPr lang="en-US" altLang="en-US" sz="1800" dirty="0">
                <a:latin typeface="Avenir Book" panose="02000503020000020003" pitchFamily="2" charset="0"/>
              </a:rPr>
              <a:t>Example of 2</a:t>
            </a:r>
            <a:r>
              <a:rPr lang="en-US" altLang="en-US" sz="1800" baseline="30000" dirty="0">
                <a:latin typeface="Avenir Book" panose="02000503020000020003" pitchFamily="2" charset="0"/>
              </a:rPr>
              <a:t>nd</a:t>
            </a:r>
            <a:r>
              <a:rPr lang="en-US" altLang="en-US" sz="1800" dirty="0">
                <a:latin typeface="Avenir Book" panose="02000503020000020003" pitchFamily="2" charset="0"/>
              </a:rPr>
              <a:t> digit “.98”: ASC.03.98 Care and treatment services not disaggregated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sz="1800" dirty="0">
                <a:latin typeface="Avenir Book" panose="02000503020000020003" pitchFamily="2" charset="0"/>
              </a:rPr>
              <a:t> /  Meaning “I know we spent on care and treatment, but I do not know anything more”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dirty="0">
              <a:latin typeface="Avenir Book" panose="02000503020000020003" pitchFamily="2" charset="0"/>
            </a:endParaRPr>
          </a:p>
          <a:p>
            <a:r>
              <a:rPr lang="en-US" altLang="en-US" sz="1800" dirty="0">
                <a:latin typeface="Avenir Book" panose="02000503020000020003" pitchFamily="2" charset="0"/>
              </a:rPr>
              <a:t>Example of 2</a:t>
            </a:r>
            <a:r>
              <a:rPr lang="en-US" altLang="en-US" sz="1800" baseline="30000" dirty="0">
                <a:latin typeface="Avenir Book" panose="02000503020000020003" pitchFamily="2" charset="0"/>
              </a:rPr>
              <a:t>nd</a:t>
            </a:r>
            <a:r>
              <a:rPr lang="en-US" altLang="en-US" sz="1800" dirty="0">
                <a:latin typeface="Avenir Book" panose="02000503020000020003" pitchFamily="2" charset="0"/>
              </a:rPr>
              <a:t> digit “.98”: BP.02.98 “Key populations” not broken down by type / Meaning “I know we spent on targeting key populations, but I do not how much we spent on each”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rgbClr val="A50021"/>
              </a:solidFill>
              <a:latin typeface="Avenir Book" panose="02000503020000020003" pitchFamily="2" charset="0"/>
            </a:endParaRPr>
          </a:p>
          <a:p>
            <a:r>
              <a:rPr lang="en-US" altLang="en-US" sz="1800" dirty="0">
                <a:latin typeface="Avenir Book" panose="02000503020000020003" pitchFamily="2" charset="0"/>
              </a:rPr>
              <a:t>Example of 5</a:t>
            </a:r>
            <a:r>
              <a:rPr lang="en-US" altLang="en-US" sz="1800" baseline="30000" dirty="0">
                <a:latin typeface="Avenir Book" panose="02000503020000020003" pitchFamily="2" charset="0"/>
              </a:rPr>
              <a:t>th</a:t>
            </a:r>
            <a:r>
              <a:rPr lang="en-US" altLang="en-US" sz="1800" dirty="0">
                <a:latin typeface="Avenir Book" panose="02000503020000020003" pitchFamily="2" charset="0"/>
              </a:rPr>
              <a:t> digit “.98”: ASC.01.01.02.04.98 Other programmatic activities for PWID not disaggregated by type / Meaning “I know we spent on prevention activities targeting PWID but I do not know what type of interventions and how much we spent on each”.</a:t>
            </a:r>
          </a:p>
        </p:txBody>
      </p: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9EB5CE74-B329-618E-A004-74C549420F8D}"/>
              </a:ext>
            </a:extLst>
          </p:cNvPr>
          <p:cNvGrpSpPr/>
          <p:nvPr/>
        </p:nvGrpSpPr>
        <p:grpSpPr>
          <a:xfrm>
            <a:off x="659567" y="1305341"/>
            <a:ext cx="421080" cy="421080"/>
            <a:chOff x="659567" y="1305341"/>
            <a:chExt cx="421080" cy="421080"/>
          </a:xfrm>
        </p:grpSpPr>
        <p:sp>
          <p:nvSpPr>
            <p:cNvPr id="8" name="Ovale 7">
              <a:extLst>
                <a:ext uri="{FF2B5EF4-FFF2-40B4-BE49-F238E27FC236}">
                  <a16:creationId xmlns:a16="http://schemas.microsoft.com/office/drawing/2014/main" id="{83486699-EE8E-5D18-6C49-E6CF68523119}"/>
                </a:ext>
              </a:extLst>
            </p:cNvPr>
            <p:cNvSpPr/>
            <p:nvPr/>
          </p:nvSpPr>
          <p:spPr>
            <a:xfrm>
              <a:off x="659567" y="1305341"/>
              <a:ext cx="421080" cy="421080"/>
            </a:xfrm>
            <a:prstGeom prst="ellipse">
              <a:avLst/>
            </a:prstGeom>
            <a:noFill/>
            <a:ln w="19050">
              <a:solidFill>
                <a:srgbClr val="71C8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96D58920-1079-7CF4-32FB-F9B4ED024616}"/>
                </a:ext>
              </a:extLst>
            </p:cNvPr>
            <p:cNvSpPr txBox="1"/>
            <p:nvPr/>
          </p:nvSpPr>
          <p:spPr>
            <a:xfrm>
              <a:off x="659567" y="1331215"/>
              <a:ext cx="42108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en-US" dirty="0">
                  <a:solidFill>
                    <a:srgbClr val="FF0000"/>
                  </a:solidFill>
                  <a:latin typeface="Webdings" panose="05030102010509060703" pitchFamily="18" charset="2"/>
                </a:rPr>
                <a:t>-</a:t>
              </a:r>
              <a:endParaRPr lang="it-IT" dirty="0"/>
            </a:p>
          </p:txBody>
        </p:sp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1B49A8A2-0C25-345A-E633-6063F333BC8B}"/>
              </a:ext>
            </a:extLst>
          </p:cNvPr>
          <p:cNvGrpSpPr/>
          <p:nvPr/>
        </p:nvGrpSpPr>
        <p:grpSpPr>
          <a:xfrm>
            <a:off x="659567" y="2377972"/>
            <a:ext cx="421080" cy="421080"/>
            <a:chOff x="659567" y="1305341"/>
            <a:chExt cx="421080" cy="421080"/>
          </a:xfrm>
        </p:grpSpPr>
        <p:sp>
          <p:nvSpPr>
            <p:cNvPr id="17" name="Ovale 16">
              <a:extLst>
                <a:ext uri="{FF2B5EF4-FFF2-40B4-BE49-F238E27FC236}">
                  <a16:creationId xmlns:a16="http://schemas.microsoft.com/office/drawing/2014/main" id="{DE668512-C8CC-AEB0-C4D4-506B2DF326BE}"/>
                </a:ext>
              </a:extLst>
            </p:cNvPr>
            <p:cNvSpPr/>
            <p:nvPr/>
          </p:nvSpPr>
          <p:spPr>
            <a:xfrm>
              <a:off x="659567" y="1305341"/>
              <a:ext cx="421080" cy="421080"/>
            </a:xfrm>
            <a:prstGeom prst="ellipse">
              <a:avLst/>
            </a:prstGeom>
            <a:noFill/>
            <a:ln w="19050">
              <a:solidFill>
                <a:srgbClr val="71C8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id="{FB462213-1B4F-648C-11AB-13D48DF4041F}"/>
                </a:ext>
              </a:extLst>
            </p:cNvPr>
            <p:cNvSpPr txBox="1"/>
            <p:nvPr/>
          </p:nvSpPr>
          <p:spPr>
            <a:xfrm>
              <a:off x="659567" y="1331215"/>
              <a:ext cx="42108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en-US" dirty="0">
                  <a:solidFill>
                    <a:srgbClr val="FF0000"/>
                  </a:solidFill>
                  <a:latin typeface="Webdings" panose="05030102010509060703" pitchFamily="18" charset="2"/>
                </a:rPr>
                <a:t>-</a:t>
              </a:r>
              <a:endParaRPr lang="it-IT" dirty="0"/>
            </a:p>
          </p:txBody>
        </p:sp>
      </p:grpSp>
      <p:grpSp>
        <p:nvGrpSpPr>
          <p:cNvPr id="19" name="Gruppo 18">
            <a:extLst>
              <a:ext uri="{FF2B5EF4-FFF2-40B4-BE49-F238E27FC236}">
                <a16:creationId xmlns:a16="http://schemas.microsoft.com/office/drawing/2014/main" id="{0B8F5244-4D47-468B-D4B1-BA642CCE995E}"/>
              </a:ext>
            </a:extLst>
          </p:cNvPr>
          <p:cNvGrpSpPr/>
          <p:nvPr/>
        </p:nvGrpSpPr>
        <p:grpSpPr>
          <a:xfrm>
            <a:off x="659567" y="3180860"/>
            <a:ext cx="421080" cy="421080"/>
            <a:chOff x="659567" y="1305341"/>
            <a:chExt cx="421080" cy="421080"/>
          </a:xfrm>
        </p:grpSpPr>
        <p:sp>
          <p:nvSpPr>
            <p:cNvPr id="20" name="Ovale 19">
              <a:extLst>
                <a:ext uri="{FF2B5EF4-FFF2-40B4-BE49-F238E27FC236}">
                  <a16:creationId xmlns:a16="http://schemas.microsoft.com/office/drawing/2014/main" id="{29987729-14E6-238B-DC88-24735A3D9000}"/>
                </a:ext>
              </a:extLst>
            </p:cNvPr>
            <p:cNvSpPr/>
            <p:nvPr/>
          </p:nvSpPr>
          <p:spPr>
            <a:xfrm>
              <a:off x="659567" y="1305341"/>
              <a:ext cx="421080" cy="421080"/>
            </a:xfrm>
            <a:prstGeom prst="ellipse">
              <a:avLst/>
            </a:prstGeom>
            <a:noFill/>
            <a:ln w="19050">
              <a:solidFill>
                <a:srgbClr val="71C8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1" name="CasellaDiTesto 20">
              <a:extLst>
                <a:ext uri="{FF2B5EF4-FFF2-40B4-BE49-F238E27FC236}">
                  <a16:creationId xmlns:a16="http://schemas.microsoft.com/office/drawing/2014/main" id="{5F75D349-E93F-65F5-26F1-69C7A6942943}"/>
                </a:ext>
              </a:extLst>
            </p:cNvPr>
            <p:cNvSpPr txBox="1"/>
            <p:nvPr/>
          </p:nvSpPr>
          <p:spPr>
            <a:xfrm>
              <a:off x="659567" y="1331215"/>
              <a:ext cx="42108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en-US" dirty="0">
                  <a:solidFill>
                    <a:srgbClr val="FF0000"/>
                  </a:solidFill>
                  <a:latin typeface="Webdings" panose="05030102010509060703" pitchFamily="18" charset="2"/>
                </a:rPr>
                <a:t>-</a:t>
              </a:r>
              <a:endParaRPr lang="it-IT" dirty="0"/>
            </a:p>
          </p:txBody>
        </p:sp>
      </p:grpSp>
      <p:grpSp>
        <p:nvGrpSpPr>
          <p:cNvPr id="22" name="Gruppo 21">
            <a:extLst>
              <a:ext uri="{FF2B5EF4-FFF2-40B4-BE49-F238E27FC236}">
                <a16:creationId xmlns:a16="http://schemas.microsoft.com/office/drawing/2014/main" id="{DFABDF16-BFEB-D4DA-F3DF-C7BC9E4BD815}"/>
              </a:ext>
            </a:extLst>
          </p:cNvPr>
          <p:cNvGrpSpPr/>
          <p:nvPr/>
        </p:nvGrpSpPr>
        <p:grpSpPr>
          <a:xfrm>
            <a:off x="659567" y="4006050"/>
            <a:ext cx="421080" cy="421080"/>
            <a:chOff x="659567" y="1305341"/>
            <a:chExt cx="421080" cy="421080"/>
          </a:xfrm>
        </p:grpSpPr>
        <p:sp>
          <p:nvSpPr>
            <p:cNvPr id="24" name="Ovale 23">
              <a:extLst>
                <a:ext uri="{FF2B5EF4-FFF2-40B4-BE49-F238E27FC236}">
                  <a16:creationId xmlns:a16="http://schemas.microsoft.com/office/drawing/2014/main" id="{196A6E51-21BB-567F-904D-A0C07A734B43}"/>
                </a:ext>
              </a:extLst>
            </p:cNvPr>
            <p:cNvSpPr/>
            <p:nvPr/>
          </p:nvSpPr>
          <p:spPr>
            <a:xfrm>
              <a:off x="659567" y="1305341"/>
              <a:ext cx="421080" cy="421080"/>
            </a:xfrm>
            <a:prstGeom prst="ellipse">
              <a:avLst/>
            </a:prstGeom>
            <a:noFill/>
            <a:ln w="19050">
              <a:solidFill>
                <a:srgbClr val="71C8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5" name="CasellaDiTesto 24">
              <a:extLst>
                <a:ext uri="{FF2B5EF4-FFF2-40B4-BE49-F238E27FC236}">
                  <a16:creationId xmlns:a16="http://schemas.microsoft.com/office/drawing/2014/main" id="{8A08F6BE-142B-39FD-20D6-B7FA6DE150AF}"/>
                </a:ext>
              </a:extLst>
            </p:cNvPr>
            <p:cNvSpPr txBox="1"/>
            <p:nvPr/>
          </p:nvSpPr>
          <p:spPr>
            <a:xfrm>
              <a:off x="659567" y="1331215"/>
              <a:ext cx="42108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en-US" dirty="0">
                  <a:solidFill>
                    <a:srgbClr val="FF0000"/>
                  </a:solidFill>
                  <a:latin typeface="Webdings" panose="05030102010509060703" pitchFamily="18" charset="2"/>
                </a:rPr>
                <a:t>-</a:t>
              </a:r>
              <a:endParaRPr lang="it-IT" dirty="0"/>
            </a:p>
          </p:txBody>
        </p:sp>
      </p:grp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A3901DF4-0A94-4722-7344-72114D98446F}"/>
              </a:ext>
            </a:extLst>
          </p:cNvPr>
          <p:cNvGrpSpPr/>
          <p:nvPr/>
        </p:nvGrpSpPr>
        <p:grpSpPr>
          <a:xfrm>
            <a:off x="659567" y="4816104"/>
            <a:ext cx="421080" cy="421080"/>
            <a:chOff x="659567" y="1305341"/>
            <a:chExt cx="421080" cy="421080"/>
          </a:xfrm>
        </p:grpSpPr>
        <p:sp>
          <p:nvSpPr>
            <p:cNvPr id="28" name="Ovale 27">
              <a:extLst>
                <a:ext uri="{FF2B5EF4-FFF2-40B4-BE49-F238E27FC236}">
                  <a16:creationId xmlns:a16="http://schemas.microsoft.com/office/drawing/2014/main" id="{B1D372DB-18A9-4420-7B98-E49C06627542}"/>
                </a:ext>
              </a:extLst>
            </p:cNvPr>
            <p:cNvSpPr/>
            <p:nvPr/>
          </p:nvSpPr>
          <p:spPr>
            <a:xfrm>
              <a:off x="659567" y="1305341"/>
              <a:ext cx="421080" cy="421080"/>
            </a:xfrm>
            <a:prstGeom prst="ellipse">
              <a:avLst/>
            </a:prstGeom>
            <a:noFill/>
            <a:ln w="19050">
              <a:solidFill>
                <a:srgbClr val="71C8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0" name="CasellaDiTesto 29">
              <a:extLst>
                <a:ext uri="{FF2B5EF4-FFF2-40B4-BE49-F238E27FC236}">
                  <a16:creationId xmlns:a16="http://schemas.microsoft.com/office/drawing/2014/main" id="{7C5759F5-F2F1-5103-7959-CD9254FEB936}"/>
                </a:ext>
              </a:extLst>
            </p:cNvPr>
            <p:cNvSpPr txBox="1"/>
            <p:nvPr/>
          </p:nvSpPr>
          <p:spPr>
            <a:xfrm>
              <a:off x="659567" y="1331215"/>
              <a:ext cx="42108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en-US" dirty="0">
                  <a:solidFill>
                    <a:srgbClr val="FF0000"/>
                  </a:solidFill>
                  <a:latin typeface="Webdings" panose="05030102010509060703" pitchFamily="18" charset="2"/>
                </a:rPr>
                <a:t>-</a:t>
              </a:r>
              <a:endParaRPr lang="it-IT" dirty="0"/>
            </a:p>
          </p:txBody>
        </p:sp>
      </p:grpSp>
    </p:spTree>
    <p:extLst>
      <p:ext uri="{BB962C8B-B14F-4D97-AF65-F5344CB8AC3E}">
        <p14:creationId xmlns:p14="http://schemas.microsoft.com/office/powerpoint/2010/main" val="2546408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DE1F7395-B168-F809-0B17-417AD1587302}"/>
              </a:ext>
            </a:extLst>
          </p:cNvPr>
          <p:cNvSpPr txBox="1"/>
          <p:nvPr/>
        </p:nvSpPr>
        <p:spPr>
          <a:xfrm>
            <a:off x="917984" y="318284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chemeClr val="tx2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Financing Entities (FE) – some examples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A6600C2-B7E0-735A-E2E5-0284655257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4</a:t>
            </a:r>
          </a:p>
        </p:txBody>
      </p:sp>
      <p:grpSp>
        <p:nvGrpSpPr>
          <p:cNvPr id="35" name="Gruppo 34">
            <a:extLst>
              <a:ext uri="{FF2B5EF4-FFF2-40B4-BE49-F238E27FC236}">
                <a16:creationId xmlns:a16="http://schemas.microsoft.com/office/drawing/2014/main" id="{594BA9F9-D6BB-DA1A-624D-54FF79B3C87D}"/>
              </a:ext>
            </a:extLst>
          </p:cNvPr>
          <p:cNvGrpSpPr/>
          <p:nvPr/>
        </p:nvGrpSpPr>
        <p:grpSpPr>
          <a:xfrm>
            <a:off x="509667" y="1484705"/>
            <a:ext cx="11137690" cy="4079014"/>
            <a:chOff x="509667" y="1080280"/>
            <a:chExt cx="11137690" cy="4079014"/>
          </a:xfrm>
        </p:grpSpPr>
        <p:sp>
          <p:nvSpPr>
            <p:cNvPr id="10" name="Rettangolo con angoli arrotondati 9">
              <a:extLst>
                <a:ext uri="{FF2B5EF4-FFF2-40B4-BE49-F238E27FC236}">
                  <a16:creationId xmlns:a16="http://schemas.microsoft.com/office/drawing/2014/main" id="{76105F4B-A586-248B-AFE4-4E5AE717623A}"/>
                </a:ext>
              </a:extLst>
            </p:cNvPr>
            <p:cNvSpPr/>
            <p:nvPr/>
          </p:nvSpPr>
          <p:spPr>
            <a:xfrm>
              <a:off x="4453204" y="1080280"/>
              <a:ext cx="7194151" cy="839602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400" dirty="0">
                  <a:latin typeface="Avenir Book" panose="02000503020000020003" pitchFamily="2" charset="0"/>
                </a:rPr>
                <a:t>FE.01.01		Government</a:t>
              </a:r>
            </a:p>
            <a:p>
              <a:r>
                <a:rPr lang="en-US" sz="1400" dirty="0">
                  <a:latin typeface="Avenir Book" panose="02000503020000020003" pitchFamily="2" charset="0"/>
                </a:rPr>
                <a:t>FE.01.01.01	Central government</a:t>
              </a:r>
            </a:p>
            <a:p>
              <a:r>
                <a:rPr lang="en-US" sz="1400" dirty="0">
                  <a:latin typeface="Avenir Book" panose="02000503020000020003" pitchFamily="2" charset="0"/>
                </a:rPr>
                <a:t>FE.01.01.02	State/provincial government</a:t>
              </a:r>
            </a:p>
          </p:txBody>
        </p:sp>
        <p:sp>
          <p:nvSpPr>
            <p:cNvPr id="11" name="Rettangolo con angoli arrotondati 10">
              <a:extLst>
                <a:ext uri="{FF2B5EF4-FFF2-40B4-BE49-F238E27FC236}">
                  <a16:creationId xmlns:a16="http://schemas.microsoft.com/office/drawing/2014/main" id="{E1AFF5FE-FB81-1A70-EF66-90261F4DD6FC}"/>
                </a:ext>
              </a:extLst>
            </p:cNvPr>
            <p:cNvSpPr/>
            <p:nvPr/>
          </p:nvSpPr>
          <p:spPr>
            <a:xfrm>
              <a:off x="509667" y="1080280"/>
              <a:ext cx="3754423" cy="365125"/>
            </a:xfrm>
            <a:prstGeom prst="roundRect">
              <a:avLst>
                <a:gd name="adj" fmla="val 50000"/>
              </a:avLst>
            </a:prstGeom>
            <a:solidFill>
              <a:srgbClr val="01A9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rgbClr val="FFFFFF"/>
                  </a:solidFill>
                  <a:latin typeface="Avenir Heavy" panose="02000503020000020003" pitchFamily="2" charset="0"/>
                </a:rPr>
                <a:t>FE.01 Public Entities</a:t>
              </a:r>
            </a:p>
          </p:txBody>
        </p:sp>
        <p:sp>
          <p:nvSpPr>
            <p:cNvPr id="16" name="Rettangolo con angoli arrotondati 15">
              <a:extLst>
                <a:ext uri="{FF2B5EF4-FFF2-40B4-BE49-F238E27FC236}">
                  <a16:creationId xmlns:a16="http://schemas.microsoft.com/office/drawing/2014/main" id="{BFCA5E1A-FAA7-4CF0-8530-84830AA08C55}"/>
                </a:ext>
              </a:extLst>
            </p:cNvPr>
            <p:cNvSpPr/>
            <p:nvPr/>
          </p:nvSpPr>
          <p:spPr>
            <a:xfrm>
              <a:off x="4453205" y="2011056"/>
              <a:ext cx="7194152" cy="1024114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400" dirty="0">
                  <a:latin typeface="Avenir Book" panose="02000503020000020003" pitchFamily="2" charset="0"/>
                </a:rPr>
                <a:t>FE.02.01		Domestic for-profit organizations</a:t>
              </a:r>
            </a:p>
            <a:p>
              <a:r>
                <a:rPr lang="en-US" sz="1400" dirty="0">
                  <a:latin typeface="Avenir Book" panose="02000503020000020003" pitchFamily="2" charset="0"/>
                </a:rPr>
                <a:t>FE.02.02		Individuals/Households</a:t>
              </a:r>
            </a:p>
            <a:p>
              <a:r>
                <a:rPr lang="en-US" sz="1400" dirty="0">
                  <a:latin typeface="Avenir Book" panose="02000503020000020003" pitchFamily="2" charset="0"/>
                </a:rPr>
                <a:t>FE.02.03		Domestic Not-for-profit organizations (other than social insurance)</a:t>
              </a:r>
            </a:p>
            <a:p>
              <a:r>
                <a:rPr lang="en-US" sz="1400" dirty="0">
                  <a:latin typeface="Avenir Book" panose="02000503020000020003" pitchFamily="2" charset="0"/>
                </a:rPr>
                <a:t>FE.02.03.01  	Not-for-profit organizations which are Community-led organizations</a:t>
              </a:r>
            </a:p>
          </p:txBody>
        </p:sp>
        <p:sp>
          <p:nvSpPr>
            <p:cNvPr id="18" name="Rettangolo con angoli arrotondati 17">
              <a:extLst>
                <a:ext uri="{FF2B5EF4-FFF2-40B4-BE49-F238E27FC236}">
                  <a16:creationId xmlns:a16="http://schemas.microsoft.com/office/drawing/2014/main" id="{436DDDE9-6DE4-30F2-4C82-20D9F8AAB526}"/>
                </a:ext>
              </a:extLst>
            </p:cNvPr>
            <p:cNvSpPr/>
            <p:nvPr/>
          </p:nvSpPr>
          <p:spPr>
            <a:xfrm>
              <a:off x="509667" y="2011056"/>
              <a:ext cx="3754423" cy="365125"/>
            </a:xfrm>
            <a:prstGeom prst="roundRect">
              <a:avLst>
                <a:gd name="adj" fmla="val 50000"/>
              </a:avLst>
            </a:prstGeom>
            <a:solidFill>
              <a:srgbClr val="01A9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rgbClr val="FFFFFF"/>
                  </a:solidFill>
                  <a:latin typeface="Avenir Heavy" panose="02000503020000020003" pitchFamily="2" charset="0"/>
                </a:rPr>
                <a:t>FE.02 Domestic Private Entities</a:t>
              </a:r>
            </a:p>
          </p:txBody>
        </p:sp>
        <p:sp>
          <p:nvSpPr>
            <p:cNvPr id="26" name="Rettangolo con angoli arrotondati 25">
              <a:extLst>
                <a:ext uri="{FF2B5EF4-FFF2-40B4-BE49-F238E27FC236}">
                  <a16:creationId xmlns:a16="http://schemas.microsoft.com/office/drawing/2014/main" id="{C9645E2E-F7B7-0CA2-B6C5-74AD12CE9E7D}"/>
                </a:ext>
              </a:extLst>
            </p:cNvPr>
            <p:cNvSpPr/>
            <p:nvPr/>
          </p:nvSpPr>
          <p:spPr>
            <a:xfrm>
              <a:off x="4453205" y="3126345"/>
              <a:ext cx="7194152" cy="529362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400" dirty="0">
                  <a:latin typeface="Avenir Book" panose="02000503020000020003" pitchFamily="2" charset="0"/>
                </a:rPr>
                <a:t>FE.03.01		Governments providing bilateral aid</a:t>
              </a:r>
            </a:p>
            <a:p>
              <a:r>
                <a:rPr lang="en-US" sz="1400" dirty="0">
                  <a:latin typeface="Avenir Book" panose="02000503020000020003" pitchFamily="2" charset="0"/>
                </a:rPr>
                <a:t>FE.03.01.01   	Government of Australia</a:t>
              </a:r>
            </a:p>
          </p:txBody>
        </p:sp>
        <p:sp>
          <p:nvSpPr>
            <p:cNvPr id="27" name="Rettangolo con angoli arrotondati 26">
              <a:extLst>
                <a:ext uri="{FF2B5EF4-FFF2-40B4-BE49-F238E27FC236}">
                  <a16:creationId xmlns:a16="http://schemas.microsoft.com/office/drawing/2014/main" id="{81CD66BC-F4CF-53CE-C8A1-1F3995A83138}"/>
                </a:ext>
              </a:extLst>
            </p:cNvPr>
            <p:cNvSpPr/>
            <p:nvPr/>
          </p:nvSpPr>
          <p:spPr>
            <a:xfrm>
              <a:off x="509667" y="3126344"/>
              <a:ext cx="3754423" cy="365125"/>
            </a:xfrm>
            <a:prstGeom prst="roundRect">
              <a:avLst>
                <a:gd name="adj" fmla="val 50000"/>
              </a:avLst>
            </a:prstGeom>
            <a:solidFill>
              <a:srgbClr val="01A9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rgbClr val="FFFFFF"/>
                  </a:solidFill>
                  <a:latin typeface="Avenir Heavy" panose="02000503020000020003" pitchFamily="2" charset="0"/>
                </a:rPr>
                <a:t>FE.03 International Entities</a:t>
              </a:r>
            </a:p>
          </p:txBody>
        </p:sp>
        <p:sp>
          <p:nvSpPr>
            <p:cNvPr id="31" name="Rettangolo con angoli arrotondati 30">
              <a:extLst>
                <a:ext uri="{FF2B5EF4-FFF2-40B4-BE49-F238E27FC236}">
                  <a16:creationId xmlns:a16="http://schemas.microsoft.com/office/drawing/2014/main" id="{8561580E-9247-C44A-8EC7-6D35984B4426}"/>
                </a:ext>
              </a:extLst>
            </p:cNvPr>
            <p:cNvSpPr/>
            <p:nvPr/>
          </p:nvSpPr>
          <p:spPr>
            <a:xfrm>
              <a:off x="4453205" y="3750746"/>
              <a:ext cx="7194152" cy="784147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400" dirty="0">
                  <a:latin typeface="Avenir Book" panose="02000503020000020003" pitchFamily="2" charset="0"/>
                </a:rPr>
                <a:t>FE.03.02		Multilateral organizations</a:t>
              </a:r>
            </a:p>
            <a:p>
              <a:r>
                <a:rPr lang="en-US" sz="1400" dirty="0">
                  <a:latin typeface="Avenir Book" panose="02000503020000020003" pitchFamily="2" charset="0"/>
                </a:rPr>
                <a:t>FE.03.02.01   	Bureau of the Economic and Social Council (ECOSOC)</a:t>
              </a:r>
            </a:p>
            <a:p>
              <a:r>
                <a:rPr lang="en-US" sz="1400" dirty="0">
                  <a:latin typeface="Avenir Book" panose="02000503020000020003" pitchFamily="2" charset="0"/>
                </a:rPr>
                <a:t>FE.03.02.02   	European Commission</a:t>
              </a:r>
            </a:p>
          </p:txBody>
        </p:sp>
        <p:sp>
          <p:nvSpPr>
            <p:cNvPr id="34" name="Rettangolo con angoli arrotondati 33">
              <a:extLst>
                <a:ext uri="{FF2B5EF4-FFF2-40B4-BE49-F238E27FC236}">
                  <a16:creationId xmlns:a16="http://schemas.microsoft.com/office/drawing/2014/main" id="{8ED85893-90D4-15EB-4B96-4C3249605AF8}"/>
                </a:ext>
              </a:extLst>
            </p:cNvPr>
            <p:cNvSpPr/>
            <p:nvPr/>
          </p:nvSpPr>
          <p:spPr>
            <a:xfrm>
              <a:off x="4453205" y="4629932"/>
              <a:ext cx="7194152" cy="529362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400" dirty="0">
                  <a:latin typeface="Avenir Book" panose="02000503020000020003" pitchFamily="2" charset="0"/>
                </a:rPr>
                <a:t>FE.03.03		International not-for-profit organizations and foundations</a:t>
              </a:r>
            </a:p>
            <a:p>
              <a:r>
                <a:rPr lang="en-US" sz="1400" dirty="0">
                  <a:latin typeface="Avenir Book" panose="02000503020000020003" pitchFamily="2" charset="0"/>
                </a:rPr>
                <a:t>FE.03.03.01  	International HIV/AIDS Alliance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0439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00736D-69BF-DE37-D335-B9DE5709D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1">
            <a:extLst>
              <a:ext uri="{FF2B5EF4-FFF2-40B4-BE49-F238E27FC236}">
                <a16:creationId xmlns:a16="http://schemas.microsoft.com/office/drawing/2014/main" id="{E72451A0-D445-7C82-E8A9-8BEDCFACD397}"/>
              </a:ext>
            </a:extLst>
          </p:cNvPr>
          <p:cNvSpPr txBox="1"/>
          <p:nvPr/>
        </p:nvSpPr>
        <p:spPr>
          <a:xfrm>
            <a:off x="509667" y="330951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chemeClr val="tx2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Revenues (REV)</a:t>
            </a:r>
          </a:p>
        </p:txBody>
      </p:sp>
      <p:sp>
        <p:nvSpPr>
          <p:cNvPr id="29" name="Segnaposto piè di pagina 28">
            <a:extLst>
              <a:ext uri="{FF2B5EF4-FFF2-40B4-BE49-F238E27FC236}">
                <a16:creationId xmlns:a16="http://schemas.microsoft.com/office/drawing/2014/main" id="{9DA57608-F072-D477-46FE-43DC503468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5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16D5A4E-71B6-A7E2-FBCD-1506281E044C}"/>
              </a:ext>
            </a:extLst>
          </p:cNvPr>
          <p:cNvSpPr txBox="1"/>
          <p:nvPr/>
        </p:nvSpPr>
        <p:spPr>
          <a:xfrm>
            <a:off x="561053" y="1185891"/>
            <a:ext cx="553494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  <a:defRPr/>
            </a:pPr>
            <a:r>
              <a:rPr lang="en-US" sz="1600" b="1" dirty="0">
                <a:latin typeface="Avenir Book" panose="02000503020000020003" pitchFamily="2" charset="0"/>
                <a:cs typeface="Arial"/>
              </a:rPr>
              <a:t>REV.01 </a:t>
            </a:r>
            <a:r>
              <a:rPr lang="en-US" sz="1600" dirty="0">
                <a:latin typeface="Avenir Book" panose="02000503020000020003" pitchFamily="2" charset="0"/>
                <a:cs typeface="Arial"/>
              </a:rPr>
              <a:t>Transfers from government domestic revenue including reimbursable loans (allocated to HIV purposes)</a:t>
            </a:r>
          </a:p>
          <a:p>
            <a:pPr lvl="1">
              <a:defRPr/>
            </a:pPr>
            <a:r>
              <a:rPr lang="en-US" altLang="en-US" sz="1600" dirty="0">
                <a:solidFill>
                  <a:srgbClr val="FF0000"/>
                </a:solidFill>
                <a:latin typeface="Webdings" panose="05030102010509060703" pitchFamily="18" charset="2"/>
              </a:rPr>
              <a:t>-</a:t>
            </a:r>
            <a:r>
              <a:rPr lang="en-US" sz="1600" dirty="0">
                <a:latin typeface="Avenir Book" panose="02000503020000020003" pitchFamily="2" charset="0"/>
                <a:cs typeface="Arial"/>
              </a:rPr>
              <a:t>REV.01.01 Internal transfers and grants</a:t>
            </a:r>
          </a:p>
          <a:p>
            <a:pPr lvl="1">
              <a:defRPr/>
            </a:pPr>
            <a:r>
              <a:rPr lang="en-US" altLang="en-US" sz="1600" dirty="0">
                <a:solidFill>
                  <a:srgbClr val="FF0000"/>
                </a:solidFill>
                <a:latin typeface="Webdings" panose="05030102010509060703" pitchFamily="18" charset="2"/>
              </a:rPr>
              <a:t>-</a:t>
            </a:r>
            <a:r>
              <a:rPr lang="en-US" sz="1600" dirty="0">
                <a:latin typeface="Avenir Book" panose="02000503020000020003" pitchFamily="2" charset="0"/>
                <a:cs typeface="Arial"/>
              </a:rPr>
              <a:t>REV.01.02 Transfers by government to social health insurance on behalf of specific groups</a:t>
            </a:r>
          </a:p>
          <a:p>
            <a:pPr lvl="1">
              <a:defRPr/>
            </a:pPr>
            <a:r>
              <a:rPr lang="en-US" altLang="en-US" sz="1600" dirty="0">
                <a:solidFill>
                  <a:srgbClr val="FF0000"/>
                </a:solidFill>
                <a:latin typeface="Webdings" panose="05030102010509060703" pitchFamily="18" charset="2"/>
              </a:rPr>
              <a:t>-</a:t>
            </a:r>
            <a:r>
              <a:rPr lang="en-US" sz="1600" dirty="0">
                <a:latin typeface="Avenir Book" panose="02000503020000020003" pitchFamily="2" charset="0"/>
                <a:cs typeface="Arial"/>
              </a:rPr>
              <a:t>REV.01.03 Subsidies (Transfers from government domestic revenues to for-profit organization financing schemes)</a:t>
            </a:r>
          </a:p>
          <a:p>
            <a:pPr marL="0" indent="0">
              <a:buNone/>
              <a:defRPr/>
            </a:pPr>
            <a:r>
              <a:rPr lang="en-US" sz="1600" b="1" dirty="0">
                <a:latin typeface="Avenir Book" panose="02000503020000020003" pitchFamily="2" charset="0"/>
                <a:cs typeface="Arial"/>
              </a:rPr>
              <a:t>REV.02 </a:t>
            </a:r>
            <a:r>
              <a:rPr lang="en-US" sz="1600" dirty="0">
                <a:latin typeface="Avenir Book" panose="02000503020000020003" pitchFamily="2" charset="0"/>
                <a:cs typeface="Arial"/>
              </a:rPr>
              <a:t>Transfers distributed by government from foreign origin</a:t>
            </a:r>
          </a:p>
          <a:p>
            <a:pPr marL="0" indent="0">
              <a:buNone/>
              <a:defRPr/>
            </a:pPr>
            <a:r>
              <a:rPr lang="en-US" sz="1600" b="1" dirty="0">
                <a:latin typeface="Avenir Book" panose="02000503020000020003" pitchFamily="2" charset="0"/>
                <a:cs typeface="Arial"/>
              </a:rPr>
              <a:t>REV.03 </a:t>
            </a:r>
            <a:r>
              <a:rPr lang="en-US" sz="1600" dirty="0">
                <a:latin typeface="Avenir Book" panose="02000503020000020003" pitchFamily="2" charset="0"/>
                <a:cs typeface="Arial"/>
              </a:rPr>
              <a:t>Social insurance contributions</a:t>
            </a:r>
          </a:p>
          <a:p>
            <a:pPr lvl="1">
              <a:defRPr/>
            </a:pPr>
            <a:r>
              <a:rPr lang="en-US" altLang="en-US" sz="1600" dirty="0">
                <a:solidFill>
                  <a:srgbClr val="FF0000"/>
                </a:solidFill>
                <a:latin typeface="Webdings" panose="05030102010509060703" pitchFamily="18" charset="2"/>
              </a:rPr>
              <a:t>-</a:t>
            </a:r>
            <a:r>
              <a:rPr lang="en-US" sz="1600" dirty="0">
                <a:latin typeface="Avenir Book" panose="02000503020000020003" pitchFamily="2" charset="0"/>
                <a:cs typeface="Arial"/>
              </a:rPr>
              <a:t>REV.03.01 Social insurance contributions from employees</a:t>
            </a:r>
          </a:p>
          <a:p>
            <a:pPr lvl="1">
              <a:defRPr/>
            </a:pPr>
            <a:r>
              <a:rPr lang="en-US" altLang="en-US" sz="1600" dirty="0">
                <a:solidFill>
                  <a:srgbClr val="FF0000"/>
                </a:solidFill>
                <a:latin typeface="Webdings" panose="05030102010509060703" pitchFamily="18" charset="2"/>
              </a:rPr>
              <a:t>-</a:t>
            </a:r>
            <a:r>
              <a:rPr lang="en-US" sz="1600" dirty="0">
                <a:latin typeface="Avenir Book" panose="02000503020000020003" pitchFamily="2" charset="0"/>
                <a:cs typeface="Arial"/>
              </a:rPr>
              <a:t>REV.03.02 Social insurance contributions from employers</a:t>
            </a:r>
          </a:p>
          <a:p>
            <a:pPr marL="0" indent="0">
              <a:buNone/>
              <a:defRPr/>
            </a:pPr>
            <a:r>
              <a:rPr lang="en-US" sz="1600" b="1" dirty="0">
                <a:latin typeface="Avenir Book" panose="02000503020000020003" pitchFamily="2" charset="0"/>
                <a:cs typeface="Arial"/>
              </a:rPr>
              <a:t>REV.04 </a:t>
            </a:r>
            <a:r>
              <a:rPr lang="en-US" sz="1600" dirty="0">
                <a:latin typeface="Avenir Book" panose="02000503020000020003" pitchFamily="2" charset="0"/>
                <a:cs typeface="Arial"/>
              </a:rPr>
              <a:t>Compulsory prepayment </a:t>
            </a:r>
            <a:br>
              <a:rPr lang="en-US" sz="1600" dirty="0">
                <a:latin typeface="Avenir Book" panose="02000503020000020003" pitchFamily="2" charset="0"/>
                <a:cs typeface="Arial"/>
              </a:rPr>
            </a:br>
            <a:r>
              <a:rPr lang="en-US" sz="1600" dirty="0">
                <a:latin typeface="Avenir Book" panose="02000503020000020003" pitchFamily="2" charset="0"/>
                <a:cs typeface="Arial"/>
              </a:rPr>
              <a:t>(Other, and unspecified, than REV.3)</a:t>
            </a:r>
          </a:p>
          <a:p>
            <a:pPr marL="0" indent="0">
              <a:buNone/>
              <a:defRPr/>
            </a:pPr>
            <a:r>
              <a:rPr lang="en-US" sz="1600" b="1" dirty="0">
                <a:latin typeface="Avenir Book" panose="02000503020000020003" pitchFamily="2" charset="0"/>
                <a:cs typeface="Arial"/>
              </a:rPr>
              <a:t>REV.05 </a:t>
            </a:r>
            <a:r>
              <a:rPr lang="en-US" sz="1600" dirty="0">
                <a:latin typeface="Avenir Book" panose="02000503020000020003" pitchFamily="2" charset="0"/>
                <a:cs typeface="Arial"/>
              </a:rPr>
              <a:t>Voluntary prepayment</a:t>
            </a:r>
          </a:p>
          <a:p>
            <a:endParaRPr lang="it-IT" dirty="0">
              <a:latin typeface="Avenir Book" panose="02000503020000020003" pitchFamily="2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5194470-C5D4-FFA3-F248-5EB32115DAAD}"/>
              </a:ext>
            </a:extLst>
          </p:cNvPr>
          <p:cNvSpPr txBox="1"/>
          <p:nvPr/>
        </p:nvSpPr>
        <p:spPr>
          <a:xfrm>
            <a:off x="6434911" y="1185891"/>
            <a:ext cx="553494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Avenir Book" panose="02000503020000020003" pitchFamily="2" charset="0"/>
                <a:cs typeface="Arial"/>
              </a:rPr>
              <a:t>REV.06 </a:t>
            </a:r>
            <a:r>
              <a:rPr lang="en-US" sz="1600" dirty="0">
                <a:latin typeface="Avenir Book" panose="02000503020000020003" pitchFamily="2" charset="0"/>
                <a:cs typeface="Arial"/>
              </a:rPr>
              <a:t>Other domestic revenues </a:t>
            </a:r>
          </a:p>
          <a:p>
            <a:pPr lvl="1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1600" dirty="0">
                <a:solidFill>
                  <a:srgbClr val="FF0000"/>
                </a:solidFill>
                <a:latin typeface="Webdings" panose="05030102010509060703" pitchFamily="18" charset="2"/>
              </a:rPr>
              <a:t>- </a:t>
            </a:r>
            <a:r>
              <a:rPr lang="en-US" sz="1600" dirty="0">
                <a:latin typeface="Avenir Book" panose="02000503020000020003" pitchFamily="2" charset="0"/>
                <a:cs typeface="Arial"/>
              </a:rPr>
              <a:t>REV.06.01 Other revenues from households</a:t>
            </a:r>
          </a:p>
          <a:p>
            <a:pPr lvl="1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1600" dirty="0">
                <a:solidFill>
                  <a:srgbClr val="FF0000"/>
                </a:solidFill>
                <a:latin typeface="Webdings" panose="05030102010509060703" pitchFamily="18" charset="2"/>
              </a:rPr>
              <a:t>- </a:t>
            </a:r>
            <a:r>
              <a:rPr lang="en-US" sz="1600" dirty="0">
                <a:latin typeface="Avenir Book" panose="02000503020000020003" pitchFamily="2" charset="0"/>
                <a:cs typeface="Arial"/>
              </a:rPr>
              <a:t>REV.06.02 Other revenues from corporations </a:t>
            </a:r>
          </a:p>
          <a:p>
            <a:pPr lvl="0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b="1" dirty="0">
              <a:latin typeface="Avenir Book" panose="02000503020000020003" pitchFamily="2" charset="0"/>
              <a:cs typeface="Arial"/>
            </a:endParaRPr>
          </a:p>
          <a:p>
            <a:pPr lvl="0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Avenir Book" panose="02000503020000020003" pitchFamily="2" charset="0"/>
                <a:cs typeface="Arial"/>
              </a:rPr>
              <a:t>REV.07 </a:t>
            </a:r>
            <a:r>
              <a:rPr lang="en-US" sz="1600" dirty="0">
                <a:latin typeface="Avenir Book" panose="02000503020000020003" pitchFamily="2" charset="0"/>
                <a:cs typeface="Arial"/>
              </a:rPr>
              <a:t>Direct foreign transfers</a:t>
            </a:r>
          </a:p>
          <a:p>
            <a:pPr lvl="1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1600" dirty="0">
                <a:solidFill>
                  <a:srgbClr val="FF0000"/>
                </a:solidFill>
                <a:latin typeface="Webdings" panose="05030102010509060703" pitchFamily="18" charset="2"/>
              </a:rPr>
              <a:t>- </a:t>
            </a:r>
            <a:r>
              <a:rPr lang="en-US" sz="1600" dirty="0">
                <a:latin typeface="Avenir Book" panose="02000503020000020003" pitchFamily="2" charset="0"/>
                <a:cs typeface="Arial"/>
              </a:rPr>
              <a:t>REV.7.1 Direct foreign financial transfers</a:t>
            </a:r>
          </a:p>
          <a:p>
            <a:pPr lvl="1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Avenir Book" panose="02000503020000020003" pitchFamily="2" charset="0"/>
                <a:cs typeface="Arial"/>
              </a:rPr>
              <a:t>     REV.7.1.1 Direct bilateral financial transfers</a:t>
            </a:r>
          </a:p>
          <a:p>
            <a:pPr lvl="1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Avenir Book" panose="02000503020000020003" pitchFamily="2" charset="0"/>
                <a:cs typeface="Arial"/>
              </a:rPr>
              <a:t>     REV.7.1.2 Direct multilateral financial transfers</a:t>
            </a:r>
          </a:p>
          <a:p>
            <a:pPr lvl="1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1600" dirty="0">
                <a:solidFill>
                  <a:srgbClr val="FF0000"/>
                </a:solidFill>
                <a:latin typeface="Webdings" panose="05030102010509060703" pitchFamily="18" charset="2"/>
              </a:rPr>
              <a:t>- </a:t>
            </a:r>
            <a:r>
              <a:rPr lang="en-US" sz="1600" dirty="0">
                <a:latin typeface="Avenir Book" panose="02000503020000020003" pitchFamily="2" charset="0"/>
                <a:cs typeface="Arial"/>
              </a:rPr>
              <a:t>REV.7.2 Direct foreign aid in kind</a:t>
            </a:r>
          </a:p>
          <a:p>
            <a:pPr lvl="1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Avenir Book" panose="02000503020000020003" pitchFamily="2" charset="0"/>
                <a:cs typeface="Arial"/>
              </a:rPr>
              <a:t>     REV.7.2.1 Direct foreign aid in goods</a:t>
            </a:r>
          </a:p>
          <a:p>
            <a:pPr lvl="1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Avenir Book" panose="02000503020000020003" pitchFamily="2" charset="0"/>
                <a:cs typeface="Arial"/>
              </a:rPr>
              <a:t>         REV.7.2.1.1 Direct bilateral aid in goods</a:t>
            </a:r>
          </a:p>
          <a:p>
            <a:pPr lvl="1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Avenir Book" panose="02000503020000020003" pitchFamily="2" charset="0"/>
                <a:cs typeface="Arial"/>
              </a:rPr>
              <a:t>         REV.7.2.1.2 Direct multilateral aid in goods</a:t>
            </a:r>
          </a:p>
          <a:p>
            <a:pPr lvl="1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Avenir Book" panose="02000503020000020003" pitchFamily="2" charset="0"/>
                <a:cs typeface="Arial"/>
              </a:rPr>
              <a:t>         REV.7.2.1.3 Other direct foreign aid in goods</a:t>
            </a:r>
          </a:p>
        </p:txBody>
      </p:sp>
    </p:spTree>
    <p:extLst>
      <p:ext uri="{BB962C8B-B14F-4D97-AF65-F5344CB8AC3E}">
        <p14:creationId xmlns:p14="http://schemas.microsoft.com/office/powerpoint/2010/main" val="1456637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">
            <a:extLst>
              <a:ext uri="{FF2B5EF4-FFF2-40B4-BE49-F238E27FC236}">
                <a16:creationId xmlns:a16="http://schemas.microsoft.com/office/drawing/2014/main" id="{058DA6C9-542F-0408-87DA-B5CD25664274}"/>
              </a:ext>
            </a:extLst>
          </p:cNvPr>
          <p:cNvSpPr txBox="1"/>
          <p:nvPr/>
        </p:nvSpPr>
        <p:spPr>
          <a:xfrm>
            <a:off x="509667" y="330951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chemeClr val="tx2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Financing Scheme (SCH)</a:t>
            </a:r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0C1E59D9-86FC-714B-F54D-FFF4C6CDDA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6</a:t>
            </a:r>
          </a:p>
        </p:txBody>
      </p: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77AF6AA0-0678-114B-78D5-C0C050A8467B}"/>
              </a:ext>
            </a:extLst>
          </p:cNvPr>
          <p:cNvSpPr/>
          <p:nvPr/>
        </p:nvSpPr>
        <p:spPr>
          <a:xfrm>
            <a:off x="509668" y="1219944"/>
            <a:ext cx="3643878" cy="4418111"/>
          </a:xfrm>
          <a:prstGeom prst="roundRect">
            <a:avLst>
              <a:gd name="adj" fmla="val 6188"/>
            </a:avLst>
          </a:prstGeom>
          <a:solidFill>
            <a:srgbClr val="F57F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US" sz="1600" b="1" dirty="0">
                <a:latin typeface="Avenir Heavy" panose="02000503020000020003" pitchFamily="2" charset="0"/>
                <a:cs typeface="Arial"/>
              </a:rPr>
              <a:t>SCH.01 </a:t>
            </a:r>
            <a:r>
              <a:rPr lang="en-US" sz="1600" dirty="0">
                <a:latin typeface="Avenir Book" panose="02000503020000020003" pitchFamily="2" charset="0"/>
                <a:cs typeface="Arial"/>
              </a:rPr>
              <a:t>Government schemes and compulsory contributory health care schemes 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sz="1600" dirty="0">
              <a:latin typeface="Avenir Book" panose="02000503020000020003" pitchFamily="2" charset="0"/>
              <a:cs typeface="Arial"/>
            </a:endParaRPr>
          </a:p>
          <a:p>
            <a:pPr marL="195453" lvl="1" indent="0">
              <a:buNone/>
              <a:defRPr/>
            </a:pPr>
            <a:r>
              <a:rPr lang="en-US" sz="1600" b="1" dirty="0">
                <a:latin typeface="Avenir Heavy" panose="02000503020000020003" pitchFamily="2" charset="0"/>
                <a:cs typeface="Arial"/>
              </a:rPr>
              <a:t>SCH.01.01 </a:t>
            </a:r>
            <a:r>
              <a:rPr lang="en-US" sz="1600" dirty="0">
                <a:latin typeface="Avenir Book" panose="02000503020000020003" pitchFamily="2" charset="0"/>
                <a:cs typeface="Arial"/>
              </a:rPr>
              <a:t>Government schemes</a:t>
            </a:r>
          </a:p>
          <a:p>
            <a:pPr marL="652653" lvl="3" indent="0">
              <a:buNone/>
              <a:defRPr/>
            </a:pPr>
            <a:r>
              <a:rPr lang="en-US" sz="1600" b="1" dirty="0">
                <a:latin typeface="Avenir Heavy" panose="02000503020000020003" pitchFamily="2" charset="0"/>
                <a:cs typeface="Arial"/>
              </a:rPr>
              <a:t>SCH.01.01.01</a:t>
            </a:r>
            <a:r>
              <a:rPr lang="en-US" sz="1600" b="1" dirty="0">
                <a:latin typeface="Avenir Book" panose="02000503020000020003" pitchFamily="2" charset="0"/>
                <a:cs typeface="Arial"/>
              </a:rPr>
              <a:t> </a:t>
            </a:r>
            <a:r>
              <a:rPr lang="en-US" sz="1600" dirty="0">
                <a:latin typeface="Avenir Book" panose="02000503020000020003" pitchFamily="2" charset="0"/>
                <a:cs typeface="Arial"/>
              </a:rPr>
              <a:t>Central government schemes</a:t>
            </a:r>
          </a:p>
          <a:p>
            <a:pPr marL="652653" lvl="3" indent="0">
              <a:buNone/>
              <a:defRPr/>
            </a:pPr>
            <a:r>
              <a:rPr lang="en-US" sz="1600" b="1" dirty="0">
                <a:latin typeface="Avenir Heavy" panose="02000503020000020003" pitchFamily="2" charset="0"/>
                <a:cs typeface="Arial"/>
              </a:rPr>
              <a:t>SCH.01.01.02 </a:t>
            </a:r>
            <a:r>
              <a:rPr lang="en-US" sz="1600" dirty="0">
                <a:latin typeface="Avenir Book" panose="02000503020000020003" pitchFamily="2" charset="0"/>
                <a:cs typeface="Arial"/>
              </a:rPr>
              <a:t>State/regional/local government schemes</a:t>
            </a:r>
          </a:p>
          <a:p>
            <a:pPr marL="195453" lvl="1" indent="0">
              <a:buNone/>
              <a:defRPr/>
            </a:pPr>
            <a:r>
              <a:rPr lang="en-US" sz="1600" b="1" dirty="0">
                <a:latin typeface="Avenir Heavy" panose="02000503020000020003" pitchFamily="2" charset="0"/>
                <a:cs typeface="Arial"/>
              </a:rPr>
              <a:t>SCH.01.02 </a:t>
            </a:r>
            <a:r>
              <a:rPr lang="en-US" sz="1600" dirty="0">
                <a:latin typeface="Avenir Book" panose="02000503020000020003" pitchFamily="2" charset="0"/>
                <a:cs typeface="Arial" panose="020B0604020202020204" pitchFamily="34" charset="0"/>
              </a:rPr>
              <a:t>Social health insurance schemes</a:t>
            </a:r>
          </a:p>
          <a:p>
            <a:pPr marL="652653" lvl="3" indent="0">
              <a:buNone/>
              <a:defRPr/>
            </a:pPr>
            <a:r>
              <a:rPr lang="en-US" sz="1600" b="1" dirty="0">
                <a:latin typeface="Avenir Heavy" panose="02000503020000020003" pitchFamily="2" charset="0"/>
                <a:cs typeface="Arial"/>
              </a:rPr>
              <a:t>SCH.01.02.01.01 </a:t>
            </a:r>
            <a:r>
              <a:rPr lang="en-US" sz="1600" dirty="0">
                <a:latin typeface="Avenir Book" panose="02000503020000020003" pitchFamily="2" charset="0"/>
                <a:cs typeface="Arial"/>
              </a:rPr>
              <a:t>Private sector employee social health insurance schemes</a:t>
            </a:r>
          </a:p>
          <a:p>
            <a:pPr marL="652653" lvl="3" indent="0">
              <a:buNone/>
              <a:defRPr/>
            </a:pPr>
            <a:r>
              <a:rPr lang="en-US" sz="1600" b="1" dirty="0">
                <a:latin typeface="Avenir Heavy" panose="02000503020000020003" pitchFamily="2" charset="0"/>
                <a:cs typeface="Arial"/>
              </a:rPr>
              <a:t>SCH.01.02.01.02 </a:t>
            </a:r>
            <a:r>
              <a:rPr lang="en-US" sz="1600" dirty="0">
                <a:latin typeface="Avenir Book" panose="02000503020000020003" pitchFamily="2" charset="0"/>
                <a:cs typeface="Arial"/>
              </a:rPr>
              <a:t>Government employee social health insurance schemes</a:t>
            </a:r>
          </a:p>
          <a:p>
            <a:pPr marL="195453" lvl="1" indent="0">
              <a:buNone/>
              <a:defRPr/>
            </a:pPr>
            <a:r>
              <a:rPr lang="en-US" sz="1600" b="1" dirty="0">
                <a:latin typeface="Avenir Heavy" panose="02000503020000020003" pitchFamily="2" charset="0"/>
                <a:cs typeface="Arial"/>
              </a:rPr>
              <a:t>SCH.01.03 </a:t>
            </a:r>
            <a:r>
              <a:rPr lang="en-US" sz="1600" dirty="0">
                <a:latin typeface="Avenir Book" panose="02000503020000020003" pitchFamily="2" charset="0"/>
                <a:cs typeface="Arial"/>
              </a:rPr>
              <a:t>Compulsory Medical Saving Accounts (CMSA)</a:t>
            </a:r>
            <a:endParaRPr lang="en-GB" sz="1600" dirty="0">
              <a:latin typeface="Avenir Book" panose="02000503020000020003" pitchFamily="2" charset="0"/>
            </a:endParaRP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EAB440BC-0985-752C-0829-C155AF2D16DF}"/>
              </a:ext>
            </a:extLst>
          </p:cNvPr>
          <p:cNvSpPr/>
          <p:nvPr/>
        </p:nvSpPr>
        <p:spPr>
          <a:xfrm>
            <a:off x="4274061" y="1219944"/>
            <a:ext cx="3643878" cy="4418111"/>
          </a:xfrm>
          <a:prstGeom prst="roundRect">
            <a:avLst>
              <a:gd name="adj" fmla="val 6188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Avenir Heavy" panose="02000503020000020003" pitchFamily="2" charset="0"/>
                <a:cs typeface="Arial"/>
              </a:rPr>
              <a:t>SCH.02 </a:t>
            </a:r>
            <a:r>
              <a:rPr lang="en-US" sz="1600" dirty="0">
                <a:solidFill>
                  <a:srgbClr val="FFFFFF"/>
                </a:solidFill>
                <a:latin typeface="Avenir Book" panose="02000503020000020003" pitchFamily="2" charset="0"/>
                <a:cs typeface="Arial"/>
              </a:rPr>
              <a:t>Voluntary payment schemes</a:t>
            </a:r>
          </a:p>
          <a:p>
            <a:pPr lvl="0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rgbClr val="FFFFFF"/>
              </a:solidFill>
              <a:latin typeface="Avenir Book" panose="02000503020000020003" pitchFamily="2" charset="0"/>
              <a:cs typeface="Arial"/>
            </a:endParaRPr>
          </a:p>
          <a:p>
            <a:pPr marL="271463" lvl="1" defTabSz="630238" eaLnBrk="1" fontAlgn="auto" hangingPunct="1">
              <a:spcBef>
                <a:spcPts val="0"/>
              </a:spcBef>
              <a:spcAft>
                <a:spcPts val="0"/>
              </a:spcAft>
              <a:tabLst>
                <a:tab pos="444500" algn="l"/>
              </a:tabLst>
              <a:defRPr/>
            </a:pPr>
            <a:r>
              <a:rPr lang="en-US" sz="1600" b="1" dirty="0">
                <a:latin typeface="Avenir Heavy" panose="02000503020000020003" pitchFamily="2" charset="0"/>
                <a:cs typeface="Arial"/>
              </a:rPr>
              <a:t>SCH.2.1 </a:t>
            </a:r>
            <a:r>
              <a:rPr lang="en-US" sz="1600" dirty="0">
                <a:solidFill>
                  <a:srgbClr val="FFFFFF"/>
                </a:solidFill>
                <a:latin typeface="Avenir Book" panose="02000503020000020003" pitchFamily="2" charset="0"/>
                <a:cs typeface="Arial"/>
              </a:rPr>
              <a:t>Voluntary insurance schemes</a:t>
            </a:r>
          </a:p>
          <a:p>
            <a:pPr marL="542925" lvl="2" defTabSz="630238" eaLnBrk="1" fontAlgn="auto" hangingPunct="1">
              <a:spcBef>
                <a:spcPts val="0"/>
              </a:spcBef>
              <a:spcAft>
                <a:spcPts val="0"/>
              </a:spcAft>
              <a:tabLst>
                <a:tab pos="444500" algn="l"/>
              </a:tabLst>
              <a:defRPr/>
            </a:pPr>
            <a:r>
              <a:rPr lang="en-US" sz="1600" b="1" dirty="0">
                <a:latin typeface="Avenir Heavy" panose="02000503020000020003" pitchFamily="2" charset="0"/>
                <a:cs typeface="Arial"/>
              </a:rPr>
              <a:t>SCH.2.1.1 </a:t>
            </a:r>
            <a:r>
              <a:rPr lang="en-US" sz="1600" dirty="0">
                <a:solidFill>
                  <a:srgbClr val="FFFFFF"/>
                </a:solidFill>
                <a:latin typeface="Avenir Book" panose="02000503020000020003" pitchFamily="2" charset="0"/>
                <a:cs typeface="Arial"/>
              </a:rPr>
              <a:t>Primary/health insurance schemes</a:t>
            </a:r>
          </a:p>
          <a:p>
            <a:pPr marL="901700" lvl="4" defTabSz="630238" eaLnBrk="1" fontAlgn="auto" hangingPunct="1">
              <a:spcBef>
                <a:spcPts val="0"/>
              </a:spcBef>
              <a:spcAft>
                <a:spcPts val="0"/>
              </a:spcAft>
              <a:tabLst>
                <a:tab pos="444500" algn="l"/>
              </a:tabLst>
              <a:defRPr/>
            </a:pPr>
            <a:r>
              <a:rPr lang="en-US" sz="1600" b="1" dirty="0">
                <a:latin typeface="Avenir Heavy" panose="02000503020000020003" pitchFamily="2" charset="0"/>
                <a:cs typeface="Arial"/>
              </a:rPr>
              <a:t>SCH.2.1.1.1 </a:t>
            </a:r>
            <a:r>
              <a:rPr lang="en-US" sz="1600" dirty="0">
                <a:solidFill>
                  <a:srgbClr val="FFFFFF"/>
                </a:solidFill>
                <a:latin typeface="Avenir Book" panose="02000503020000020003" pitchFamily="2" charset="0"/>
                <a:cs typeface="Arial"/>
              </a:rPr>
              <a:t>Employer-based insurance (other than enterprises schemes)</a:t>
            </a:r>
          </a:p>
          <a:p>
            <a:pPr marL="901700" lvl="4" defTabSz="630238" eaLnBrk="1" fontAlgn="auto" hangingPunct="1">
              <a:spcBef>
                <a:spcPts val="0"/>
              </a:spcBef>
              <a:spcAft>
                <a:spcPts val="0"/>
              </a:spcAft>
              <a:tabLst>
                <a:tab pos="444500" algn="l"/>
              </a:tabLst>
              <a:defRPr/>
            </a:pPr>
            <a:r>
              <a:rPr lang="en-US" sz="1600" b="1" dirty="0">
                <a:latin typeface="Avenir Heavy" panose="02000503020000020003" pitchFamily="2" charset="0"/>
                <a:cs typeface="Arial"/>
              </a:rPr>
              <a:t>SCH.2.1.1.2 </a:t>
            </a:r>
            <a:r>
              <a:rPr lang="en-US" sz="1600" dirty="0">
                <a:solidFill>
                  <a:srgbClr val="FFFFFF"/>
                </a:solidFill>
                <a:latin typeface="Avenir Book" panose="02000503020000020003" pitchFamily="2" charset="0"/>
                <a:cs typeface="Arial"/>
              </a:rPr>
              <a:t>Government-based voluntary insurance</a:t>
            </a:r>
          </a:p>
          <a:p>
            <a:pPr marL="271463" lvl="1" defTabSz="630238" eaLnBrk="1" fontAlgn="auto" hangingPunct="1">
              <a:spcBef>
                <a:spcPts val="0"/>
              </a:spcBef>
              <a:spcAft>
                <a:spcPts val="0"/>
              </a:spcAft>
              <a:tabLst>
                <a:tab pos="271463" algn="l"/>
              </a:tabLst>
              <a:defRPr/>
            </a:pPr>
            <a:r>
              <a:rPr lang="en-US" sz="1600" b="1" dirty="0">
                <a:latin typeface="Avenir Heavy" panose="02000503020000020003" pitchFamily="2" charset="0"/>
                <a:cs typeface="Arial"/>
              </a:rPr>
              <a:t>SCH.2.2 </a:t>
            </a:r>
            <a:r>
              <a:rPr lang="en-US" sz="1600" dirty="0">
                <a:solidFill>
                  <a:srgbClr val="FFFFFF"/>
                </a:solidFill>
                <a:latin typeface="Avenir Book" panose="02000503020000020003" pitchFamily="2" charset="0"/>
                <a:cs typeface="Arial"/>
              </a:rPr>
              <a:t>Not-for-profit org schemes </a:t>
            </a:r>
          </a:p>
          <a:p>
            <a:pPr marL="542925" lvl="2" defTabSz="630238" eaLnBrk="1" fontAlgn="auto" hangingPunct="1">
              <a:spcBef>
                <a:spcPts val="0"/>
              </a:spcBef>
              <a:spcAft>
                <a:spcPts val="0"/>
              </a:spcAft>
              <a:tabLst>
                <a:tab pos="444500" algn="l"/>
              </a:tabLst>
              <a:defRPr/>
            </a:pPr>
            <a:r>
              <a:rPr lang="en-US" sz="1600" b="1" dirty="0">
                <a:latin typeface="Avenir Heavy" panose="02000503020000020003" pitchFamily="2" charset="0"/>
                <a:cs typeface="Arial"/>
              </a:rPr>
              <a:t>SCH.2.2.1</a:t>
            </a:r>
            <a:r>
              <a:rPr lang="en-US" sz="1600" dirty="0">
                <a:solidFill>
                  <a:srgbClr val="FFFFFF"/>
                </a:solidFill>
                <a:latin typeface="Avenir Book" panose="02000503020000020003" pitchFamily="2" charset="0"/>
                <a:cs typeface="Arial"/>
              </a:rPr>
              <a:t>Not-for-profit organization schemes (excluding SCH.2.2.2) </a:t>
            </a:r>
          </a:p>
          <a:p>
            <a:pPr marL="542925" lvl="2" defTabSz="630238" eaLnBrk="1" fontAlgn="auto" hangingPunct="1">
              <a:spcBef>
                <a:spcPts val="0"/>
              </a:spcBef>
              <a:spcAft>
                <a:spcPts val="0"/>
              </a:spcAft>
              <a:tabLst>
                <a:tab pos="444500" algn="l"/>
              </a:tabLst>
              <a:defRPr/>
            </a:pPr>
            <a:r>
              <a:rPr lang="en-US" sz="1600" b="1" dirty="0">
                <a:latin typeface="Avenir Heavy" panose="02000503020000020003" pitchFamily="2" charset="0"/>
                <a:cs typeface="Arial"/>
              </a:rPr>
              <a:t>SCH.2.2.2 </a:t>
            </a:r>
            <a:r>
              <a:rPr lang="en-US" sz="1600" dirty="0">
                <a:solidFill>
                  <a:srgbClr val="FFFFFF"/>
                </a:solidFill>
                <a:latin typeface="Avenir Book" panose="02000503020000020003" pitchFamily="2" charset="0"/>
                <a:cs typeface="Arial"/>
              </a:rPr>
              <a:t>Resident foreign Agencies schemes </a:t>
            </a:r>
          </a:p>
          <a:p>
            <a:pPr marL="271463" lvl="0" defTabSz="630238" eaLnBrk="1" fontAlgn="auto" hangingPunct="1">
              <a:spcBef>
                <a:spcPts val="0"/>
              </a:spcBef>
              <a:spcAft>
                <a:spcPts val="0"/>
              </a:spcAft>
              <a:tabLst>
                <a:tab pos="444500" algn="l"/>
              </a:tabLst>
              <a:defRPr/>
            </a:pPr>
            <a:r>
              <a:rPr lang="en-US" sz="1600" b="1" dirty="0">
                <a:latin typeface="Avenir Heavy" panose="02000503020000020003" pitchFamily="2" charset="0"/>
                <a:cs typeface="Arial"/>
              </a:rPr>
              <a:t>SCH.2.3 </a:t>
            </a:r>
            <a:r>
              <a:rPr lang="en-US" sz="1600" dirty="0">
                <a:solidFill>
                  <a:srgbClr val="FFFFFF"/>
                </a:solidFill>
                <a:latin typeface="Avenir Book" panose="02000503020000020003" pitchFamily="2" charset="0"/>
                <a:cs typeface="Arial"/>
              </a:rPr>
              <a:t>For-profit enterprise schemes </a:t>
            </a:r>
          </a:p>
          <a:p>
            <a:pPr marL="542925" lvl="2" defTabSz="630238" eaLnBrk="1" fontAlgn="auto" hangingPunct="1">
              <a:spcBef>
                <a:spcPts val="0"/>
              </a:spcBef>
              <a:spcAft>
                <a:spcPts val="0"/>
              </a:spcAft>
              <a:tabLst>
                <a:tab pos="444500" algn="l"/>
              </a:tabLst>
              <a:defRPr/>
            </a:pPr>
            <a:r>
              <a:rPr lang="en-US" sz="1600" b="1" dirty="0">
                <a:latin typeface="Avenir Heavy" panose="02000503020000020003" pitchFamily="2" charset="0"/>
                <a:cs typeface="Arial"/>
              </a:rPr>
              <a:t>SCH.2.3.1 </a:t>
            </a:r>
            <a:r>
              <a:rPr lang="en-US" sz="1600" dirty="0">
                <a:solidFill>
                  <a:srgbClr val="FFFFFF"/>
                </a:solidFill>
                <a:latin typeface="Avenir Book" panose="02000503020000020003" pitchFamily="2" charset="0"/>
                <a:cs typeface="Arial"/>
              </a:rPr>
              <a:t>Enterprises (except health care providers) schemes </a:t>
            </a:r>
          </a:p>
          <a:p>
            <a:pPr marL="542925" lvl="2" defTabSz="630238" eaLnBrk="1" fontAlgn="auto" hangingPunct="1">
              <a:spcBef>
                <a:spcPts val="0"/>
              </a:spcBef>
              <a:spcAft>
                <a:spcPts val="0"/>
              </a:spcAft>
              <a:tabLst>
                <a:tab pos="444500" algn="l"/>
              </a:tabLst>
              <a:defRPr/>
            </a:pPr>
            <a:r>
              <a:rPr lang="en-US" sz="1600" b="1" dirty="0">
                <a:latin typeface="Avenir Heavy" panose="02000503020000020003" pitchFamily="2" charset="0"/>
                <a:cs typeface="Arial"/>
              </a:rPr>
              <a:t>SCH.2.3.2 </a:t>
            </a:r>
            <a:r>
              <a:rPr lang="en-US" sz="1600" dirty="0">
                <a:solidFill>
                  <a:srgbClr val="FFFFFF"/>
                </a:solidFill>
                <a:latin typeface="Avenir Book" panose="02000503020000020003" pitchFamily="2" charset="0"/>
                <a:cs typeface="Arial"/>
              </a:rPr>
              <a:t>Health care Providers schemes </a:t>
            </a:r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97C16613-FF1E-7D91-D840-B556CF5D8B80}"/>
              </a:ext>
            </a:extLst>
          </p:cNvPr>
          <p:cNvSpPr/>
          <p:nvPr/>
        </p:nvSpPr>
        <p:spPr>
          <a:xfrm>
            <a:off x="8038454" y="1219944"/>
            <a:ext cx="3643878" cy="4418111"/>
          </a:xfrm>
          <a:prstGeom prst="roundRect">
            <a:avLst>
              <a:gd name="adj" fmla="val 6188"/>
            </a:avLst>
          </a:prstGeom>
          <a:solidFill>
            <a:srgbClr val="CDC9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Avenir Heavy" panose="02000503020000020003" pitchFamily="2" charset="0"/>
                <a:cs typeface="Arial"/>
              </a:rPr>
              <a:t>SCH.03 </a:t>
            </a:r>
            <a:r>
              <a:rPr lang="en-US" sz="1600" dirty="0">
                <a:solidFill>
                  <a:srgbClr val="FFFFFF"/>
                </a:solidFill>
                <a:latin typeface="Avenir Book" panose="02000503020000020003" pitchFamily="2" charset="0"/>
                <a:cs typeface="Arial"/>
              </a:rPr>
              <a:t>Household out-of-pocket payment</a:t>
            </a:r>
          </a:p>
          <a:p>
            <a:pPr lvl="0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rgbClr val="FFFFFF"/>
              </a:solidFill>
              <a:latin typeface="Avenir Book" panose="02000503020000020003" pitchFamily="2" charset="0"/>
              <a:cs typeface="Arial"/>
            </a:endParaRPr>
          </a:p>
          <a:p>
            <a:pPr marL="271463" lvl="1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Avenir Heavy" panose="02000503020000020003" pitchFamily="2" charset="0"/>
                <a:cs typeface="Arial"/>
              </a:rPr>
              <a:t>SCH.3.1 </a:t>
            </a:r>
            <a:r>
              <a:rPr lang="en-US" sz="1600" dirty="0">
                <a:solidFill>
                  <a:srgbClr val="FFFFFF"/>
                </a:solidFill>
                <a:latin typeface="Avenir Book" panose="02000503020000020003" pitchFamily="2" charset="0"/>
                <a:cs typeface="Arial"/>
              </a:rPr>
              <a:t>Out-of-pocket excluding </a:t>
            </a:r>
            <a:br>
              <a:rPr lang="en-US" sz="1600" dirty="0">
                <a:solidFill>
                  <a:srgbClr val="FFFFFF"/>
                </a:solidFill>
                <a:latin typeface="Avenir Book" panose="02000503020000020003" pitchFamily="2" charset="0"/>
                <a:cs typeface="Arial"/>
              </a:rPr>
            </a:br>
            <a:r>
              <a:rPr lang="en-US" sz="1600" dirty="0">
                <a:solidFill>
                  <a:srgbClr val="FFFFFF"/>
                </a:solidFill>
                <a:latin typeface="Avenir Book" panose="02000503020000020003" pitchFamily="2" charset="0"/>
                <a:cs typeface="Arial"/>
              </a:rPr>
              <a:t>cost-sharing</a:t>
            </a:r>
          </a:p>
          <a:p>
            <a:pPr marL="271463" lvl="1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Avenir Heavy" panose="02000503020000020003" pitchFamily="2" charset="0"/>
                <a:cs typeface="Arial"/>
              </a:rPr>
              <a:t>SCH.3.2 </a:t>
            </a:r>
            <a:r>
              <a:rPr lang="en-US" sz="1600" dirty="0">
                <a:solidFill>
                  <a:srgbClr val="FFFFFF"/>
                </a:solidFill>
                <a:latin typeface="Avenir Book" panose="02000503020000020003" pitchFamily="2" charset="0"/>
                <a:cs typeface="Arial"/>
              </a:rPr>
              <a:t>Cost sharing with third-party payers </a:t>
            </a:r>
          </a:p>
          <a:p>
            <a:pPr marL="715963" lvl="2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Avenir Heavy" panose="02000503020000020003" pitchFamily="2" charset="0"/>
                <a:cs typeface="Arial"/>
              </a:rPr>
              <a:t>SCH.3.2.1 </a:t>
            </a:r>
            <a:r>
              <a:rPr lang="en-US" sz="1600" dirty="0">
                <a:solidFill>
                  <a:srgbClr val="FFFFFF"/>
                </a:solidFill>
                <a:latin typeface="Avenir Book" panose="02000503020000020003" pitchFamily="2" charset="0"/>
                <a:cs typeface="Arial"/>
              </a:rPr>
              <a:t>Cost sharing with government schemes &amp; compulsory contributory health insurance schemes </a:t>
            </a:r>
          </a:p>
          <a:p>
            <a:pPr marL="715963" lvl="2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Avenir Heavy" panose="02000503020000020003" pitchFamily="2" charset="0"/>
                <a:cs typeface="Arial"/>
              </a:rPr>
              <a:t>SCH.3.2.2</a:t>
            </a:r>
            <a:r>
              <a:rPr lang="en-US" sz="1600" b="1" dirty="0">
                <a:solidFill>
                  <a:srgbClr val="FFFFFF"/>
                </a:solidFill>
                <a:latin typeface="Avenir Book" panose="02000503020000020003" pitchFamily="2" charset="0"/>
                <a:cs typeface="Arial"/>
              </a:rPr>
              <a:t> </a:t>
            </a:r>
            <a:r>
              <a:rPr lang="en-US" sz="1600" dirty="0">
                <a:solidFill>
                  <a:srgbClr val="FFFFFF"/>
                </a:solidFill>
                <a:latin typeface="Avenir Book" panose="02000503020000020003" pitchFamily="2" charset="0"/>
                <a:cs typeface="Arial"/>
              </a:rPr>
              <a:t>Cost sharing with voluntary insurance schemes</a:t>
            </a:r>
            <a:endParaRPr lang="en-US" sz="1600" b="1" dirty="0">
              <a:solidFill>
                <a:srgbClr val="FFFFFF"/>
              </a:solidFill>
              <a:latin typeface="Avenir Book" panose="02000503020000020003" pitchFamily="2" charset="0"/>
              <a:cs typeface="Arial"/>
            </a:endParaRPr>
          </a:p>
          <a:p>
            <a:pPr marL="715963" lvl="2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Avenir Heavy" panose="02000503020000020003" pitchFamily="2" charset="0"/>
                <a:cs typeface="Arial"/>
              </a:rPr>
              <a:t>SCH.04. </a:t>
            </a:r>
            <a:r>
              <a:rPr lang="en-US" sz="1600" dirty="0">
                <a:solidFill>
                  <a:srgbClr val="FFFFFF"/>
                </a:solidFill>
                <a:latin typeface="Avenir Book" panose="02000503020000020003" pitchFamily="2" charset="0"/>
                <a:cs typeface="Arial"/>
              </a:rPr>
              <a:t>External schemes </a:t>
            </a:r>
            <a:br>
              <a:rPr lang="en-US" sz="1600" dirty="0">
                <a:solidFill>
                  <a:srgbClr val="FFFFFF"/>
                </a:solidFill>
                <a:latin typeface="Avenir Book" panose="02000503020000020003" pitchFamily="2" charset="0"/>
                <a:cs typeface="Arial"/>
              </a:rPr>
            </a:br>
            <a:r>
              <a:rPr lang="en-US" sz="1600" dirty="0">
                <a:solidFill>
                  <a:srgbClr val="FFFFFF"/>
                </a:solidFill>
                <a:latin typeface="Avenir Book" panose="02000503020000020003" pitchFamily="2" charset="0"/>
                <a:cs typeface="Arial"/>
              </a:rPr>
              <a:t>(non-resident)</a:t>
            </a:r>
          </a:p>
        </p:txBody>
      </p:sp>
    </p:spTree>
    <p:extLst>
      <p:ext uri="{BB962C8B-B14F-4D97-AF65-F5344CB8AC3E}">
        <p14:creationId xmlns:p14="http://schemas.microsoft.com/office/powerpoint/2010/main" val="2027281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C9E61-84DB-77A3-1E8B-96C8DD57C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1">
            <a:extLst>
              <a:ext uri="{FF2B5EF4-FFF2-40B4-BE49-F238E27FC236}">
                <a16:creationId xmlns:a16="http://schemas.microsoft.com/office/drawing/2014/main" id="{D8D164BD-9E98-8866-A3FD-F4468D0381C6}"/>
              </a:ext>
            </a:extLst>
          </p:cNvPr>
          <p:cNvSpPr txBox="1"/>
          <p:nvPr/>
        </p:nvSpPr>
        <p:spPr>
          <a:xfrm>
            <a:off x="509667" y="330951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chemeClr val="tx2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Financing Agent-Purchaser (FAP)</a:t>
            </a:r>
          </a:p>
        </p:txBody>
      </p:sp>
      <p:sp>
        <p:nvSpPr>
          <p:cNvPr id="24" name="Segnaposto piè di pagina 23">
            <a:extLst>
              <a:ext uri="{FF2B5EF4-FFF2-40B4-BE49-F238E27FC236}">
                <a16:creationId xmlns:a16="http://schemas.microsoft.com/office/drawing/2014/main" id="{E0029677-E4B1-D52A-7DDF-27E08BBD7E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7</a:t>
            </a:r>
          </a:p>
        </p:txBody>
      </p:sp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B42BAA2B-E83E-347D-388F-372E9A49B162}"/>
              </a:ext>
            </a:extLst>
          </p:cNvPr>
          <p:cNvSpPr/>
          <p:nvPr/>
        </p:nvSpPr>
        <p:spPr>
          <a:xfrm>
            <a:off x="509667" y="1436471"/>
            <a:ext cx="5390092" cy="83960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rgbClr val="0070C0"/>
                </a:solidFill>
              </a:rPr>
              <a:t> </a:t>
            </a:r>
            <a:r>
              <a:rPr lang="en-US" sz="1600" dirty="0">
                <a:latin typeface="Avenir Book" panose="02000503020000020003" pitchFamily="2" charset="0"/>
              </a:rPr>
              <a:t>FAP.01.01 		Territorial governments</a:t>
            </a:r>
          </a:p>
          <a:p>
            <a:r>
              <a:rPr lang="en-US" sz="1600" dirty="0">
                <a:latin typeface="Avenir Book" panose="02000503020000020003" pitchFamily="2" charset="0"/>
              </a:rPr>
              <a:t> FAP.01.01.01		Central or federal authorities</a:t>
            </a:r>
          </a:p>
          <a:p>
            <a:r>
              <a:rPr lang="en-US" sz="1600" dirty="0">
                <a:latin typeface="Avenir Book" panose="02000503020000020003" pitchFamily="2" charset="0"/>
              </a:rPr>
              <a:t> FAP.01.01.01.01	Ministry of Health (or equivalent sector)</a:t>
            </a: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9B8B941D-875A-C221-03B2-A9658F068197}"/>
              </a:ext>
            </a:extLst>
          </p:cNvPr>
          <p:cNvSpPr/>
          <p:nvPr/>
        </p:nvSpPr>
        <p:spPr>
          <a:xfrm>
            <a:off x="509667" y="1033768"/>
            <a:ext cx="5390092" cy="365125"/>
          </a:xfrm>
          <a:prstGeom prst="roundRect">
            <a:avLst>
              <a:gd name="adj" fmla="val 50000"/>
            </a:avLst>
          </a:prstGeom>
          <a:solidFill>
            <a:srgbClr val="01A9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FFFFFF"/>
                </a:solidFill>
                <a:latin typeface="Avenir Heavy" panose="02000503020000020003" pitchFamily="2" charset="0"/>
              </a:rPr>
              <a:t>FAP.01 Public sector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EE6CE459-CF39-E389-F026-AA6AE48561BA}"/>
              </a:ext>
            </a:extLst>
          </p:cNvPr>
          <p:cNvSpPr/>
          <p:nvPr/>
        </p:nvSpPr>
        <p:spPr>
          <a:xfrm>
            <a:off x="509667" y="2313651"/>
            <a:ext cx="5390092" cy="83960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/>
              <a:t>FAP.01.01.02	State/provincial/regional authorities</a:t>
            </a:r>
          </a:p>
          <a:p>
            <a:r>
              <a:rPr lang="en-US" sz="1600" dirty="0"/>
              <a:t>FAP.01.01.02.01	Ministry of Health (or equivalent sector)</a:t>
            </a:r>
          </a:p>
          <a:p>
            <a:r>
              <a:rPr lang="en-US" sz="1600" dirty="0"/>
              <a:t>FAP.01.01.02.02	Ministry of Education (or equivalent sector )</a:t>
            </a:r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2BE8241E-2663-067B-22A5-D6CEABB815E0}"/>
              </a:ext>
            </a:extLst>
          </p:cNvPr>
          <p:cNvSpPr/>
          <p:nvPr/>
        </p:nvSpPr>
        <p:spPr>
          <a:xfrm>
            <a:off x="509667" y="3678630"/>
            <a:ext cx="5390092" cy="2410378"/>
          </a:xfrm>
          <a:prstGeom prst="roundRect">
            <a:avLst>
              <a:gd name="adj" fmla="val 4715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/>
              <a:t>FAP.02.01		Private social security</a:t>
            </a:r>
          </a:p>
          <a:p>
            <a:r>
              <a:rPr lang="en-US" sz="1600" dirty="0"/>
              <a:t>FAP.02.02		Private employer insurance </a:t>
            </a:r>
            <a:r>
              <a:rPr lang="en-US" sz="1600" dirty="0" err="1"/>
              <a:t>programmes</a:t>
            </a:r>
            <a:endParaRPr lang="en-US" sz="1600" dirty="0"/>
          </a:p>
          <a:p>
            <a:r>
              <a:rPr lang="en-US" sz="1600" dirty="0"/>
              <a:t>FAP.02.03		Private insurance For-profit organizations 				(other than social insurance)</a:t>
            </a:r>
          </a:p>
          <a:p>
            <a:r>
              <a:rPr lang="en-US" sz="1600" dirty="0"/>
              <a:t>FAP.02.04		Individual/Households </a:t>
            </a:r>
            <a:br>
              <a:rPr lang="en-US" sz="1600" dirty="0"/>
            </a:br>
            <a:r>
              <a:rPr lang="en-US" sz="1600" dirty="0"/>
              <a:t>			(out-of-pocket payments)</a:t>
            </a:r>
          </a:p>
          <a:p>
            <a:r>
              <a:rPr lang="en-US" sz="1600" dirty="0"/>
              <a:t>FAP.02.05		Not-for-profit organizations </a:t>
            </a:r>
            <a:br>
              <a:rPr lang="en-US" sz="1600" dirty="0"/>
            </a:br>
            <a:r>
              <a:rPr lang="en-US" sz="1600" dirty="0"/>
              <a:t>			(other than social insurance)</a:t>
            </a:r>
          </a:p>
          <a:p>
            <a:r>
              <a:rPr lang="en-US" sz="1600" dirty="0"/>
              <a:t>FAP.02.05.01   	Not-for-profit organizations which </a:t>
            </a:r>
            <a:br>
              <a:rPr lang="en-US" sz="1600" dirty="0"/>
            </a:br>
            <a:r>
              <a:rPr lang="en-US" sz="1600" dirty="0"/>
              <a:t>			are Community-led organizations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51CFA21F-E595-89F5-5EC1-C0695C261770}"/>
              </a:ext>
            </a:extLst>
          </p:cNvPr>
          <p:cNvSpPr/>
          <p:nvPr/>
        </p:nvSpPr>
        <p:spPr>
          <a:xfrm>
            <a:off x="509667" y="3275927"/>
            <a:ext cx="5390092" cy="365125"/>
          </a:xfrm>
          <a:prstGeom prst="roundRect">
            <a:avLst>
              <a:gd name="adj" fmla="val 50000"/>
            </a:avLst>
          </a:prstGeom>
          <a:solidFill>
            <a:srgbClr val="01A9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FFFFFF"/>
                </a:solidFill>
                <a:latin typeface="Avenir Heavy" panose="02000503020000020003" pitchFamily="2" charset="0"/>
              </a:rPr>
              <a:t>FAP.02 Private sector</a:t>
            </a:r>
          </a:p>
        </p:txBody>
      </p:sp>
      <p:grpSp>
        <p:nvGrpSpPr>
          <p:cNvPr id="18" name="Gruppo 17">
            <a:extLst>
              <a:ext uri="{FF2B5EF4-FFF2-40B4-BE49-F238E27FC236}">
                <a16:creationId xmlns:a16="http://schemas.microsoft.com/office/drawing/2014/main" id="{25122807-EC1A-7DEC-5EEB-307112B79F1E}"/>
              </a:ext>
            </a:extLst>
          </p:cNvPr>
          <p:cNvGrpSpPr/>
          <p:nvPr/>
        </p:nvGrpSpPr>
        <p:grpSpPr>
          <a:xfrm>
            <a:off x="6133853" y="1033768"/>
            <a:ext cx="5390092" cy="4076851"/>
            <a:chOff x="6133853" y="1033768"/>
            <a:chExt cx="5390092" cy="4076851"/>
          </a:xfrm>
        </p:grpSpPr>
        <p:sp>
          <p:nvSpPr>
            <p:cNvPr id="13" name="Rettangolo con angoli arrotondati 12">
              <a:extLst>
                <a:ext uri="{FF2B5EF4-FFF2-40B4-BE49-F238E27FC236}">
                  <a16:creationId xmlns:a16="http://schemas.microsoft.com/office/drawing/2014/main" id="{EF119D2D-38BC-139E-BA8A-B8710C549994}"/>
                </a:ext>
              </a:extLst>
            </p:cNvPr>
            <p:cNvSpPr/>
            <p:nvPr/>
          </p:nvSpPr>
          <p:spPr>
            <a:xfrm>
              <a:off x="6133853" y="1436470"/>
              <a:ext cx="5390092" cy="1532197"/>
            </a:xfrm>
            <a:prstGeom prst="roundRect">
              <a:avLst>
                <a:gd name="adj" fmla="val 8492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Avenir Book" panose="02000503020000020003" pitchFamily="2" charset="0"/>
                </a:rPr>
                <a:t>FAP.03.01  	Country offices of bilateral agencies</a:t>
              </a:r>
            </a:p>
            <a:p>
              <a:r>
                <a:rPr lang="en-US" sz="1600" dirty="0">
                  <a:latin typeface="Avenir Book" panose="02000503020000020003" pitchFamily="2" charset="0"/>
                </a:rPr>
                <a:t>FAP.03.02  	Multilateral agencies managing external</a:t>
              </a:r>
            </a:p>
            <a:p>
              <a:r>
                <a:rPr lang="en-US" sz="1600" dirty="0">
                  <a:latin typeface="Avenir Book" panose="02000503020000020003" pitchFamily="2" charset="0"/>
                </a:rPr>
                <a:t>                      	resources</a:t>
              </a:r>
            </a:p>
            <a:p>
              <a:r>
                <a:rPr lang="en-US" sz="1600" dirty="0">
                  <a:latin typeface="Avenir Book" panose="02000503020000020003" pitchFamily="2" charset="0"/>
                </a:rPr>
                <a:t>FAP.03.02.01  	Bureau of the Economic and Social </a:t>
              </a:r>
            </a:p>
            <a:p>
              <a:r>
                <a:rPr lang="en-US" sz="1600" dirty="0">
                  <a:latin typeface="Avenir Book" panose="02000503020000020003" pitchFamily="2" charset="0"/>
                </a:rPr>
                <a:t>                         Council (ECOSOC)</a:t>
              </a:r>
            </a:p>
            <a:p>
              <a:r>
                <a:rPr lang="en-US" sz="1600" dirty="0">
                  <a:latin typeface="Avenir Book" panose="02000503020000020003" pitchFamily="2" charset="0"/>
                </a:rPr>
                <a:t>FAP.03.02.02  	European Commission</a:t>
              </a:r>
            </a:p>
          </p:txBody>
        </p:sp>
        <p:sp>
          <p:nvSpPr>
            <p:cNvPr id="14" name="Rettangolo con angoli arrotondati 13">
              <a:extLst>
                <a:ext uri="{FF2B5EF4-FFF2-40B4-BE49-F238E27FC236}">
                  <a16:creationId xmlns:a16="http://schemas.microsoft.com/office/drawing/2014/main" id="{2496FD80-3839-9DC7-B674-FD06BE5757AC}"/>
                </a:ext>
              </a:extLst>
            </p:cNvPr>
            <p:cNvSpPr/>
            <p:nvPr/>
          </p:nvSpPr>
          <p:spPr>
            <a:xfrm>
              <a:off x="6133853" y="1033768"/>
              <a:ext cx="5390092" cy="365125"/>
            </a:xfrm>
            <a:prstGeom prst="roundRect">
              <a:avLst>
                <a:gd name="adj" fmla="val 50000"/>
              </a:avLst>
            </a:prstGeom>
            <a:solidFill>
              <a:srgbClr val="01A9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rgbClr val="FFFFFF"/>
                  </a:solidFill>
                  <a:latin typeface="Avenir Heavy" panose="02000503020000020003" pitchFamily="2" charset="0"/>
                </a:rPr>
                <a:t>FAP.03 International purchasing organizations</a:t>
              </a:r>
            </a:p>
          </p:txBody>
        </p:sp>
        <p:sp>
          <p:nvSpPr>
            <p:cNvPr id="15" name="Rettangolo con angoli arrotondati 14">
              <a:extLst>
                <a:ext uri="{FF2B5EF4-FFF2-40B4-BE49-F238E27FC236}">
                  <a16:creationId xmlns:a16="http://schemas.microsoft.com/office/drawing/2014/main" id="{4DFDFB07-0D54-7C4E-1B4E-413021A4DE39}"/>
                </a:ext>
              </a:extLst>
            </p:cNvPr>
            <p:cNvSpPr/>
            <p:nvPr/>
          </p:nvSpPr>
          <p:spPr>
            <a:xfrm>
              <a:off x="6133853" y="3002222"/>
              <a:ext cx="5390092" cy="1532197"/>
            </a:xfrm>
            <a:prstGeom prst="roundRect">
              <a:avLst>
                <a:gd name="adj" fmla="val 7674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ZA" sz="1600" dirty="0">
                  <a:latin typeface="Avenir Book" panose="02000503020000020003" pitchFamily="2" charset="0"/>
                </a:rPr>
                <a:t>FAP.03.03   	International not-for-profit organizations</a:t>
              </a:r>
            </a:p>
            <a:p>
              <a:r>
                <a:rPr lang="en-ZA" sz="1600" dirty="0">
                  <a:latin typeface="Avenir Book" panose="02000503020000020003" pitchFamily="2" charset="0"/>
                </a:rPr>
                <a:t>                       	and foundations</a:t>
              </a:r>
            </a:p>
            <a:p>
              <a:r>
                <a:rPr lang="en-ZA" sz="1600" dirty="0">
                  <a:latin typeface="Avenir Book" panose="02000503020000020003" pitchFamily="2" charset="0"/>
                </a:rPr>
                <a:t>FAP.03.03.01  	International HIV/AIDS Alliance</a:t>
              </a:r>
            </a:p>
            <a:p>
              <a:r>
                <a:rPr lang="en-ZA" sz="1600" dirty="0">
                  <a:latin typeface="Avenir Book" panose="02000503020000020003" pitchFamily="2" charset="0"/>
                </a:rPr>
                <a:t>FAP.03.03.02   	</a:t>
              </a:r>
              <a:r>
                <a:rPr lang="en-ZA" sz="1600" dirty="0" err="1">
                  <a:latin typeface="Avenir Book" panose="02000503020000020003" pitchFamily="2" charset="0"/>
                </a:rPr>
                <a:t>ActionAID</a:t>
              </a:r>
              <a:endParaRPr lang="en-ZA" sz="1600" dirty="0">
                <a:latin typeface="Avenir Book" panose="02000503020000020003" pitchFamily="2" charset="0"/>
              </a:endParaRPr>
            </a:p>
            <a:p>
              <a:r>
                <a:rPr lang="en-ZA" sz="1600" dirty="0">
                  <a:latin typeface="Avenir Book" panose="02000503020000020003" pitchFamily="2" charset="0"/>
                </a:rPr>
                <a:t>FAP.03.03.03   	Aga Khan Foundation</a:t>
              </a:r>
            </a:p>
            <a:p>
              <a:r>
                <a:rPr lang="en-ZA" sz="1600" dirty="0">
                  <a:latin typeface="Avenir Book" panose="02000503020000020003" pitchFamily="2" charset="0"/>
                </a:rPr>
                <a:t>FAP.03.03.04   	Association François-Xavier </a:t>
              </a:r>
              <a:r>
                <a:rPr lang="en-ZA" sz="1600" dirty="0" err="1">
                  <a:latin typeface="Avenir Book" panose="02000503020000020003" pitchFamily="2" charset="0"/>
                </a:rPr>
                <a:t>Bagn</a:t>
              </a:r>
              <a:r>
                <a:rPr lang="en-ZA" sz="1600" dirty="0">
                  <a:latin typeface="Avenir Book" panose="02000503020000020003" pitchFamily="2" charset="0"/>
                </a:rPr>
                <a:t>.</a:t>
              </a:r>
            </a:p>
          </p:txBody>
        </p:sp>
        <p:sp>
          <p:nvSpPr>
            <p:cNvPr id="17" name="Rettangolo con angoli arrotondati 16">
              <a:extLst>
                <a:ext uri="{FF2B5EF4-FFF2-40B4-BE49-F238E27FC236}">
                  <a16:creationId xmlns:a16="http://schemas.microsoft.com/office/drawing/2014/main" id="{FB65081F-1196-5989-0ABD-220A77D1FD67}"/>
                </a:ext>
              </a:extLst>
            </p:cNvPr>
            <p:cNvSpPr/>
            <p:nvPr/>
          </p:nvSpPr>
          <p:spPr>
            <a:xfrm>
              <a:off x="6133853" y="4580532"/>
              <a:ext cx="5390092" cy="530087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Avenir Book" panose="02000503020000020003" pitchFamily="2" charset="0"/>
                </a:rPr>
                <a:t>FAP.03.04		Projects within International Universities</a:t>
              </a:r>
            </a:p>
            <a:p>
              <a:r>
                <a:rPr lang="en-US" sz="1600" dirty="0">
                  <a:latin typeface="Avenir Book" panose="02000503020000020003" pitchFamily="2" charset="0"/>
                </a:rPr>
                <a:t>FAP.03.05		International for-profit organizations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0118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>
            <a:extLst>
              <a:ext uri="{FF2B5EF4-FFF2-40B4-BE49-F238E27FC236}">
                <a16:creationId xmlns:a16="http://schemas.microsoft.com/office/drawing/2014/main" id="{85565185-FA20-0866-AD63-D69BF257E429}"/>
              </a:ext>
            </a:extLst>
          </p:cNvPr>
          <p:cNvSpPr txBox="1"/>
          <p:nvPr/>
        </p:nvSpPr>
        <p:spPr>
          <a:xfrm>
            <a:off x="509667" y="330951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chemeClr val="tx2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Providers of Services (PS)</a:t>
            </a: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EF30A06-B5AE-E23C-29AA-72AA6FBC85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8</a:t>
            </a:r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14049442-422B-7C8B-3A90-E93036DAB1A6}"/>
              </a:ext>
            </a:extLst>
          </p:cNvPr>
          <p:cNvGrpSpPr/>
          <p:nvPr/>
        </p:nvGrpSpPr>
        <p:grpSpPr>
          <a:xfrm>
            <a:off x="534053" y="1632811"/>
            <a:ext cx="11113304" cy="3592378"/>
            <a:chOff x="534053" y="1542191"/>
            <a:chExt cx="11113304" cy="3592378"/>
          </a:xfrm>
        </p:grpSpPr>
        <p:sp>
          <p:nvSpPr>
            <p:cNvPr id="2" name="Rettangolo con angoli arrotondati 1">
              <a:extLst>
                <a:ext uri="{FF2B5EF4-FFF2-40B4-BE49-F238E27FC236}">
                  <a16:creationId xmlns:a16="http://schemas.microsoft.com/office/drawing/2014/main" id="{F1F712F2-004D-998D-818D-F26C5FBA5931}"/>
                </a:ext>
              </a:extLst>
            </p:cNvPr>
            <p:cNvSpPr/>
            <p:nvPr/>
          </p:nvSpPr>
          <p:spPr>
            <a:xfrm>
              <a:off x="534053" y="1542191"/>
              <a:ext cx="5526971" cy="1147475"/>
            </a:xfrm>
            <a:prstGeom prst="roundRect">
              <a:avLst>
                <a:gd name="adj" fmla="val 6188"/>
              </a:avLst>
            </a:prstGeom>
            <a:solidFill>
              <a:srgbClr val="F57F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Avenir Book" panose="02000503020000020003" pitchFamily="2" charset="0"/>
                </a:rPr>
                <a:t>PS.01			Public sector providers</a:t>
              </a:r>
            </a:p>
            <a:p>
              <a:r>
                <a:rPr lang="en-US" sz="1600" dirty="0">
                  <a:latin typeface="Avenir Book" panose="02000503020000020003" pitchFamily="2" charset="0"/>
                </a:rPr>
                <a:t>PS.01.01   			Governmental organizations</a:t>
              </a:r>
            </a:p>
            <a:p>
              <a:r>
                <a:rPr lang="en-US" sz="1600" dirty="0">
                  <a:latin typeface="Avenir Book" panose="02000503020000020003" pitchFamily="2" charset="0"/>
                </a:rPr>
                <a:t>PS.01.01.01  		Hospitals (public)</a:t>
              </a:r>
            </a:p>
            <a:p>
              <a:r>
                <a:rPr lang="en-US" sz="1600" dirty="0">
                  <a:latin typeface="Avenir Book" panose="02000503020000020003" pitchFamily="2" charset="0"/>
                </a:rPr>
                <a:t>PS.01.01.02  		Ambulatory care (public)</a:t>
              </a:r>
            </a:p>
          </p:txBody>
        </p:sp>
        <p:sp>
          <p:nvSpPr>
            <p:cNvPr id="3" name="Rettangolo con angoli arrotondati 2">
              <a:extLst>
                <a:ext uri="{FF2B5EF4-FFF2-40B4-BE49-F238E27FC236}">
                  <a16:creationId xmlns:a16="http://schemas.microsoft.com/office/drawing/2014/main" id="{150AFC79-F9C2-A73F-BC2A-B8E5E684CFAC}"/>
                </a:ext>
              </a:extLst>
            </p:cNvPr>
            <p:cNvSpPr/>
            <p:nvPr/>
          </p:nvSpPr>
          <p:spPr>
            <a:xfrm>
              <a:off x="534053" y="2760644"/>
              <a:ext cx="5526971" cy="1147475"/>
            </a:xfrm>
            <a:prstGeom prst="roundRect">
              <a:avLst>
                <a:gd name="adj" fmla="val 6188"/>
              </a:avLst>
            </a:prstGeom>
            <a:solidFill>
              <a:srgbClr val="71C8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Avenir Book" panose="02000503020000020003" pitchFamily="2" charset="0"/>
                </a:rPr>
                <a:t>PS.01			Public sector providers</a:t>
              </a:r>
            </a:p>
            <a:p>
              <a:r>
                <a:rPr lang="en-US" sz="1600" dirty="0">
                  <a:latin typeface="Avenir Book" panose="02000503020000020003" pitchFamily="2" charset="0"/>
                </a:rPr>
                <a:t>PS.01.01   			Governmental organizations</a:t>
              </a:r>
            </a:p>
            <a:p>
              <a:r>
                <a:rPr lang="en-US" sz="1600" dirty="0">
                  <a:latin typeface="Avenir Book" panose="02000503020000020003" pitchFamily="2" charset="0"/>
                </a:rPr>
                <a:t>PS.01.01.01  		Hospitals (public)</a:t>
              </a:r>
            </a:p>
            <a:p>
              <a:r>
                <a:rPr lang="en-US" sz="1600" dirty="0">
                  <a:latin typeface="Avenir Book" panose="02000503020000020003" pitchFamily="2" charset="0"/>
                </a:rPr>
                <a:t>PS.01.01.02  		Ambulatory care (public)</a:t>
              </a:r>
            </a:p>
          </p:txBody>
        </p:sp>
        <p:sp>
          <p:nvSpPr>
            <p:cNvPr id="4" name="Rettangolo con angoli arrotondati 3">
              <a:extLst>
                <a:ext uri="{FF2B5EF4-FFF2-40B4-BE49-F238E27FC236}">
                  <a16:creationId xmlns:a16="http://schemas.microsoft.com/office/drawing/2014/main" id="{FACEC433-A0B6-9E31-FA9E-996CDB833837}"/>
                </a:ext>
              </a:extLst>
            </p:cNvPr>
            <p:cNvSpPr/>
            <p:nvPr/>
          </p:nvSpPr>
          <p:spPr>
            <a:xfrm>
              <a:off x="534053" y="3987094"/>
              <a:ext cx="5526971" cy="1147475"/>
            </a:xfrm>
            <a:prstGeom prst="roundRect">
              <a:avLst>
                <a:gd name="adj" fmla="val 6188"/>
              </a:avLst>
            </a:prstGeom>
            <a:solidFill>
              <a:srgbClr val="71C8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ZA" sz="1600" dirty="0">
                  <a:latin typeface="Avenir Book" panose="02000503020000020003" pitchFamily="2" charset="0"/>
                </a:rPr>
                <a:t>PS.02.02			Domestic For-profit private sector 					providers</a:t>
              </a:r>
            </a:p>
            <a:p>
              <a:r>
                <a:rPr lang="en-ZA" sz="1600" dirty="0">
                  <a:latin typeface="Avenir Book" panose="02000503020000020003" pitchFamily="2" charset="0"/>
                </a:rPr>
                <a:t>PS.02.02.01		Hospitals (For-profit private)</a:t>
              </a:r>
            </a:p>
            <a:p>
              <a:r>
                <a:rPr lang="en-ZA" sz="1600" dirty="0">
                  <a:latin typeface="Avenir Book" panose="02000503020000020003" pitchFamily="2" charset="0"/>
                </a:rPr>
                <a:t>PS.02.02.02		Ambulatory care (For-profit private)</a:t>
              </a:r>
            </a:p>
          </p:txBody>
        </p:sp>
        <p:sp>
          <p:nvSpPr>
            <p:cNvPr id="7" name="Rettangolo con angoli arrotondati 6">
              <a:extLst>
                <a:ext uri="{FF2B5EF4-FFF2-40B4-BE49-F238E27FC236}">
                  <a16:creationId xmlns:a16="http://schemas.microsoft.com/office/drawing/2014/main" id="{7AFFD48F-52DE-BD62-C6CE-19D1386075A1}"/>
                </a:ext>
              </a:extLst>
            </p:cNvPr>
            <p:cNvSpPr/>
            <p:nvPr/>
          </p:nvSpPr>
          <p:spPr>
            <a:xfrm>
              <a:off x="6120386" y="1542191"/>
              <a:ext cx="5526971" cy="3592378"/>
            </a:xfrm>
            <a:prstGeom prst="roundRect">
              <a:avLst>
                <a:gd name="adj" fmla="val 2028"/>
              </a:avLst>
            </a:prstGeom>
            <a:solidFill>
              <a:srgbClr val="CDC98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Avenir Book" panose="02000503020000020003" pitchFamily="2" charset="0"/>
                </a:rPr>
                <a:t>PS.03	International providers – in country offices</a:t>
              </a:r>
            </a:p>
            <a:p>
              <a:r>
                <a:rPr lang="en-US" sz="1600" dirty="0">
                  <a:latin typeface="Avenir Book" panose="02000503020000020003" pitchFamily="2" charset="0"/>
                </a:rPr>
                <a:t>PS.03.01	Bilateral agencies</a:t>
              </a:r>
            </a:p>
            <a:p>
              <a:r>
                <a:rPr lang="en-US" sz="1600" dirty="0">
                  <a:latin typeface="Avenir Book" panose="02000503020000020003" pitchFamily="2" charset="0"/>
                </a:rPr>
                <a:t>PS.03.02	Multilateral agencies</a:t>
              </a:r>
            </a:p>
            <a:p>
              <a:r>
                <a:rPr lang="en-US" sz="1600" dirty="0">
                  <a:latin typeface="Avenir Book" panose="02000503020000020003" pitchFamily="2" charset="0"/>
                </a:rPr>
                <a:t>PS.03.03	International not-for-profit organizations and 			foundations</a:t>
              </a:r>
            </a:p>
            <a:p>
              <a:r>
                <a:rPr lang="en-US" sz="1600" dirty="0">
                  <a:latin typeface="Avenir Book" panose="02000503020000020003" pitchFamily="2" charset="0"/>
                </a:rPr>
                <a:t>PS.03.04	International research centers and other for-profit 			international providers</a:t>
              </a:r>
            </a:p>
            <a:p>
              <a:r>
                <a:rPr lang="en-US" sz="1600" dirty="0">
                  <a:latin typeface="Avenir Book" panose="02000503020000020003" pitchFamily="2" charset="0"/>
                </a:rPr>
                <a:t>PS.03.98	International providers – in country offices not 			disaggregated</a:t>
              </a:r>
            </a:p>
            <a:p>
              <a:r>
                <a:rPr lang="en-US" sz="1600" dirty="0">
                  <a:latin typeface="Avenir Book" panose="02000503020000020003" pitchFamily="2" charset="0"/>
                </a:rPr>
                <a:t>PS.03.99	Other International providers – in country offices </a:t>
              </a:r>
              <a:r>
                <a:rPr lang="en-US" sz="1600" dirty="0" err="1">
                  <a:latin typeface="Avenir Book" panose="02000503020000020003" pitchFamily="2" charset="0"/>
                </a:rPr>
                <a:t>n.e.c.</a:t>
              </a:r>
              <a:endParaRPr lang="en-US" sz="1600" dirty="0">
                <a:latin typeface="Avenir Book" panose="02000503020000020003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3870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42485-92D6-D1BB-B45F-5F2FEF3D7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>
            <a:extLst>
              <a:ext uri="{FF2B5EF4-FFF2-40B4-BE49-F238E27FC236}">
                <a16:creationId xmlns:a16="http://schemas.microsoft.com/office/drawing/2014/main" id="{5C88B845-E6D9-7B81-5E04-28B3F9509FF9}"/>
              </a:ext>
            </a:extLst>
          </p:cNvPr>
          <p:cNvSpPr txBox="1"/>
          <p:nvPr/>
        </p:nvSpPr>
        <p:spPr>
          <a:xfrm>
            <a:off x="509667" y="330951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chemeClr val="tx2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AIDS Spending Categories (ASC)</a:t>
            </a:r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B5D0133D-6EDB-981F-6615-6C22A02445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9</a:t>
            </a:r>
          </a:p>
        </p:txBody>
      </p:sp>
      <p:pic>
        <p:nvPicPr>
          <p:cNvPr id="7" name="Immagine 6" descr="Immagine che contiene testo, schermata, Carattere&#10;&#10;Il contenuto generato dall'IA potrebbe non essere corretto.">
            <a:extLst>
              <a:ext uri="{FF2B5EF4-FFF2-40B4-BE49-F238E27FC236}">
                <a16:creationId xmlns:a16="http://schemas.microsoft.com/office/drawing/2014/main" id="{CA8B2C37-B3A3-80C5-7C8D-A145D83C02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666" y="1852502"/>
            <a:ext cx="11227221" cy="3152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686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Table 3">
            <a:extLst>
              <a:ext uri="{FF2B5EF4-FFF2-40B4-BE49-F238E27FC236}">
                <a16:creationId xmlns:a16="http://schemas.microsoft.com/office/drawing/2014/main" id="{369B03BA-BCD4-6B9A-B8DE-D2ADACFF6B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0998134"/>
              </p:ext>
            </p:extLst>
          </p:nvPr>
        </p:nvGraphicFramePr>
        <p:xfrm>
          <a:off x="616879" y="828376"/>
          <a:ext cx="8163900" cy="5410200"/>
        </p:xfrm>
        <a:graphic>
          <a:graphicData uri="http://schemas.openxmlformats.org/drawingml/2006/table">
            <a:tbl>
              <a:tblPr/>
              <a:tblGrid>
                <a:gridCol w="8163900">
                  <a:extLst>
                    <a:ext uri="{9D8B030D-6E8A-4147-A177-3AD203B41FA5}">
                      <a16:colId xmlns:a16="http://schemas.microsoft.com/office/drawing/2014/main" val="3966352382"/>
                    </a:ext>
                  </a:extLst>
                </a:gridCol>
              </a:tblGrid>
              <a:tr h="215387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Avenir Heavy" panose="02000503020000020003" pitchFamily="2" charset="0"/>
                        </a:rPr>
                        <a:t>      ASC.01  Prevention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5663270"/>
                  </a:ext>
                </a:extLst>
              </a:tr>
              <a:tr h="188878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noProof="0" dirty="0">
                          <a:solidFill>
                            <a:srgbClr val="FFFFFF"/>
                          </a:solidFill>
                          <a:effectLst/>
                          <a:latin typeface="Avenir Book" panose="02000503020000020003" pitchFamily="2" charset="0"/>
                        </a:rPr>
                        <a:t>ASC.01.01  Five Pillars of Prevention</a:t>
                      </a: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6533043"/>
                  </a:ext>
                </a:extLst>
              </a:tr>
              <a:tr h="374443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ASC.01.01.01 Prevention for adolescent girls and young women (AGYW) and their male partners in settings with high HIV prevalence</a:t>
                      </a:r>
                    </a:p>
                  </a:txBody>
                  <a:tcPr marL="54864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6985081"/>
                  </a:ext>
                </a:extLst>
              </a:tr>
              <a:tr h="188878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ASC.01.01.02 Services for key populations</a:t>
                      </a:r>
                    </a:p>
                  </a:txBody>
                  <a:tcPr marL="54864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895919"/>
                  </a:ext>
                </a:extLst>
              </a:tr>
              <a:tr h="188878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ASC.01.01.03 Condoms (for HIV prevention) for the general population (excluding KPs and AGYW above)</a:t>
                      </a:r>
                    </a:p>
                  </a:txBody>
                  <a:tcPr marL="54864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0977728"/>
                  </a:ext>
                </a:extLst>
              </a:tr>
              <a:tr h="188878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ASC.01.01.04 Voluntary medical male circumcision (VMMC) for HIV prevention</a:t>
                      </a:r>
                    </a:p>
                  </a:txBody>
                  <a:tcPr marL="54864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6411460"/>
                  </a:ext>
                </a:extLst>
              </a:tr>
              <a:tr h="188878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ASC.01.01.05  Pre-Exposure </a:t>
                      </a:r>
                      <a:r>
                        <a:rPr lang="en-GB" sz="14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Prophilaxis</a:t>
                      </a:r>
                      <a:r>
                        <a:rPr lang="en-GB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 (</a:t>
                      </a:r>
                      <a:r>
                        <a:rPr lang="en-GB" sz="14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PrEP</a:t>
                      </a:r>
                      <a:r>
                        <a:rPr lang="en-GB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)</a:t>
                      </a:r>
                    </a:p>
                  </a:txBody>
                  <a:tcPr marL="54864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5785715"/>
                  </a:ext>
                </a:extLst>
              </a:tr>
              <a:tr h="188878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noProof="0" dirty="0">
                          <a:solidFill>
                            <a:srgbClr val="FFFFFF"/>
                          </a:solidFill>
                          <a:effectLst/>
                          <a:latin typeface="Avenir Book" panose="02000503020000020003" pitchFamily="2" charset="0"/>
                        </a:rPr>
                        <a:t>ASC.01.02  Other prevention activities</a:t>
                      </a: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7963435"/>
                  </a:ext>
                </a:extLst>
              </a:tr>
              <a:tr h="188878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ASC.01.02.01 Prevention of vertical transmission of HIV infection (PMTCT)</a:t>
                      </a:r>
                    </a:p>
                  </a:txBody>
                  <a:tcPr marL="54864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259600"/>
                  </a:ext>
                </a:extLst>
              </a:tr>
              <a:tr h="374443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ASC.01.02.02 Social and behavioural communication for change (SBCC) for populations other than key populations</a:t>
                      </a:r>
                    </a:p>
                  </a:txBody>
                  <a:tcPr marL="54864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253670"/>
                  </a:ext>
                </a:extLst>
              </a:tr>
              <a:tr h="188878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ASC.01.02.03 Community mobilization for populations other than key populations</a:t>
                      </a:r>
                    </a:p>
                  </a:txBody>
                  <a:tcPr marL="54864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4169504"/>
                  </a:ext>
                </a:extLst>
              </a:tr>
              <a:tr h="188878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ASC.01.02.04 Programmatic activities for other vulnerable and accessible populations</a:t>
                      </a:r>
                    </a:p>
                  </a:txBody>
                  <a:tcPr marL="54864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929104"/>
                  </a:ext>
                </a:extLst>
              </a:tr>
              <a:tr h="188878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ASC.01.02.05 Prevention for children and youth (excluding for AGYW in countries with high HIV prevalence) </a:t>
                      </a:r>
                    </a:p>
                  </a:txBody>
                  <a:tcPr marL="54864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955696"/>
                  </a:ext>
                </a:extLst>
              </a:tr>
              <a:tr h="374443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ASC.01.02.06 Prevention of HIV transmission aimed at people living with HIV and their partners (including </a:t>
                      </a:r>
                      <a:r>
                        <a:rPr lang="en-GB" sz="14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sero</a:t>
                      </a:r>
                      <a:r>
                        <a:rPr lang="en-GB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-discordant couples)</a:t>
                      </a:r>
                    </a:p>
                  </a:txBody>
                  <a:tcPr marL="54864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1258719"/>
                  </a:ext>
                </a:extLst>
              </a:tr>
              <a:tr h="188878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ASC.01.02.07  Prevention and wellness programmes in the workplace</a:t>
                      </a:r>
                    </a:p>
                  </a:txBody>
                  <a:tcPr marL="54864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0242118"/>
                  </a:ext>
                </a:extLst>
              </a:tr>
              <a:tr h="188878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ASC.01.02.08  Microbicides</a:t>
                      </a:r>
                    </a:p>
                  </a:txBody>
                  <a:tcPr marL="54864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38583"/>
                  </a:ext>
                </a:extLst>
              </a:tr>
              <a:tr h="188878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ASC.01.02.09 Post-exposure prophylaxis </a:t>
                      </a:r>
                    </a:p>
                  </a:txBody>
                  <a:tcPr marL="54864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723149"/>
                  </a:ext>
                </a:extLst>
              </a:tr>
              <a:tr h="374443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ASC.01.02.10 STI prevention and treatment programmes for populations other than key populations - only if funded from earmarked HIV budgets</a:t>
                      </a:r>
                    </a:p>
                  </a:txBody>
                  <a:tcPr marL="54864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736909"/>
                  </a:ext>
                </a:extLst>
              </a:tr>
              <a:tr h="188878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ASC.01.02.98 Prevention activities not disaggregated </a:t>
                      </a:r>
                    </a:p>
                  </a:txBody>
                  <a:tcPr marL="54864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7960910"/>
                  </a:ext>
                </a:extLst>
              </a:tr>
              <a:tr h="188878">
                <a:tc>
                  <a:txBody>
                    <a:bodyPr/>
                    <a:lstStyle/>
                    <a:p>
                      <a:pPr algn="l" fontAlgn="ctr"/>
                      <a:r>
                        <a:rPr lang="en-GB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ASC.01.02.99 Other prevention activities </a:t>
                      </a:r>
                      <a:r>
                        <a:rPr lang="en-GB" sz="14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n.e.c.</a:t>
                      </a:r>
                      <a:endParaRPr lang="en-GB" sz="1400" b="0" i="0" u="none" strike="noStrike" noProof="0" dirty="0">
                        <a:solidFill>
                          <a:srgbClr val="000000"/>
                        </a:solidFill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54864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656436"/>
                  </a:ext>
                </a:extLst>
              </a:tr>
            </a:tbl>
          </a:graphicData>
        </a:graphic>
      </p:graphicFrame>
      <p:sp>
        <p:nvSpPr>
          <p:cNvPr id="6" name="TextBox 1">
            <a:extLst>
              <a:ext uri="{FF2B5EF4-FFF2-40B4-BE49-F238E27FC236}">
                <a16:creationId xmlns:a16="http://schemas.microsoft.com/office/drawing/2014/main" id="{C91AD4AE-3F33-C456-FD4E-E9CF6F029749}"/>
              </a:ext>
            </a:extLst>
          </p:cNvPr>
          <p:cNvSpPr txBox="1"/>
          <p:nvPr/>
        </p:nvSpPr>
        <p:spPr>
          <a:xfrm>
            <a:off x="527155" y="51712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chemeClr val="tx2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Classification: HIV Prevention</a:t>
            </a: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61C814A-4AAC-4267-DC80-1B5434DD1C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10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A48A2ED6-F390-E78D-2692-058A6C77B0FE}"/>
              </a:ext>
            </a:extLst>
          </p:cNvPr>
          <p:cNvGrpSpPr/>
          <p:nvPr/>
        </p:nvGrpSpPr>
        <p:grpSpPr>
          <a:xfrm>
            <a:off x="4863803" y="1792235"/>
            <a:ext cx="6337145" cy="4149263"/>
            <a:chOff x="1561782" y="575648"/>
            <a:chExt cx="8480695" cy="5725144"/>
          </a:xfrm>
          <a:solidFill>
            <a:schemeClr val="accent1">
              <a:lumMod val="60000"/>
              <a:lumOff val="40000"/>
            </a:schemeClr>
          </a:solidFill>
        </p:grpSpPr>
        <p:pic>
          <p:nvPicPr>
            <p:cNvPr id="4" name="Picture 5">
              <a:extLst>
                <a:ext uri="{FF2B5EF4-FFF2-40B4-BE49-F238E27FC236}">
                  <a16:creationId xmlns:a16="http://schemas.microsoft.com/office/drawing/2014/main" id="{8702BAA0-3B9E-185F-E5F9-7FFF6A0B1E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86251" y="2145522"/>
              <a:ext cx="7456226" cy="4155270"/>
            </a:xfrm>
            <a:prstGeom prst="rect">
              <a:avLst/>
            </a:prstGeom>
            <a:grpFill/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3DC55EDD-EB32-9E7F-F076-7280F84342DD}"/>
                </a:ext>
              </a:extLst>
            </p:cNvPr>
            <p:cNvCxnSpPr>
              <a:cxnSpLocks/>
            </p:cNvCxnSpPr>
            <p:nvPr/>
          </p:nvCxnSpPr>
          <p:spPr>
            <a:xfrm>
              <a:off x="1561782" y="575648"/>
              <a:ext cx="1886184" cy="2165201"/>
            </a:xfrm>
            <a:prstGeom prst="line">
              <a:avLst/>
            </a:prstGeom>
            <a:grpFill/>
            <a:ln w="38100">
              <a:solidFill>
                <a:srgbClr val="E31937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BC16DDB-3E15-C309-14EC-86E4EDE0A554}"/>
              </a:ext>
            </a:extLst>
          </p:cNvPr>
          <p:cNvGrpSpPr/>
          <p:nvPr/>
        </p:nvGrpSpPr>
        <p:grpSpPr>
          <a:xfrm>
            <a:off x="7528956" y="3408423"/>
            <a:ext cx="4587491" cy="2603448"/>
            <a:chOff x="5670644" y="2435258"/>
            <a:chExt cx="6139217" cy="3592233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3A12F92-54BE-B3F6-5A46-5B5004911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70644" y="2903292"/>
              <a:ext cx="6139217" cy="3124199"/>
            </a:xfrm>
            <a:prstGeom prst="rect">
              <a:avLst/>
            </a:prstGeom>
          </p:spPr>
        </p:pic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50C1732-674E-8FA7-0B33-0260E4A5AFC1}"/>
                </a:ext>
              </a:extLst>
            </p:cNvPr>
            <p:cNvCxnSpPr>
              <a:cxnSpLocks/>
            </p:cNvCxnSpPr>
            <p:nvPr/>
          </p:nvCxnSpPr>
          <p:spPr>
            <a:xfrm>
              <a:off x="5871343" y="2435258"/>
              <a:ext cx="536413" cy="662677"/>
            </a:xfrm>
            <a:prstGeom prst="line">
              <a:avLst/>
            </a:prstGeom>
            <a:ln w="38100">
              <a:solidFill>
                <a:srgbClr val="E31937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37126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00A52-8D0F-AE33-2204-603C263BD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>
            <a:extLst>
              <a:ext uri="{FF2B5EF4-FFF2-40B4-BE49-F238E27FC236}">
                <a16:creationId xmlns:a16="http://schemas.microsoft.com/office/drawing/2014/main" id="{C3A0BB51-D051-9E6F-2511-297A48B71B5A}"/>
              </a:ext>
            </a:extLst>
          </p:cNvPr>
          <p:cNvSpPr txBox="1"/>
          <p:nvPr/>
        </p:nvSpPr>
        <p:spPr>
          <a:xfrm>
            <a:off x="509667" y="330951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chemeClr val="tx2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Classification: HTC</a:t>
            </a:r>
          </a:p>
        </p:txBody>
      </p:sp>
      <p:sp>
        <p:nvSpPr>
          <p:cNvPr id="69" name="Segnaposto piè di pagina 68">
            <a:extLst>
              <a:ext uri="{FF2B5EF4-FFF2-40B4-BE49-F238E27FC236}">
                <a16:creationId xmlns:a16="http://schemas.microsoft.com/office/drawing/2014/main" id="{70EB6166-E20F-2263-0559-9BC6A52074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11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390BDA9-894F-3A6F-4DC4-BF2300BED4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5840504"/>
              </p:ext>
            </p:extLst>
          </p:nvPr>
        </p:nvGraphicFramePr>
        <p:xfrm>
          <a:off x="616879" y="1197930"/>
          <a:ext cx="11030478" cy="4388956"/>
        </p:xfrm>
        <a:graphic>
          <a:graphicData uri="http://schemas.openxmlformats.org/drawingml/2006/table">
            <a:tbl>
              <a:tblPr/>
              <a:tblGrid>
                <a:gridCol w="11030478">
                  <a:extLst>
                    <a:ext uri="{9D8B030D-6E8A-4147-A177-3AD203B41FA5}">
                      <a16:colId xmlns:a16="http://schemas.microsoft.com/office/drawing/2014/main" val="2029134587"/>
                    </a:ext>
                  </a:extLst>
                </a:gridCol>
              </a:tblGrid>
              <a:tr h="2533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venir Heavy" panose="02000503020000020003" pitchFamily="2" charset="0"/>
                        </a:rPr>
                        <a:t>      ASC.02 HIV testing and counselling (HTC)</a:t>
                      </a:r>
                    </a:p>
                  </a:txBody>
                  <a:tcPr marL="3810" marR="3810" marT="3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0817867"/>
                  </a:ext>
                </a:extLst>
              </a:tr>
              <a:tr h="26492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ASC.02.01.01 HIV testing and counselling for sex workers</a:t>
                      </a:r>
                    </a:p>
                  </a:txBody>
                  <a:tcPr marL="274320" marR="3810" marT="3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694070"/>
                  </a:ext>
                </a:extLst>
              </a:tr>
              <a:tr h="26492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ASC.02.01.02 HIV testing and counselling for MSM</a:t>
                      </a:r>
                    </a:p>
                  </a:txBody>
                  <a:tcPr marL="274320" marR="3810" marT="3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2547365"/>
                  </a:ext>
                </a:extLst>
              </a:tr>
              <a:tr h="26492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ASC.02.01.03 HIV testing and counselling for TG</a:t>
                      </a:r>
                    </a:p>
                  </a:txBody>
                  <a:tcPr marL="274320" marR="3810" marT="3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828308"/>
                  </a:ext>
                </a:extLst>
              </a:tr>
              <a:tr h="26492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ASC.02.01.04 HIV testing and counselling for PWID</a:t>
                      </a:r>
                    </a:p>
                  </a:txBody>
                  <a:tcPr marL="274320" marR="3810" marT="3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9128355"/>
                  </a:ext>
                </a:extLst>
              </a:tr>
              <a:tr h="2533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ASC.02.01.05 HIV testing and counselling for inmates of correctional and pre-trial facilities</a:t>
                      </a:r>
                    </a:p>
                  </a:txBody>
                  <a:tcPr marL="274320" marR="3810" marT="3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3727846"/>
                  </a:ext>
                </a:extLst>
              </a:tr>
              <a:tr h="2533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ASC.02.01.98 HIV testing and counselling (HTC) for key populations (KPs) activities not disaggregated</a:t>
                      </a:r>
                    </a:p>
                  </a:txBody>
                  <a:tcPr marL="274320" marR="3810" marT="3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256885"/>
                  </a:ext>
                </a:extLst>
              </a:tr>
              <a:tr h="2533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ASC.02.02 HIV testing and counselling for pregnant women (part of PMTCT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programme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)</a:t>
                      </a:r>
                    </a:p>
                  </a:txBody>
                  <a:tcPr marL="274320" marR="3810" marT="3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6108254"/>
                  </a:ext>
                </a:extLst>
              </a:tr>
              <a:tr h="26492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ASC.02.03 Early infant diagnosis (EID) of HIV</a:t>
                      </a:r>
                    </a:p>
                  </a:txBody>
                  <a:tcPr marL="274320" marR="3810" marT="3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9453656"/>
                  </a:ext>
                </a:extLst>
              </a:tr>
              <a:tr h="2533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ASC.02.04 HIV testing and counselling for adolescent girls and young women (AGYW)</a:t>
                      </a:r>
                    </a:p>
                  </a:txBody>
                  <a:tcPr marL="274320" marR="3810" marT="3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7564300"/>
                  </a:ext>
                </a:extLst>
              </a:tr>
              <a:tr h="25331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ASC.02.05 HIV testing and counselling for vulnerable and accessible populations (excluding AGYW)</a:t>
                      </a:r>
                    </a:p>
                  </a:txBody>
                  <a:tcPr marL="274320" marR="3810" marT="3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0235877"/>
                  </a:ext>
                </a:extLst>
              </a:tr>
              <a:tr h="26492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ASC.02.06 Voluntary HIV testing and counselling for general population</a:t>
                      </a:r>
                    </a:p>
                  </a:txBody>
                  <a:tcPr marL="274320" marR="3810" marT="3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6061994"/>
                  </a:ext>
                </a:extLst>
              </a:tr>
              <a:tr h="26492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ASC.02.07 Provider initiated testing and counselling (PITC)</a:t>
                      </a:r>
                    </a:p>
                  </a:txBody>
                  <a:tcPr marL="274320" marR="3810" marT="3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502103"/>
                  </a:ext>
                </a:extLst>
              </a:tr>
              <a:tr h="26492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ASC.02.08 HIV screening in blood banks</a:t>
                      </a:r>
                    </a:p>
                  </a:txBody>
                  <a:tcPr marL="274320" marR="3810" marT="3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7130664"/>
                  </a:ext>
                </a:extLst>
              </a:tr>
              <a:tr h="74961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ASC.02.09 Mandatory HIV testing (not VCT) (including premarital, job applications, visas etc.)</a:t>
                      </a:r>
                    </a:p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ASC.02.98  HIV testing and counselling activities not disaggregated</a:t>
                      </a:r>
                    </a:p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ASC.02.99  Other HIV counselling and testing activities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n.e.c.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274320" marR="3810" marT="381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5840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20501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FB801-782C-778D-E0BD-1C4531A96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9EE25863-AE48-3391-11EB-6E24265814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6695967"/>
              </p:ext>
            </p:extLst>
          </p:nvPr>
        </p:nvGraphicFramePr>
        <p:xfrm>
          <a:off x="616879" y="1197930"/>
          <a:ext cx="8446734" cy="2325117"/>
        </p:xfrm>
        <a:graphic>
          <a:graphicData uri="http://schemas.openxmlformats.org/drawingml/2006/table">
            <a:tbl>
              <a:tblPr/>
              <a:tblGrid>
                <a:gridCol w="8446734">
                  <a:extLst>
                    <a:ext uri="{9D8B030D-6E8A-4147-A177-3AD203B41FA5}">
                      <a16:colId xmlns:a16="http://schemas.microsoft.com/office/drawing/2014/main" val="55392096"/>
                    </a:ext>
                  </a:extLst>
                </a:gridCol>
              </a:tblGrid>
              <a:tr h="27621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venir Book" panose="02000503020000020003" pitchFamily="2" charset="0"/>
                        </a:rPr>
                        <a:t>      ASC.03 HIV Care and Treatment Care 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5893248"/>
                  </a:ext>
                </a:extLst>
              </a:tr>
              <a:tr h="230652">
                <a:tc>
                  <a:txBody>
                    <a:bodyPr/>
                    <a:lstStyle/>
                    <a:p>
                      <a:pPr algn="l" fontAlgn="ctr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ASC.03.01 </a:t>
                      </a:r>
                      <a:r>
                        <a:rPr lang="es-UY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Anti-retroviral</a:t>
                      </a:r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 </a:t>
                      </a:r>
                      <a:r>
                        <a:rPr lang="es-UY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therapy</a:t>
                      </a:r>
                      <a:endParaRPr lang="es-UY" sz="1400" b="0" i="0" u="none" strike="noStrike" dirty="0">
                        <a:solidFill>
                          <a:srgbClr val="000000"/>
                        </a:solidFill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91184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ASC.03.02 Adherence and retention on ART - support (including nutrition and transport) and monitoring </a:t>
                      </a: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9046280"/>
                  </a:ext>
                </a:extLst>
              </a:tr>
              <a:tr h="2306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ASC.03.03 Specific ART-related laboratory monitoring</a:t>
                      </a: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81491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ASC.03.04 Co-infections and opportunistic infections: prevention and treatment for PLHIV and KPs</a:t>
                      </a: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250034"/>
                  </a:ext>
                </a:extLst>
              </a:tr>
              <a:tr h="2306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ASC.03.05 Psychological treatment and support services                                </a:t>
                      </a: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2753339"/>
                  </a:ext>
                </a:extLst>
              </a:tr>
              <a:tr h="230652">
                <a:tc>
                  <a:txBody>
                    <a:bodyPr/>
                    <a:lstStyle/>
                    <a:p>
                      <a:pPr algn="l" fontAlgn="ctr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ASC.03.06 Palliative care </a:t>
                      </a: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8105205"/>
                  </a:ext>
                </a:extLst>
              </a:tr>
              <a:tr h="2306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ASC.03.07 Traditional medicine and informal care and treatment services</a:t>
                      </a: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0485621"/>
                  </a:ext>
                </a:extLst>
              </a:tr>
              <a:tr h="2306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ASC.03.98 Care and treatment services not disaggregated </a:t>
                      </a: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490281"/>
                  </a:ext>
                </a:extLst>
              </a:tr>
              <a:tr h="2306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ASC.03.99 Care and treatment services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n.e.c.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4000837"/>
                  </a:ext>
                </a:extLst>
              </a:tr>
            </a:tbl>
          </a:graphicData>
        </a:graphic>
      </p:graphicFrame>
      <p:sp>
        <p:nvSpPr>
          <p:cNvPr id="6" name="Rettangolo 5">
            <a:extLst>
              <a:ext uri="{FF2B5EF4-FFF2-40B4-BE49-F238E27FC236}">
                <a16:creationId xmlns:a16="http://schemas.microsoft.com/office/drawing/2014/main" id="{D3B9A937-49E7-5187-560B-41C31D09A190}"/>
              </a:ext>
            </a:extLst>
          </p:cNvPr>
          <p:cNvSpPr/>
          <p:nvPr/>
        </p:nvSpPr>
        <p:spPr>
          <a:xfrm>
            <a:off x="4619502" y="1520043"/>
            <a:ext cx="6523644" cy="43327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TextBox 1">
            <a:extLst>
              <a:ext uri="{FF2B5EF4-FFF2-40B4-BE49-F238E27FC236}">
                <a16:creationId xmlns:a16="http://schemas.microsoft.com/office/drawing/2014/main" id="{0ED5D547-B144-0D31-1E6E-DFA0FFFD1D34}"/>
              </a:ext>
            </a:extLst>
          </p:cNvPr>
          <p:cNvSpPr txBox="1"/>
          <p:nvPr/>
        </p:nvSpPr>
        <p:spPr>
          <a:xfrm>
            <a:off x="509667" y="330951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chemeClr val="tx2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Classification: HIV Care and Treatment</a:t>
            </a:r>
            <a:endParaRPr lang="en-US" altLang="en-US" sz="3000" dirty="0"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31" name="Segnaposto piè di pagina 30">
            <a:extLst>
              <a:ext uri="{FF2B5EF4-FFF2-40B4-BE49-F238E27FC236}">
                <a16:creationId xmlns:a16="http://schemas.microsoft.com/office/drawing/2014/main" id="{2D7575C2-3BE3-B0CD-7A63-0BA156DE6F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12</a:t>
            </a:r>
          </a:p>
        </p:txBody>
      </p:sp>
      <p:graphicFrame>
        <p:nvGraphicFramePr>
          <p:cNvPr id="7" name="Table 3">
            <a:extLst>
              <a:ext uri="{FF2B5EF4-FFF2-40B4-BE49-F238E27FC236}">
                <a16:creationId xmlns:a16="http://schemas.microsoft.com/office/drawing/2014/main" id="{4CB1D16C-42B8-49CD-0045-A868DC43D3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000873"/>
              </p:ext>
            </p:extLst>
          </p:nvPr>
        </p:nvGraphicFramePr>
        <p:xfrm>
          <a:off x="4840246" y="1697348"/>
          <a:ext cx="6302899" cy="41554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423236">
                  <a:extLst>
                    <a:ext uri="{9D8B030D-6E8A-4147-A177-3AD203B41FA5}">
                      <a16:colId xmlns:a16="http://schemas.microsoft.com/office/drawing/2014/main" val="2448528785"/>
                    </a:ext>
                  </a:extLst>
                </a:gridCol>
                <a:gridCol w="4879663">
                  <a:extLst>
                    <a:ext uri="{9D8B030D-6E8A-4147-A177-3AD203B41FA5}">
                      <a16:colId xmlns:a16="http://schemas.microsoft.com/office/drawing/2014/main" val="3988936989"/>
                    </a:ext>
                  </a:extLst>
                </a:gridCol>
              </a:tblGrid>
              <a:tr h="164209">
                <a:tc>
                  <a:txBody>
                    <a:bodyPr/>
                    <a:lstStyle/>
                    <a:p>
                      <a:pPr algn="l" fontAlgn="b"/>
                      <a:r>
                        <a:rPr lang="en-ZA" sz="1400" b="0" u="none" strike="noStrike" dirty="0">
                          <a:effectLst/>
                        </a:rPr>
                        <a:t>ASC.03.01.01</a:t>
                      </a:r>
                      <a:endParaRPr lang="en-ZA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400" b="0" u="none" strike="noStrike" dirty="0">
                          <a:effectLst/>
                        </a:rPr>
                        <a:t>ART for adults</a:t>
                      </a:r>
                      <a:endParaRPr lang="en-ZA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2002678"/>
                  </a:ext>
                </a:extLst>
              </a:tr>
              <a:tr h="164209">
                <a:tc>
                  <a:txBody>
                    <a:bodyPr/>
                    <a:lstStyle/>
                    <a:p>
                      <a:pPr algn="l" fontAlgn="b"/>
                      <a:r>
                        <a:rPr lang="en-ZA" sz="1400" b="0" u="none" strike="noStrike" dirty="0">
                          <a:effectLst/>
                        </a:rPr>
                        <a:t>ASC.03.01.01.01</a:t>
                      </a:r>
                      <a:endParaRPr lang="en-ZA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400" b="0" u="none" strike="noStrike" dirty="0">
                          <a:effectLst/>
                        </a:rPr>
                        <a:t>First-line ART – adults</a:t>
                      </a:r>
                      <a:endParaRPr lang="en-ZA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8352456"/>
                  </a:ext>
                </a:extLst>
              </a:tr>
              <a:tr h="164209">
                <a:tc>
                  <a:txBody>
                    <a:bodyPr/>
                    <a:lstStyle/>
                    <a:p>
                      <a:pPr algn="l" fontAlgn="b"/>
                      <a:r>
                        <a:rPr lang="en-ZA" sz="1400" b="0" u="none" strike="noStrike" dirty="0">
                          <a:effectLst/>
                        </a:rPr>
                        <a:t>ASC.03.01.01.02</a:t>
                      </a:r>
                      <a:endParaRPr lang="en-ZA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400" b="0" u="none" strike="noStrike" dirty="0">
                          <a:effectLst/>
                        </a:rPr>
                        <a:t>Second-line ART – adults</a:t>
                      </a:r>
                      <a:endParaRPr lang="en-ZA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894913"/>
                  </a:ext>
                </a:extLst>
              </a:tr>
              <a:tr h="164209">
                <a:tc>
                  <a:txBody>
                    <a:bodyPr/>
                    <a:lstStyle/>
                    <a:p>
                      <a:pPr algn="l" fontAlgn="b"/>
                      <a:r>
                        <a:rPr lang="en-ZA" sz="1400" b="0" u="none" strike="noStrike" dirty="0">
                          <a:effectLst/>
                        </a:rPr>
                        <a:t>ASC.03.01.01.03</a:t>
                      </a:r>
                      <a:endParaRPr lang="en-ZA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 dirty="0">
                          <a:effectLst/>
                        </a:rPr>
                        <a:t>Third-line or salvage ART - adults</a:t>
                      </a:r>
                      <a:endParaRPr lang="en-US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0433100"/>
                  </a:ext>
                </a:extLst>
              </a:tr>
              <a:tr h="164209">
                <a:tc>
                  <a:txBody>
                    <a:bodyPr/>
                    <a:lstStyle/>
                    <a:p>
                      <a:pPr algn="l" fontAlgn="b"/>
                      <a:r>
                        <a:rPr lang="en-ZA" sz="1400" b="0" u="none" strike="noStrike" dirty="0">
                          <a:effectLst/>
                        </a:rPr>
                        <a:t>ASC.03.01.01.98</a:t>
                      </a:r>
                      <a:endParaRPr lang="en-ZA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 dirty="0">
                          <a:effectLst/>
                        </a:rPr>
                        <a:t>Adult antiretroviral therapy not disaggregated</a:t>
                      </a:r>
                      <a:endParaRPr lang="en-US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568154"/>
                  </a:ext>
                </a:extLst>
              </a:tr>
              <a:tr h="164209">
                <a:tc>
                  <a:txBody>
                    <a:bodyPr/>
                    <a:lstStyle/>
                    <a:p>
                      <a:pPr algn="l" fontAlgn="b"/>
                      <a:r>
                        <a:rPr lang="en-ZA" sz="1400" b="0" u="none" strike="noStrike">
                          <a:effectLst/>
                        </a:rPr>
                        <a:t>ASC.03.01.02</a:t>
                      </a:r>
                      <a:endParaRPr lang="en-ZA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400" b="0" u="none" strike="noStrike" dirty="0">
                          <a:effectLst/>
                        </a:rPr>
                        <a:t>ART for paediatrics</a:t>
                      </a:r>
                      <a:endParaRPr lang="en-ZA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58886"/>
                  </a:ext>
                </a:extLst>
              </a:tr>
              <a:tr h="164209">
                <a:tc>
                  <a:txBody>
                    <a:bodyPr/>
                    <a:lstStyle/>
                    <a:p>
                      <a:pPr algn="l" fontAlgn="b"/>
                      <a:r>
                        <a:rPr lang="en-ZA" sz="1400" b="0" u="none" strike="noStrike">
                          <a:effectLst/>
                        </a:rPr>
                        <a:t>ASC.03.01.02.01</a:t>
                      </a:r>
                      <a:endParaRPr lang="en-ZA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400" b="0" u="none" strike="noStrike" dirty="0">
                          <a:effectLst/>
                        </a:rPr>
                        <a:t>First-line ART – paediatric</a:t>
                      </a:r>
                      <a:endParaRPr lang="en-ZA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6150384"/>
                  </a:ext>
                </a:extLst>
              </a:tr>
              <a:tr h="164209">
                <a:tc>
                  <a:txBody>
                    <a:bodyPr/>
                    <a:lstStyle/>
                    <a:p>
                      <a:pPr algn="l" fontAlgn="b"/>
                      <a:r>
                        <a:rPr lang="en-ZA" sz="1400" b="0" u="none" strike="noStrike">
                          <a:effectLst/>
                        </a:rPr>
                        <a:t>ASC.03.01.02.02</a:t>
                      </a:r>
                      <a:endParaRPr lang="en-ZA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400" b="0" u="none" strike="noStrike" dirty="0">
                          <a:effectLst/>
                        </a:rPr>
                        <a:t>Second-line ART – paediatric</a:t>
                      </a:r>
                      <a:endParaRPr lang="en-ZA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5596970"/>
                  </a:ext>
                </a:extLst>
              </a:tr>
              <a:tr h="164209">
                <a:tc>
                  <a:txBody>
                    <a:bodyPr/>
                    <a:lstStyle/>
                    <a:p>
                      <a:pPr algn="l" fontAlgn="b"/>
                      <a:r>
                        <a:rPr lang="en-ZA" sz="1400" b="0" u="none" strike="noStrike">
                          <a:effectLst/>
                        </a:rPr>
                        <a:t>ASC.03.01.02.03</a:t>
                      </a:r>
                      <a:endParaRPr lang="en-ZA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 dirty="0">
                          <a:effectLst/>
                        </a:rPr>
                        <a:t>Third-line or salvage ART - </a:t>
                      </a:r>
                      <a:r>
                        <a:rPr lang="en-US" sz="1400" b="0" u="none" strike="noStrike" dirty="0" err="1">
                          <a:effectLst/>
                        </a:rPr>
                        <a:t>paediatric</a:t>
                      </a:r>
                      <a:endParaRPr lang="en-US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005115"/>
                  </a:ext>
                </a:extLst>
              </a:tr>
              <a:tr h="164209">
                <a:tc>
                  <a:txBody>
                    <a:bodyPr/>
                    <a:lstStyle/>
                    <a:p>
                      <a:pPr algn="l" fontAlgn="b"/>
                      <a:r>
                        <a:rPr lang="en-ZA" sz="1400" b="0" u="none" strike="noStrike">
                          <a:effectLst/>
                        </a:rPr>
                        <a:t>ASC.03.01.02.98</a:t>
                      </a:r>
                      <a:endParaRPr lang="en-ZA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 dirty="0" err="1">
                          <a:effectLst/>
                        </a:rPr>
                        <a:t>Paediatric</a:t>
                      </a:r>
                      <a:r>
                        <a:rPr lang="en-US" sz="1400" b="0" u="none" strike="noStrike" dirty="0">
                          <a:effectLst/>
                        </a:rPr>
                        <a:t> antiretroviral therapy not disaggregated</a:t>
                      </a:r>
                      <a:endParaRPr lang="en-US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1121668"/>
                  </a:ext>
                </a:extLst>
              </a:tr>
              <a:tr h="323672">
                <a:tc>
                  <a:txBody>
                    <a:bodyPr/>
                    <a:lstStyle/>
                    <a:p>
                      <a:pPr algn="l" fontAlgn="b"/>
                      <a:r>
                        <a:rPr lang="en-ZA" sz="1400" b="0" u="none" strike="noStrike" dirty="0">
                          <a:effectLst/>
                        </a:rPr>
                        <a:t>ASC.03.01.03</a:t>
                      </a:r>
                      <a:endParaRPr lang="en-ZA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 dirty="0">
                          <a:effectLst/>
                        </a:rPr>
                        <a:t>ART for PMTCT (for pregnant women not previously on treatment and newborns)</a:t>
                      </a:r>
                      <a:endParaRPr lang="en-US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4509373"/>
                  </a:ext>
                </a:extLst>
              </a:tr>
              <a:tr h="164209">
                <a:tc>
                  <a:txBody>
                    <a:bodyPr/>
                    <a:lstStyle/>
                    <a:p>
                      <a:pPr algn="l" fontAlgn="b"/>
                      <a:r>
                        <a:rPr lang="en-ZA" sz="1400" b="0" u="none" strike="noStrike">
                          <a:effectLst/>
                        </a:rPr>
                        <a:t>ASC.03.01.03.01</a:t>
                      </a:r>
                      <a:endParaRPr lang="en-ZA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 dirty="0">
                          <a:effectLst/>
                        </a:rPr>
                        <a:t>ART for PMTCT (for pregnant women not previously on treatment)</a:t>
                      </a:r>
                      <a:endParaRPr lang="en-US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087794"/>
                  </a:ext>
                </a:extLst>
              </a:tr>
              <a:tr h="164209">
                <a:tc>
                  <a:txBody>
                    <a:bodyPr/>
                    <a:lstStyle/>
                    <a:p>
                      <a:pPr algn="l" fontAlgn="b"/>
                      <a:r>
                        <a:rPr lang="en-ZA" sz="1400" b="0" u="none" strike="noStrike" dirty="0">
                          <a:effectLst/>
                        </a:rPr>
                        <a:t>ASC.03.01.03.02</a:t>
                      </a:r>
                      <a:endParaRPr lang="en-ZA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400" b="0" u="none" strike="noStrike" dirty="0">
                          <a:effectLst/>
                        </a:rPr>
                        <a:t>ART for PMTCT (for newborns)</a:t>
                      </a:r>
                      <a:endParaRPr lang="en-ZA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177821"/>
                  </a:ext>
                </a:extLst>
              </a:tr>
              <a:tr h="323672">
                <a:tc>
                  <a:txBody>
                    <a:bodyPr/>
                    <a:lstStyle/>
                    <a:p>
                      <a:pPr algn="l" fontAlgn="b"/>
                      <a:r>
                        <a:rPr lang="en-ZA" sz="1400" b="0" u="none" strike="noStrike">
                          <a:effectLst/>
                        </a:rPr>
                        <a:t>ASC.03.01.03.98</a:t>
                      </a:r>
                      <a:endParaRPr lang="en-ZA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 dirty="0">
                          <a:effectLst/>
                        </a:rPr>
                        <a:t>ART for PMTCT (for pregnant women not previously on treatment and newborns) not disaggregated</a:t>
                      </a:r>
                      <a:endParaRPr lang="en-US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3502436"/>
                  </a:ext>
                </a:extLst>
              </a:tr>
              <a:tr h="323672">
                <a:tc>
                  <a:txBody>
                    <a:bodyPr/>
                    <a:lstStyle/>
                    <a:p>
                      <a:pPr algn="l" fontAlgn="b"/>
                      <a:r>
                        <a:rPr lang="en-ZA" sz="1400" b="0" u="none" strike="noStrike">
                          <a:effectLst/>
                        </a:rPr>
                        <a:t>ASC.03.01.98</a:t>
                      </a:r>
                      <a:endParaRPr lang="en-ZA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 dirty="0">
                          <a:effectLst/>
                        </a:rPr>
                        <a:t>Antiretroviral therapy not disaggregated neither by age nor by line of treatment nor for PMTCT</a:t>
                      </a:r>
                      <a:endParaRPr lang="en-US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1066407"/>
                  </a:ext>
                </a:extLst>
              </a:tr>
              <a:tr h="164209">
                <a:tc>
                  <a:txBody>
                    <a:bodyPr/>
                    <a:lstStyle/>
                    <a:p>
                      <a:pPr algn="l" fontAlgn="b"/>
                      <a:r>
                        <a:rPr lang="en-ZA" sz="1400" b="0" u="none" strike="noStrike">
                          <a:effectLst/>
                        </a:rPr>
                        <a:t>ASC.03.01.99</a:t>
                      </a:r>
                      <a:endParaRPr lang="en-ZA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 dirty="0">
                          <a:effectLst/>
                        </a:rPr>
                        <a:t>Other Antiretroviral therapy </a:t>
                      </a:r>
                      <a:r>
                        <a:rPr lang="en-US" sz="1400" b="0" u="none" strike="noStrike" dirty="0" err="1">
                          <a:effectLst/>
                        </a:rPr>
                        <a:t>n.e.c</a:t>
                      </a:r>
                      <a:endParaRPr lang="en-US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4014414"/>
                  </a:ext>
                </a:extLst>
              </a:tr>
            </a:tbl>
          </a:graphicData>
        </a:graphic>
      </p:graphicFrame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7C351E30-0B2A-5F5C-33B9-8798AB8CE2B0}"/>
              </a:ext>
            </a:extLst>
          </p:cNvPr>
          <p:cNvCxnSpPr>
            <a:cxnSpLocks/>
          </p:cNvCxnSpPr>
          <p:nvPr/>
        </p:nvCxnSpPr>
        <p:spPr>
          <a:xfrm>
            <a:off x="4487886" y="1575879"/>
            <a:ext cx="1590626" cy="620981"/>
          </a:xfrm>
          <a:prstGeom prst="line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rgbClr val="E3193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5683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F349B-E676-BC84-6C95-2CD012DAB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>
            <a:extLst>
              <a:ext uri="{FF2B5EF4-FFF2-40B4-BE49-F238E27FC236}">
                <a16:creationId xmlns:a16="http://schemas.microsoft.com/office/drawing/2014/main" id="{EE200F50-A5B5-2FEA-6CF2-C938AD4E0D2B}"/>
              </a:ext>
            </a:extLst>
          </p:cNvPr>
          <p:cNvSpPr txBox="1"/>
          <p:nvPr/>
        </p:nvSpPr>
        <p:spPr>
          <a:xfrm>
            <a:off x="418227" y="130743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chemeClr val="tx2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Other AIDS Spending Categories (ASC)</a:t>
            </a:r>
          </a:p>
        </p:txBody>
      </p:sp>
      <p:sp>
        <p:nvSpPr>
          <p:cNvPr id="157" name="Segnaposto piè di pagina 156">
            <a:extLst>
              <a:ext uri="{FF2B5EF4-FFF2-40B4-BE49-F238E27FC236}">
                <a16:creationId xmlns:a16="http://schemas.microsoft.com/office/drawing/2014/main" id="{CD2A1F99-2AF3-AC92-CD2F-5AA82AC026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13</a:t>
            </a:r>
          </a:p>
        </p:txBody>
      </p:sp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2E26EF1B-3A43-6B5F-64AA-FE28C958F0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6565044"/>
              </p:ext>
            </p:extLst>
          </p:nvPr>
        </p:nvGraphicFramePr>
        <p:xfrm>
          <a:off x="251119" y="745148"/>
          <a:ext cx="6861080" cy="4972050"/>
        </p:xfrm>
        <a:graphic>
          <a:graphicData uri="http://schemas.openxmlformats.org/drawingml/2006/table">
            <a:tbl>
              <a:tblPr/>
              <a:tblGrid>
                <a:gridCol w="6861080">
                  <a:extLst>
                    <a:ext uri="{9D8B030D-6E8A-4147-A177-3AD203B41FA5}">
                      <a16:colId xmlns:a16="http://schemas.microsoft.com/office/drawing/2014/main" val="1482294776"/>
                    </a:ext>
                  </a:extLst>
                </a:gridCol>
              </a:tblGrid>
              <a:tr h="42028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venir Book" panose="02000503020000020003" pitchFamily="2" charset="0"/>
                        </a:rPr>
                        <a:t>      </a:t>
                      </a: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venir Heavy" panose="02000503020000020003" pitchFamily="2" charset="0"/>
                        </a:rPr>
                        <a:t>ASC.04 Social protection and economic support (for PLHIV, their families, for KPs and for      </a:t>
                      </a:r>
                      <a:b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venir Heavy" panose="02000503020000020003" pitchFamily="2" charset="0"/>
                        </a:rPr>
                      </a:b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venir Heavy" panose="02000503020000020003" pitchFamily="2" charset="0"/>
                        </a:rPr>
                        <a:t>      Orphans and Vulnerable Children)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753926"/>
                  </a:ext>
                </a:extLst>
              </a:tr>
              <a:tr h="20016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ASC.04.01 Social protection and economic support for OVC</a:t>
                      </a: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1237993"/>
                  </a:ext>
                </a:extLst>
              </a:tr>
              <a:tr h="20016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ASC.04.02 Other social protection and economic support (non-OVC)</a:t>
                      </a: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975559"/>
                  </a:ext>
                </a:extLst>
              </a:tr>
              <a:tr h="20016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ASC.04.98 Social protection activities not disaggregated</a:t>
                      </a: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7699953"/>
                  </a:ext>
                </a:extLst>
              </a:tr>
              <a:tr h="200161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ASC.04.99 Social protection </a:t>
                      </a:r>
                      <a:r>
                        <a:rPr lang="fr-FR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activities</a:t>
                      </a:r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 </a:t>
                      </a:r>
                      <a:r>
                        <a:rPr lang="fr-FR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n.e.c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354060"/>
                  </a:ext>
                </a:extLst>
              </a:tr>
              <a:tr h="21159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venir Heavy" panose="02000503020000020003" pitchFamily="2" charset="0"/>
                        </a:rPr>
                        <a:t>      ASC.05 Social Enablers (excluding direct services for KPs above)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9958958"/>
                  </a:ext>
                </a:extLst>
              </a:tr>
              <a:tr h="936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ASC.05.01.01 Stigma and discrimination reduction</a:t>
                      </a:r>
                    </a:p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ASC.05.01.02  Building meaningful engagement for representation in key governance, policy reform and development processes</a:t>
                      </a:r>
                    </a:p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ASC.05.01.02.01  Representation of PLHIV in key processes</a:t>
                      </a:r>
                    </a:p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ASC.05.01.02.02  Representation of youth in key processes</a:t>
                      </a: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0685780"/>
                  </a:ext>
                </a:extLst>
              </a:tr>
              <a:tr h="21159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venir Book" panose="02000503020000020003" pitchFamily="2" charset="0"/>
                        </a:rPr>
                        <a:t>      </a:t>
                      </a: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venir Heavy" panose="02000503020000020003" pitchFamily="2" charset="0"/>
                        </a:rPr>
                        <a:t>ASC.06 </a:t>
                      </a:r>
                      <a:r>
                        <a:rPr lang="en-US" sz="14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Avenir Heavy" panose="02000503020000020003" pitchFamily="2" charset="0"/>
                        </a:rPr>
                        <a:t>Programme</a:t>
                      </a: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venir Heavy" panose="02000503020000020003" pitchFamily="2" charset="0"/>
                        </a:rPr>
                        <a:t> enablers and systems strengthening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6240023"/>
                  </a:ext>
                </a:extLst>
              </a:tr>
              <a:tr h="20016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ASC.06.01 Strategic planning, coordination and policy development</a:t>
                      </a: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3143823"/>
                  </a:ext>
                </a:extLst>
              </a:tr>
              <a:tr h="20016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ASC.06.02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Programme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 administration and management costs (above service-delivery level)</a:t>
                      </a: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3451285"/>
                  </a:ext>
                </a:extLst>
              </a:tr>
              <a:tr h="20016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ASC.06.03 Strategic information</a:t>
                      </a: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036864"/>
                  </a:ext>
                </a:extLst>
              </a:tr>
              <a:tr h="200161">
                <a:tc>
                  <a:txBody>
                    <a:bodyPr/>
                    <a:lstStyle/>
                    <a:p>
                      <a:pPr algn="l" fontAlgn="ctr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ASC.06.04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Systems Strengthening (excluding Community system strengthening)</a:t>
                      </a:r>
                      <a:endParaRPr lang="es-UY" sz="1400" b="0" i="0" u="none" strike="noStrike" dirty="0">
                        <a:solidFill>
                          <a:srgbClr val="000000"/>
                        </a:solidFill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9429377"/>
                  </a:ext>
                </a:extLst>
              </a:tr>
              <a:tr h="39623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ASC.06.05 Community &amp; Not-for-profit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organisations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 system strengthening and community-based activities (excluding direct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servcies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 for KPs above)</a:t>
                      </a: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6855371"/>
                  </a:ext>
                </a:extLst>
              </a:tr>
              <a:tr h="20016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ASC.06.06 Human resources for HIV (above-site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programmes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)</a:t>
                      </a: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3417093"/>
                  </a:ext>
                </a:extLst>
              </a:tr>
              <a:tr h="20016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ASC.06.07 Human resources for health (above-site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programmes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)</a:t>
                      </a: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1791126"/>
                  </a:ext>
                </a:extLst>
              </a:tr>
              <a:tr h="20016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ASC.06.98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Programme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 enablers and systems strengthening not disaggregated </a:t>
                      </a: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799327"/>
                  </a:ext>
                </a:extLst>
              </a:tr>
              <a:tr h="20016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ASC.06.99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Programme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 panose="02000503020000020003" pitchFamily="2" charset="0"/>
                        </a:rPr>
                        <a:t> enablers and systems strengthening not disaggregated </a:t>
                      </a: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6735837"/>
                  </a:ext>
                </a:extLst>
              </a:tr>
            </a:tbl>
          </a:graphicData>
        </a:graphic>
      </p:graphicFrame>
      <p:graphicFrame>
        <p:nvGraphicFramePr>
          <p:cNvPr id="8" name="Table 3">
            <a:extLst>
              <a:ext uri="{FF2B5EF4-FFF2-40B4-BE49-F238E27FC236}">
                <a16:creationId xmlns:a16="http://schemas.microsoft.com/office/drawing/2014/main" id="{182F0FAE-07AB-980E-A949-3CF9977213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2933689"/>
              </p:ext>
            </p:extLst>
          </p:nvPr>
        </p:nvGraphicFramePr>
        <p:xfrm>
          <a:off x="7736729" y="383371"/>
          <a:ext cx="4204149" cy="2028942"/>
        </p:xfrm>
        <a:graphic>
          <a:graphicData uri="http://schemas.openxmlformats.org/drawingml/2006/table">
            <a:tbl>
              <a:tblPr>
                <a:tableStyleId>{10A1B5D5-9B99-4C35-A422-299274C87663}</a:tableStyleId>
              </a:tblPr>
              <a:tblGrid>
                <a:gridCol w="949324">
                  <a:extLst>
                    <a:ext uri="{9D8B030D-6E8A-4147-A177-3AD203B41FA5}">
                      <a16:colId xmlns:a16="http://schemas.microsoft.com/office/drawing/2014/main" val="3799396068"/>
                    </a:ext>
                  </a:extLst>
                </a:gridCol>
                <a:gridCol w="3254825">
                  <a:extLst>
                    <a:ext uri="{9D8B030D-6E8A-4147-A177-3AD203B41FA5}">
                      <a16:colId xmlns:a16="http://schemas.microsoft.com/office/drawing/2014/main" val="322105984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ASC.06.03</a:t>
                      </a:r>
                      <a:endParaRPr lang="en-ZA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1C8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Strategic information</a:t>
                      </a:r>
                      <a:endParaRPr lang="en-ZA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1C8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0264643"/>
                  </a:ext>
                </a:extLst>
              </a:tr>
              <a:tr h="229964"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ASC.06.03.01</a:t>
                      </a:r>
                      <a:endParaRPr lang="en-ZA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 dirty="0">
                          <a:effectLst/>
                        </a:rPr>
                        <a:t>Monitoring and evaluation</a:t>
                      </a:r>
                      <a:endParaRPr lang="en-ZA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4058208"/>
                  </a:ext>
                </a:extLst>
              </a:tr>
              <a:tr h="229964"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 dirty="0">
                          <a:effectLst/>
                        </a:rPr>
                        <a:t>ASC.06.03.02</a:t>
                      </a:r>
                      <a:endParaRPr lang="en-ZA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Operations and implementation science research</a:t>
                      </a:r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5328854"/>
                  </a:ext>
                </a:extLst>
              </a:tr>
              <a:tr h="229964"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ASC.06.03.03</a:t>
                      </a:r>
                      <a:endParaRPr lang="en-ZA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 dirty="0">
                          <a:effectLst/>
                        </a:rPr>
                        <a:t>Serological-surveillance (</a:t>
                      </a:r>
                      <a:r>
                        <a:rPr lang="en-ZA" sz="1200" u="none" strike="noStrike" dirty="0" err="1">
                          <a:effectLst/>
                        </a:rPr>
                        <a:t>sero</a:t>
                      </a:r>
                      <a:r>
                        <a:rPr lang="en-ZA" sz="1200" u="none" strike="noStrike" dirty="0">
                          <a:effectLst/>
                        </a:rPr>
                        <a:t>-surveillance)</a:t>
                      </a:r>
                      <a:endParaRPr lang="en-ZA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5045316"/>
                  </a:ext>
                </a:extLst>
              </a:tr>
              <a:tr h="229964"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ASC.06.03.04</a:t>
                      </a:r>
                      <a:endParaRPr lang="en-ZA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Management information systems</a:t>
                      </a:r>
                      <a:endParaRPr lang="en-ZA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459342"/>
                  </a:ext>
                </a:extLst>
              </a:tr>
              <a:tr h="229964"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ASC.06.03.05</a:t>
                      </a:r>
                      <a:endParaRPr lang="en-ZA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 dirty="0">
                          <a:effectLst/>
                        </a:rPr>
                        <a:t>HIV drug-resistance surveillance</a:t>
                      </a:r>
                      <a:endParaRPr lang="en-ZA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2324138"/>
                  </a:ext>
                </a:extLst>
              </a:tr>
              <a:tr h="229964"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ASC.06.03.06</a:t>
                      </a:r>
                      <a:endParaRPr lang="en-ZA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Financial tracking and monitoring</a:t>
                      </a:r>
                      <a:endParaRPr lang="en-ZA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0292252"/>
                  </a:ext>
                </a:extLst>
              </a:tr>
              <a:tr h="229964"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ASC.06.03.98</a:t>
                      </a:r>
                      <a:endParaRPr lang="en-ZA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 dirty="0">
                          <a:effectLst/>
                        </a:rPr>
                        <a:t>Strategic information not disaggregated</a:t>
                      </a:r>
                      <a:endParaRPr lang="en-ZA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9172397"/>
                  </a:ext>
                </a:extLst>
              </a:tr>
              <a:tr h="229964"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 dirty="0">
                          <a:effectLst/>
                        </a:rPr>
                        <a:t>ASC.06.03.99</a:t>
                      </a:r>
                      <a:endParaRPr lang="en-ZA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Other Strategic information </a:t>
                      </a:r>
                      <a:r>
                        <a:rPr lang="en-US" sz="1200" u="none" strike="noStrike" dirty="0" err="1">
                          <a:effectLst/>
                        </a:rPr>
                        <a:t>n.e.c.</a:t>
                      </a:r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947400"/>
                  </a:ext>
                </a:extLst>
              </a:tr>
            </a:tbl>
          </a:graphicData>
        </a:graphic>
      </p:graphicFrame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55C984FF-502A-19D5-9A55-C798150800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2232984"/>
              </p:ext>
            </p:extLst>
          </p:nvPr>
        </p:nvGraphicFramePr>
        <p:xfrm>
          <a:off x="7736728" y="2619183"/>
          <a:ext cx="4204149" cy="3321498"/>
        </p:xfrm>
        <a:graphic>
          <a:graphicData uri="http://schemas.openxmlformats.org/drawingml/2006/table">
            <a:tbl>
              <a:tblPr>
                <a:tableStyleId>{10A1B5D5-9B99-4C35-A422-299274C87663}</a:tableStyleId>
              </a:tblPr>
              <a:tblGrid>
                <a:gridCol w="949324">
                  <a:extLst>
                    <a:ext uri="{9D8B030D-6E8A-4147-A177-3AD203B41FA5}">
                      <a16:colId xmlns:a16="http://schemas.microsoft.com/office/drawing/2014/main" val="3799396068"/>
                    </a:ext>
                  </a:extLst>
                </a:gridCol>
                <a:gridCol w="3254825">
                  <a:extLst>
                    <a:ext uri="{9D8B030D-6E8A-4147-A177-3AD203B41FA5}">
                      <a16:colId xmlns:a16="http://schemas.microsoft.com/office/drawing/2014/main" val="322105984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ASC.06.05</a:t>
                      </a:r>
                      <a:endParaRPr lang="en-ZA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1C8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Community &amp; Not-for-profit </a:t>
                      </a:r>
                      <a:r>
                        <a:rPr lang="en-US" sz="12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organisations</a:t>
                      </a:r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system strengthening and community-based activities (excluding direct services for KPs above)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1C8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0264643"/>
                  </a:ext>
                </a:extLst>
              </a:tr>
              <a:tr h="2299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ASC.06.05.01</a:t>
                      </a:r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63" marR="4463" marT="4463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Community &amp; Not-for-profit </a:t>
                      </a:r>
                      <a:r>
                        <a:rPr lang="en-US" sz="1200" u="none" strike="noStrike" dirty="0" err="1">
                          <a:effectLst/>
                        </a:rPr>
                        <a:t>organisational</a:t>
                      </a:r>
                      <a:r>
                        <a:rPr lang="en-US" sz="1200" u="none" strike="noStrike" dirty="0">
                          <a:effectLst/>
                        </a:rPr>
                        <a:t> development</a:t>
                      </a:r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63" marR="4463" marT="4463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4058208"/>
                  </a:ext>
                </a:extLst>
              </a:tr>
              <a:tr h="2299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ASC.06.05.02</a:t>
                      </a:r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63" marR="4463" marT="4463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Community worker education, training and support</a:t>
                      </a:r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63" marR="4463" marT="4463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5328854"/>
                  </a:ext>
                </a:extLst>
              </a:tr>
              <a:tr h="2299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ASC.06.05.03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63" marR="4463" marT="4463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Resource </a:t>
                      </a:r>
                      <a:r>
                        <a:rPr lang="en-US" sz="1200" u="none" strike="noStrike" dirty="0" err="1">
                          <a:effectLst/>
                        </a:rPr>
                        <a:t>mobilisation</a:t>
                      </a:r>
                      <a:r>
                        <a:rPr lang="en-US" sz="1200" u="none" strike="noStrike" dirty="0">
                          <a:effectLst/>
                        </a:rPr>
                        <a:t> / generation for community &amp; Not-for-profit </a:t>
                      </a:r>
                      <a:r>
                        <a:rPr lang="en-US" sz="1200" u="none" strike="noStrike" dirty="0" err="1">
                          <a:effectLst/>
                        </a:rPr>
                        <a:t>organisations</a:t>
                      </a:r>
                      <a:r>
                        <a:rPr lang="en-US" sz="1200" u="none" strike="noStrike" dirty="0">
                          <a:effectLst/>
                        </a:rPr>
                        <a:t> and financial sustainability activities</a:t>
                      </a:r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63" marR="4463" marT="4463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5045316"/>
                  </a:ext>
                </a:extLst>
              </a:tr>
              <a:tr h="2299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ASC.06.05.04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63" marR="4463" marT="4463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Recruitment and retention of volunteers</a:t>
                      </a:r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63" marR="4463" marT="4463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459342"/>
                  </a:ext>
                </a:extLst>
              </a:tr>
              <a:tr h="2299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ASC.06.05.05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63" marR="4463" marT="4463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Community-led monitoring</a:t>
                      </a:r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63" marR="4463" marT="4463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2324138"/>
                  </a:ext>
                </a:extLst>
              </a:tr>
              <a:tr h="2299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ASC.06.05.01</a:t>
                      </a:r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63" marR="4463" marT="4463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Community &amp; Not-for-profit </a:t>
                      </a:r>
                      <a:r>
                        <a:rPr lang="en-US" sz="1200" u="none" strike="noStrike" dirty="0" err="1">
                          <a:effectLst/>
                        </a:rPr>
                        <a:t>organisational</a:t>
                      </a:r>
                      <a:r>
                        <a:rPr lang="en-US" sz="1200" u="none" strike="noStrike" dirty="0">
                          <a:effectLst/>
                        </a:rPr>
                        <a:t> development</a:t>
                      </a:r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63" marR="4463" marT="4463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0292252"/>
                  </a:ext>
                </a:extLst>
              </a:tr>
              <a:tr h="2299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ASC.06.05.02</a:t>
                      </a:r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63" marR="4463" marT="4463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Community worker education, training and support</a:t>
                      </a:r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63" marR="4463" marT="4463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9172397"/>
                  </a:ext>
                </a:extLst>
              </a:tr>
              <a:tr h="2299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>
                          <a:effectLst/>
                        </a:rPr>
                        <a:t>ASC.06.05.03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63" marR="4463" marT="4463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u="none" strike="noStrike" dirty="0">
                          <a:effectLst/>
                        </a:rPr>
                        <a:t>Resource </a:t>
                      </a:r>
                      <a:r>
                        <a:rPr lang="en-US" sz="1200" u="none" strike="noStrike" dirty="0" err="1">
                          <a:effectLst/>
                        </a:rPr>
                        <a:t>mobilisation</a:t>
                      </a:r>
                      <a:r>
                        <a:rPr lang="en-US" sz="1200" u="none" strike="noStrike" dirty="0">
                          <a:effectLst/>
                        </a:rPr>
                        <a:t> / generation for community &amp; Not-for-profit </a:t>
                      </a:r>
                      <a:r>
                        <a:rPr lang="en-US" sz="1200" u="none" strike="noStrike" dirty="0" err="1">
                          <a:effectLst/>
                        </a:rPr>
                        <a:t>organisations</a:t>
                      </a:r>
                      <a:r>
                        <a:rPr lang="en-US" sz="1200" u="none" strike="noStrike" dirty="0">
                          <a:effectLst/>
                        </a:rPr>
                        <a:t> and financial sustainability activities</a:t>
                      </a:r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63" marR="4463" marT="4463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947400"/>
                  </a:ext>
                </a:extLst>
              </a:tr>
            </a:tbl>
          </a:graphicData>
        </a:graphic>
      </p:graphicFrame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FA70064-86C3-C498-55A6-5D8272962AB9}"/>
              </a:ext>
            </a:extLst>
          </p:cNvPr>
          <p:cNvCxnSpPr>
            <a:cxnSpLocks/>
          </p:cNvCxnSpPr>
          <p:nvPr/>
        </p:nvCxnSpPr>
        <p:spPr>
          <a:xfrm flipV="1">
            <a:off x="4216400" y="1397842"/>
            <a:ext cx="3294743" cy="273002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7E23C2C-21BF-40AA-FBD8-C5602B27F6BE}"/>
              </a:ext>
            </a:extLst>
          </p:cNvPr>
          <p:cNvCxnSpPr>
            <a:cxnSpLocks/>
          </p:cNvCxnSpPr>
          <p:nvPr/>
        </p:nvCxnSpPr>
        <p:spPr>
          <a:xfrm flipV="1">
            <a:off x="6946900" y="3530600"/>
            <a:ext cx="716643" cy="118978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FA225FD9-8608-1A8A-B069-C769084651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3872664"/>
              </p:ext>
            </p:extLst>
          </p:nvPr>
        </p:nvGraphicFramePr>
        <p:xfrm>
          <a:off x="3107522" y="5365330"/>
          <a:ext cx="4204149" cy="1495044"/>
        </p:xfrm>
        <a:graphic>
          <a:graphicData uri="http://schemas.openxmlformats.org/drawingml/2006/table">
            <a:tbl>
              <a:tblPr>
                <a:tableStyleId>{10A1B5D5-9B99-4C35-A422-299274C87663}</a:tableStyleId>
              </a:tblPr>
              <a:tblGrid>
                <a:gridCol w="949324">
                  <a:extLst>
                    <a:ext uri="{9D8B030D-6E8A-4147-A177-3AD203B41FA5}">
                      <a16:colId xmlns:a16="http://schemas.microsoft.com/office/drawing/2014/main" val="3799396068"/>
                    </a:ext>
                  </a:extLst>
                </a:gridCol>
                <a:gridCol w="3254825">
                  <a:extLst>
                    <a:ext uri="{9D8B030D-6E8A-4147-A177-3AD203B41FA5}">
                      <a16:colId xmlns:a16="http://schemas.microsoft.com/office/drawing/2014/main" val="322105984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ASC.06.04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1C8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Systems Strengthening (excluding Community system strengthening)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1C8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0264643"/>
                  </a:ext>
                </a:extLst>
              </a:tr>
              <a:tr h="2299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ASC.06.04.01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Procurement and supply chain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4058208"/>
                  </a:ext>
                </a:extLst>
              </a:tr>
              <a:tr h="2299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ASC.06.04.02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Laboratory system strengthening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5328854"/>
                  </a:ext>
                </a:extLst>
              </a:tr>
              <a:tr h="2299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ASC.06.04.03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Institutional &amp; </a:t>
                      </a:r>
                      <a:r>
                        <a:rPr lang="en-US" sz="1200" b="0" i="0" u="none" strike="noStrike" dirty="0" err="1">
                          <a:effectLst/>
                          <a:latin typeface="+mn-lt"/>
                        </a:rPr>
                        <a:t>organisational</a:t>
                      </a:r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 development (health, social, educational </a:t>
                      </a:r>
                      <a:r>
                        <a:rPr lang="en-US" sz="1200" b="0" i="0" u="none" strike="noStrike" dirty="0" err="1">
                          <a:effectLst/>
                          <a:latin typeface="+mn-lt"/>
                        </a:rPr>
                        <a:t>etc</a:t>
                      </a:r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5045316"/>
                  </a:ext>
                </a:extLst>
              </a:tr>
              <a:tr h="29089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effectLst/>
                          <a:latin typeface="+mn-lt"/>
                        </a:rPr>
                        <a:t>ASC.06.04.04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Financial and accounting systems strengthening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459342"/>
                  </a:ext>
                </a:extLst>
              </a:tr>
            </a:tbl>
          </a:graphicData>
        </a:graphic>
      </p:graphicFrame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3A1B8C3-C711-1290-8334-9DD09BC73AE6}"/>
              </a:ext>
            </a:extLst>
          </p:cNvPr>
          <p:cNvCxnSpPr>
            <a:cxnSpLocks/>
          </p:cNvCxnSpPr>
          <p:nvPr/>
        </p:nvCxnSpPr>
        <p:spPr>
          <a:xfrm>
            <a:off x="6200286" y="4350216"/>
            <a:ext cx="208572" cy="98206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045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4F450-A568-3BB3-D05B-04B20E28D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>
            <a:extLst>
              <a:ext uri="{FF2B5EF4-FFF2-40B4-BE49-F238E27FC236}">
                <a16:creationId xmlns:a16="http://schemas.microsoft.com/office/drawing/2014/main" id="{3A59F3A8-23E7-8601-BCE3-417ADB58405D}"/>
              </a:ext>
            </a:extLst>
          </p:cNvPr>
          <p:cNvSpPr txBox="1"/>
          <p:nvPr/>
        </p:nvSpPr>
        <p:spPr>
          <a:xfrm>
            <a:off x="509667" y="330951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chemeClr val="tx2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Other AIDS Spending Categories (ASC)</a:t>
            </a: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F78118A8-7857-BDE3-028A-3397D04353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14</a:t>
            </a:r>
          </a:p>
        </p:txBody>
      </p:sp>
      <p:graphicFrame>
        <p:nvGraphicFramePr>
          <p:cNvPr id="25" name="Table 2">
            <a:extLst>
              <a:ext uri="{FF2B5EF4-FFF2-40B4-BE49-F238E27FC236}">
                <a16:creationId xmlns:a16="http://schemas.microsoft.com/office/drawing/2014/main" id="{79D70D72-964E-A319-1E6C-108A67DB96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1326113"/>
              </p:ext>
            </p:extLst>
          </p:nvPr>
        </p:nvGraphicFramePr>
        <p:xfrm>
          <a:off x="616879" y="1197930"/>
          <a:ext cx="11030478" cy="4118610"/>
        </p:xfrm>
        <a:graphic>
          <a:graphicData uri="http://schemas.openxmlformats.org/drawingml/2006/table">
            <a:tbl>
              <a:tblPr/>
              <a:tblGrid>
                <a:gridCol w="11030478">
                  <a:extLst>
                    <a:ext uri="{9D8B030D-6E8A-4147-A177-3AD203B41FA5}">
                      <a16:colId xmlns:a16="http://schemas.microsoft.com/office/drawing/2014/main" val="2130494389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s-UY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      ASC.07 Development synergies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09511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ASC.07.01 Formative education to build-up an HIV workforce and other trainings not related to any specific activity (e.g. pre-service) using HIV earmarked resources</a:t>
                      </a: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0493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ASC.07.02 Reducing gender-based violence</a:t>
                      </a: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023058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ASC.07.02.01 Reducing violence against women and young girls</a:t>
                      </a: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90587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ASC.07.02.02 Reducing sexual diversity violence</a:t>
                      </a: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93359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ASC.07.03 Promote HIV-sensitive, cross-sectoral development</a:t>
                      </a: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331666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ASC.07.04  Capacity building in human rights</a:t>
                      </a: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918902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ASC.07.98  Development synergies not disaggregated</a:t>
                      </a:r>
                    </a:p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ASC.07.99  Other Development synergies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n.e.c.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591164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      ASC.08 HIV-related research </a:t>
                      </a:r>
                    </a:p>
                  </a:txBody>
                  <a:tcPr marL="381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528046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ASC.08.01 Biomedical research </a:t>
                      </a: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40550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ASC.08.02 Clinical research </a:t>
                      </a: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545955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ASC.08.03 Epidemiological research </a:t>
                      </a: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705349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ASC.08.04 Socio-behavioural research </a:t>
                      </a: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97148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ASC.08.05 Economic research</a:t>
                      </a: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42390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es-UY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ASC.08.06 Vaccine-related research</a:t>
                      </a: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731020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ASC.08.98 HIV and AIDS-related research activities not disaggregated by type</a:t>
                      </a: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083852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ASC.08.99 HIV and AIDS-related research activities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n.e.c.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74320" marR="3810" marT="38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2367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25970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>
            <a:extLst>
              <a:ext uri="{FF2B5EF4-FFF2-40B4-BE49-F238E27FC236}">
                <a16:creationId xmlns:a16="http://schemas.microsoft.com/office/drawing/2014/main" id="{14D583FB-AA33-793B-C89E-DA15311F8C91}"/>
              </a:ext>
            </a:extLst>
          </p:cNvPr>
          <p:cNvSpPr txBox="1"/>
          <p:nvPr/>
        </p:nvSpPr>
        <p:spPr>
          <a:xfrm>
            <a:off x="509667" y="330951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chemeClr val="tx2"/>
                </a:solidFill>
                <a:cs typeface="Arial" panose="020B0604020202020204" pitchFamily="34" charset="0"/>
              </a:rPr>
              <a:t>Beneficiary population (BP)</a:t>
            </a:r>
          </a:p>
        </p:txBody>
      </p:sp>
      <p:sp>
        <p:nvSpPr>
          <p:cNvPr id="20" name="Segnaposto piè di pagina 19">
            <a:extLst>
              <a:ext uri="{FF2B5EF4-FFF2-40B4-BE49-F238E27FC236}">
                <a16:creationId xmlns:a16="http://schemas.microsoft.com/office/drawing/2014/main" id="{BCBDDF04-476A-42C5-DEAA-37C4AE027F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15</a:t>
            </a:r>
          </a:p>
        </p:txBody>
      </p:sp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35D314E5-0A29-D71A-582E-D5E73BF290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879511"/>
              </p:ext>
            </p:extLst>
          </p:nvPr>
        </p:nvGraphicFramePr>
        <p:xfrm>
          <a:off x="616879" y="1197930"/>
          <a:ext cx="11030478" cy="4689868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1322121">
                  <a:extLst>
                    <a:ext uri="{9D8B030D-6E8A-4147-A177-3AD203B41FA5}">
                      <a16:colId xmlns:a16="http://schemas.microsoft.com/office/drawing/2014/main" val="105930543"/>
                    </a:ext>
                  </a:extLst>
                </a:gridCol>
                <a:gridCol w="9708357">
                  <a:extLst>
                    <a:ext uri="{9D8B030D-6E8A-4147-A177-3AD203B41FA5}">
                      <a16:colId xmlns:a16="http://schemas.microsoft.com/office/drawing/2014/main" val="3733152454"/>
                    </a:ext>
                  </a:extLst>
                </a:gridCol>
              </a:tblGrid>
              <a:tr h="222195">
                <a:tc>
                  <a:txBody>
                    <a:bodyPr/>
                    <a:lstStyle/>
                    <a:p>
                      <a:pPr algn="l" fontAlgn="b"/>
                      <a:r>
                        <a:rPr lang="en-ZA" sz="1600" b="0" u="none" strike="noStrike" dirty="0">
                          <a:effectLst/>
                          <a:latin typeface="Avenir Book" panose="02000503020000020003" pitchFamily="2" charset="0"/>
                        </a:rPr>
                        <a:t> BP.01</a:t>
                      </a:r>
                      <a:endParaRPr lang="en-ZA" sz="1600" b="0" i="0" u="none" strike="noStrike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1714" marR="1714" marT="171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8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u="none" strike="noStrike" dirty="0">
                          <a:effectLst/>
                          <a:latin typeface="Avenir Book" panose="02000503020000020003" pitchFamily="2" charset="0"/>
                        </a:rPr>
                        <a:t>  People living with HIV (regardless of having a medical/clinical diagnosis of HIV infection)</a:t>
                      </a:r>
                      <a:endParaRPr lang="en-US" sz="1600" b="0" i="0" u="none" strike="noStrike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1714" marR="1714" marT="171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8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729971"/>
                  </a:ext>
                </a:extLst>
              </a:tr>
              <a:tr h="249611">
                <a:tc>
                  <a:txBody>
                    <a:bodyPr/>
                    <a:lstStyle/>
                    <a:p>
                      <a:pPr algn="l" fontAlgn="b"/>
                      <a:r>
                        <a:rPr lang="en-ZA" sz="1600" b="0" u="none" strike="noStrike" dirty="0">
                          <a:effectLst/>
                          <a:latin typeface="Avenir Book" panose="02000503020000020003" pitchFamily="2" charset="0"/>
                        </a:rPr>
                        <a:t> BP.01.01</a:t>
                      </a:r>
                      <a:endParaRPr lang="en-ZA" sz="1600" b="0" i="0" u="none" strike="noStrike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1714" marR="1714" marT="171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u="none" strike="noStrike" dirty="0">
                          <a:effectLst/>
                          <a:latin typeface="Avenir Book" panose="02000503020000020003" pitchFamily="2" charset="0"/>
                        </a:rPr>
                        <a:t>  Adult and young people living with HIV</a:t>
                      </a:r>
                      <a:endParaRPr lang="en-US" sz="1600" b="0" i="0" u="none" strike="noStrike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1714" marR="1714" marT="171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773514"/>
                  </a:ext>
                </a:extLst>
              </a:tr>
              <a:tr h="222195">
                <a:tc>
                  <a:txBody>
                    <a:bodyPr/>
                    <a:lstStyle/>
                    <a:p>
                      <a:pPr algn="l" fontAlgn="b"/>
                      <a:r>
                        <a:rPr lang="en-ZA" sz="1600" b="0" u="none" strike="noStrike" dirty="0">
                          <a:effectLst/>
                          <a:latin typeface="Avenir Book" panose="02000503020000020003" pitchFamily="2" charset="0"/>
                        </a:rPr>
                        <a:t> BP.01.02</a:t>
                      </a:r>
                      <a:endParaRPr lang="en-ZA" sz="1600" b="0" i="0" u="none" strike="noStrike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1714" marR="1714" marT="171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600" b="0" u="none" strike="noStrike" dirty="0">
                          <a:effectLst/>
                          <a:latin typeface="Avenir Book" panose="02000503020000020003" pitchFamily="2" charset="0"/>
                        </a:rPr>
                        <a:t>  Children living with HIV</a:t>
                      </a:r>
                      <a:endParaRPr lang="en-ZA" sz="1600" b="0" i="0" u="none" strike="noStrike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1714" marR="1714" marT="171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4164391"/>
                  </a:ext>
                </a:extLst>
              </a:tr>
              <a:tr h="222195">
                <a:tc>
                  <a:txBody>
                    <a:bodyPr/>
                    <a:lstStyle/>
                    <a:p>
                      <a:pPr algn="l" fontAlgn="b"/>
                      <a:r>
                        <a:rPr lang="en-ZA" sz="1600" b="0" u="none" strike="noStrike" dirty="0">
                          <a:effectLst/>
                          <a:latin typeface="Avenir Book" panose="02000503020000020003" pitchFamily="2" charset="0"/>
                        </a:rPr>
                        <a:t> BP.01.98</a:t>
                      </a:r>
                      <a:endParaRPr lang="en-ZA" sz="1600" b="0" i="0" u="none" strike="noStrike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1714" marR="1714" marT="171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u="none" strike="noStrike" dirty="0">
                          <a:effectLst/>
                          <a:latin typeface="Avenir Book" panose="02000503020000020003" pitchFamily="2" charset="0"/>
                        </a:rPr>
                        <a:t>  People living with HIV not disaggregated</a:t>
                      </a:r>
                      <a:endParaRPr lang="en-US" sz="1600" b="0" i="0" u="none" strike="noStrike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1714" marR="1714" marT="171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4395864"/>
                  </a:ext>
                </a:extLst>
              </a:tr>
              <a:tr h="222195">
                <a:tc>
                  <a:txBody>
                    <a:bodyPr/>
                    <a:lstStyle/>
                    <a:p>
                      <a:pPr algn="l" fontAlgn="b"/>
                      <a:r>
                        <a:rPr lang="en-ZA" sz="1600" b="0" u="none" strike="noStrike" dirty="0">
                          <a:effectLst/>
                          <a:latin typeface="Avenir Book" panose="02000503020000020003" pitchFamily="2" charset="0"/>
                        </a:rPr>
                        <a:t> BP.02</a:t>
                      </a:r>
                      <a:endParaRPr lang="en-ZA" sz="1600" b="0" i="0" u="none" strike="noStrike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1714" marR="1714" marT="171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8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600" b="0" u="none" strike="noStrike" dirty="0">
                          <a:effectLst/>
                          <a:latin typeface="Avenir Book" panose="02000503020000020003" pitchFamily="2" charset="0"/>
                        </a:rPr>
                        <a:t>  Key populations</a:t>
                      </a:r>
                      <a:endParaRPr lang="en-ZA" sz="1600" b="0" i="0" u="none" strike="noStrike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1714" marR="1714" marT="171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8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1410383"/>
                  </a:ext>
                </a:extLst>
              </a:tr>
              <a:tr h="222195">
                <a:tc>
                  <a:txBody>
                    <a:bodyPr/>
                    <a:lstStyle/>
                    <a:p>
                      <a:pPr algn="l" fontAlgn="b"/>
                      <a:r>
                        <a:rPr lang="en-ZA" sz="1600" b="0" u="none" strike="noStrike" dirty="0">
                          <a:effectLst/>
                          <a:latin typeface="Avenir Book" panose="02000503020000020003" pitchFamily="2" charset="0"/>
                        </a:rPr>
                        <a:t> BP.02.01</a:t>
                      </a:r>
                      <a:endParaRPr lang="en-ZA" sz="1600" b="0" i="0" u="none" strike="noStrike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1714" marR="1714" marT="171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u="none" strike="noStrike" dirty="0">
                          <a:effectLst/>
                          <a:latin typeface="Avenir Book" panose="02000503020000020003" pitchFamily="2" charset="0"/>
                        </a:rPr>
                        <a:t>  Persons who Inject drug users (PWID) and their sexual partners</a:t>
                      </a:r>
                      <a:endParaRPr lang="en-US" sz="1600" b="0" i="0" u="none" strike="noStrike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1714" marR="1714" marT="171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5186619"/>
                  </a:ext>
                </a:extLst>
              </a:tr>
              <a:tr h="249611">
                <a:tc>
                  <a:txBody>
                    <a:bodyPr/>
                    <a:lstStyle/>
                    <a:p>
                      <a:pPr algn="l" fontAlgn="b"/>
                      <a:r>
                        <a:rPr lang="en-ZA" sz="1600" b="0" u="none" strike="noStrike" dirty="0">
                          <a:effectLst/>
                          <a:latin typeface="Avenir Book" panose="02000503020000020003" pitchFamily="2" charset="0"/>
                        </a:rPr>
                        <a:t> BP.02.02</a:t>
                      </a:r>
                      <a:endParaRPr lang="en-ZA" sz="1600" b="0" i="0" u="none" strike="noStrike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1714" marR="1714" marT="171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u="none" strike="noStrike" dirty="0">
                          <a:effectLst/>
                          <a:latin typeface="Avenir Book" panose="02000503020000020003" pitchFamily="2" charset="0"/>
                        </a:rPr>
                        <a:t>  Sex workers (SW) and their clients</a:t>
                      </a:r>
                      <a:endParaRPr lang="en-US" sz="1600" b="0" i="0" u="none" strike="noStrike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1714" marR="1714" marT="171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274129"/>
                  </a:ext>
                </a:extLst>
              </a:tr>
              <a:tr h="249611">
                <a:tc>
                  <a:txBody>
                    <a:bodyPr/>
                    <a:lstStyle/>
                    <a:p>
                      <a:pPr algn="l" fontAlgn="b"/>
                      <a:r>
                        <a:rPr lang="en-ZA" sz="1600" b="0" u="none" strike="noStrike" dirty="0">
                          <a:effectLst/>
                          <a:latin typeface="Avenir Book" panose="02000503020000020003" pitchFamily="2" charset="0"/>
                        </a:rPr>
                        <a:t> BP.02.02.01</a:t>
                      </a:r>
                      <a:endParaRPr lang="en-ZA" sz="1600" b="0" i="0" u="none" strike="noStrike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1714" marR="1714" marT="171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u="none" strike="noStrike" dirty="0">
                          <a:effectLst/>
                          <a:latin typeface="Avenir Book" panose="02000503020000020003" pitchFamily="2" charset="0"/>
                        </a:rPr>
                        <a:t>  Female sex workers and their clients</a:t>
                      </a:r>
                      <a:endParaRPr lang="en-US" sz="1600" b="0" i="0" u="none" strike="noStrike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1714" marR="1714" marT="171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4216905"/>
                  </a:ext>
                </a:extLst>
              </a:tr>
              <a:tr h="249611">
                <a:tc>
                  <a:txBody>
                    <a:bodyPr/>
                    <a:lstStyle/>
                    <a:p>
                      <a:pPr algn="l" fontAlgn="b"/>
                      <a:r>
                        <a:rPr lang="en-ZA" sz="1600" b="0" u="none" strike="noStrike" dirty="0">
                          <a:effectLst/>
                          <a:latin typeface="Avenir Book" panose="02000503020000020003" pitchFamily="2" charset="0"/>
                        </a:rPr>
                        <a:t> BP.02.02.02</a:t>
                      </a:r>
                      <a:endParaRPr lang="en-ZA" sz="1600" b="0" i="0" u="none" strike="noStrike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1714" marR="1714" marT="171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u="none" strike="noStrike" dirty="0">
                          <a:effectLst/>
                          <a:latin typeface="Avenir Book" panose="02000503020000020003" pitchFamily="2" charset="0"/>
                        </a:rPr>
                        <a:t>  Transgender sex workers and their clients</a:t>
                      </a:r>
                      <a:endParaRPr lang="en-US" sz="1600" b="0" i="0" u="none" strike="noStrike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1714" marR="1714" marT="171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7490558"/>
                  </a:ext>
                </a:extLst>
              </a:tr>
              <a:tr h="224946">
                <a:tc>
                  <a:txBody>
                    <a:bodyPr/>
                    <a:lstStyle/>
                    <a:p>
                      <a:pPr algn="l" fontAlgn="b"/>
                      <a:r>
                        <a:rPr lang="en-ZA" sz="1600" b="0" u="none" strike="noStrike" dirty="0">
                          <a:effectLst/>
                          <a:latin typeface="Avenir Book" panose="02000503020000020003" pitchFamily="2" charset="0"/>
                        </a:rPr>
                        <a:t> BP.03</a:t>
                      </a:r>
                      <a:endParaRPr lang="en-ZA" sz="1600" b="0" i="0" u="none" strike="noStrike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1714" marR="1714" marT="171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8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u="none" strike="noStrike" dirty="0">
                          <a:effectLst/>
                          <a:latin typeface="Avenir Book" panose="02000503020000020003" pitchFamily="2" charset="0"/>
                        </a:rPr>
                        <a:t>  Vulnerable, accessible and other target populations</a:t>
                      </a:r>
                      <a:endParaRPr lang="en-US" sz="1600" b="0" i="0" u="none" strike="noStrike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1714" marR="1714" marT="171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8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4998289"/>
                  </a:ext>
                </a:extLst>
              </a:tr>
              <a:tr h="249611">
                <a:tc>
                  <a:txBody>
                    <a:bodyPr/>
                    <a:lstStyle/>
                    <a:p>
                      <a:pPr algn="l" fontAlgn="b"/>
                      <a:r>
                        <a:rPr lang="en-ZA" sz="1600" b="0" u="none" strike="noStrike" dirty="0">
                          <a:effectLst/>
                          <a:latin typeface="Avenir Book" panose="02000503020000020003" pitchFamily="2" charset="0"/>
                        </a:rPr>
                        <a:t> BP.03.01</a:t>
                      </a:r>
                      <a:endParaRPr lang="en-ZA" sz="1600" b="0" i="0" u="none" strike="noStrike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1714" marR="1714" marT="171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u="none" strike="noStrike" dirty="0">
                          <a:effectLst/>
                          <a:latin typeface="Avenir Book" panose="02000503020000020003" pitchFamily="2" charset="0"/>
                        </a:rPr>
                        <a:t>  Orphans and vulnerable children (OVC)</a:t>
                      </a:r>
                      <a:endParaRPr lang="en-US" sz="1600" b="0" i="0" u="none" strike="noStrike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1714" marR="1714" marT="171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0510438"/>
                  </a:ext>
                </a:extLst>
              </a:tr>
              <a:tr h="222195">
                <a:tc>
                  <a:txBody>
                    <a:bodyPr/>
                    <a:lstStyle/>
                    <a:p>
                      <a:pPr algn="l" fontAlgn="b"/>
                      <a:r>
                        <a:rPr lang="en-ZA" sz="1600" b="0" u="none" strike="noStrike" dirty="0">
                          <a:effectLst/>
                          <a:latin typeface="Avenir Book" panose="02000503020000020003" pitchFamily="2" charset="0"/>
                        </a:rPr>
                        <a:t> BP.03.02</a:t>
                      </a:r>
                      <a:endParaRPr lang="en-ZA" sz="1600" b="0" i="0" u="none" strike="noStrike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1714" marR="1714" marT="171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u="none" strike="noStrike" dirty="0">
                          <a:effectLst/>
                          <a:latin typeface="Avenir Book" panose="02000503020000020003" pitchFamily="2" charset="0"/>
                        </a:rPr>
                        <a:t>  New </a:t>
                      </a:r>
                      <a:r>
                        <a:rPr lang="en-US" sz="1600" b="0" u="none" strike="noStrike" dirty="0" err="1">
                          <a:effectLst/>
                          <a:latin typeface="Avenir Book" panose="02000503020000020003" pitchFamily="2" charset="0"/>
                        </a:rPr>
                        <a:t>borns</a:t>
                      </a:r>
                      <a:r>
                        <a:rPr lang="en-US" sz="1600" b="0" u="none" strike="noStrike" dirty="0">
                          <a:effectLst/>
                          <a:latin typeface="Avenir Book" panose="02000503020000020003" pitchFamily="2" charset="0"/>
                        </a:rPr>
                        <a:t> with un-determined HIV status (born to HIV-positive women)</a:t>
                      </a:r>
                      <a:endParaRPr lang="en-US" sz="1600" b="0" i="0" u="none" strike="noStrike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1714" marR="1714" marT="171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788048"/>
                  </a:ext>
                </a:extLst>
              </a:tr>
              <a:tr h="222195">
                <a:tc>
                  <a:txBody>
                    <a:bodyPr/>
                    <a:lstStyle/>
                    <a:p>
                      <a:pPr algn="l" fontAlgn="b"/>
                      <a:r>
                        <a:rPr lang="en-ZA" sz="1600" b="0" u="none" strike="noStrike" dirty="0">
                          <a:effectLst/>
                          <a:latin typeface="Avenir Book" panose="02000503020000020003" pitchFamily="2" charset="0"/>
                        </a:rPr>
                        <a:t> BP.03.03</a:t>
                      </a:r>
                      <a:endParaRPr lang="en-ZA" sz="1600" b="0" i="0" u="none" strike="noStrike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1714" marR="1714" marT="171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u="none" strike="noStrike" dirty="0">
                          <a:effectLst/>
                          <a:latin typeface="Avenir Book" panose="02000503020000020003" pitchFamily="2" charset="0"/>
                        </a:rPr>
                        <a:t>  Adolescent girls and young women in countries with high HIV prevalence</a:t>
                      </a:r>
                      <a:endParaRPr lang="en-US" sz="1600" b="0" i="0" u="none" strike="noStrike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1714" marR="1714" marT="171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9284482"/>
                  </a:ext>
                </a:extLst>
              </a:tr>
              <a:tr h="222195">
                <a:tc>
                  <a:txBody>
                    <a:bodyPr/>
                    <a:lstStyle/>
                    <a:p>
                      <a:pPr algn="l" fontAlgn="b"/>
                      <a:r>
                        <a:rPr lang="en-ZA" sz="1600" b="0" u="none" strike="noStrike" dirty="0">
                          <a:effectLst/>
                          <a:latin typeface="Avenir Book" panose="02000503020000020003" pitchFamily="2" charset="0"/>
                        </a:rPr>
                        <a:t> BP.04</a:t>
                      </a:r>
                      <a:endParaRPr lang="en-ZA" sz="1600" b="0" i="0" u="none" strike="noStrike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1714" marR="1714" marT="171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8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600" b="0" u="none" strike="noStrike" dirty="0">
                          <a:effectLst/>
                          <a:latin typeface="Avenir Book" panose="02000503020000020003" pitchFamily="2" charset="0"/>
                        </a:rPr>
                        <a:t>  General population</a:t>
                      </a:r>
                      <a:endParaRPr lang="en-ZA" sz="1600" b="0" i="0" u="none" strike="noStrike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1714" marR="1714" marT="171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8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178268"/>
                  </a:ext>
                </a:extLst>
              </a:tr>
              <a:tr h="222195">
                <a:tc>
                  <a:txBody>
                    <a:bodyPr/>
                    <a:lstStyle/>
                    <a:p>
                      <a:pPr algn="l" fontAlgn="b"/>
                      <a:r>
                        <a:rPr lang="en-ZA" sz="1600" b="0" u="none" strike="noStrike" dirty="0">
                          <a:effectLst/>
                          <a:latin typeface="Avenir Book" panose="02000503020000020003" pitchFamily="2" charset="0"/>
                        </a:rPr>
                        <a:t> BP.04.01</a:t>
                      </a:r>
                      <a:endParaRPr lang="en-ZA" sz="1600" b="0" i="0" u="none" strike="noStrike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1714" marR="1714" marT="171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600" b="0" u="none" strike="noStrike" dirty="0">
                          <a:effectLst/>
                          <a:latin typeface="Avenir Book" panose="02000503020000020003" pitchFamily="2" charset="0"/>
                        </a:rPr>
                        <a:t>  General adult population</a:t>
                      </a:r>
                      <a:endParaRPr lang="en-ZA" sz="1600" b="0" i="0" u="none" strike="noStrike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1714" marR="1714" marT="171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511925"/>
                  </a:ext>
                </a:extLst>
              </a:tr>
              <a:tr h="222195">
                <a:tc>
                  <a:txBody>
                    <a:bodyPr/>
                    <a:lstStyle/>
                    <a:p>
                      <a:pPr algn="l" fontAlgn="b"/>
                      <a:r>
                        <a:rPr lang="en-ZA" sz="1600" b="0" u="none" strike="noStrike" dirty="0">
                          <a:effectLst/>
                          <a:latin typeface="Avenir Book" panose="02000503020000020003" pitchFamily="2" charset="0"/>
                        </a:rPr>
                        <a:t> BP.04.01.01</a:t>
                      </a:r>
                      <a:endParaRPr lang="en-ZA" sz="1600" b="0" i="0" u="none" strike="noStrike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1714" marR="1714" marT="171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600" b="0" u="none" strike="noStrike" dirty="0">
                          <a:effectLst/>
                          <a:latin typeface="Avenir Book" panose="02000503020000020003" pitchFamily="2" charset="0"/>
                        </a:rPr>
                        <a:t>  Male adult population</a:t>
                      </a:r>
                      <a:endParaRPr lang="en-ZA" sz="1600" b="0" i="0" u="none" strike="noStrike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1714" marR="1714" marT="171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4867486"/>
                  </a:ext>
                </a:extLst>
              </a:tr>
              <a:tr h="222195">
                <a:tc>
                  <a:txBody>
                    <a:bodyPr/>
                    <a:lstStyle/>
                    <a:p>
                      <a:pPr algn="l" fontAlgn="b"/>
                      <a:r>
                        <a:rPr lang="en-ZA" sz="1600" b="0" u="none" strike="noStrike" dirty="0">
                          <a:effectLst/>
                          <a:latin typeface="Avenir Book" panose="02000503020000020003" pitchFamily="2" charset="0"/>
                        </a:rPr>
                        <a:t> BP.05</a:t>
                      </a:r>
                      <a:endParaRPr lang="en-ZA" sz="1600" b="0" i="0" u="none" strike="noStrike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1714" marR="1714" marT="171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u="none" strike="noStrike" dirty="0">
                          <a:effectLst/>
                          <a:latin typeface="Avenir Book" panose="02000503020000020003" pitchFamily="2" charset="0"/>
                        </a:rPr>
                        <a:t>  Non applicable (ASC which do not have a specific BP)</a:t>
                      </a:r>
                      <a:endParaRPr lang="en-US" sz="1600" b="0" i="0" u="none" strike="noStrike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1714" marR="1714" marT="171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1937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235150"/>
                  </a:ext>
                </a:extLst>
              </a:tr>
              <a:tr h="222195">
                <a:tc>
                  <a:txBody>
                    <a:bodyPr/>
                    <a:lstStyle/>
                    <a:p>
                      <a:pPr algn="l" fontAlgn="b"/>
                      <a:r>
                        <a:rPr lang="en-ZA" sz="1600" b="0" u="none" strike="noStrike" dirty="0">
                          <a:effectLst/>
                          <a:latin typeface="Avenir Book" panose="02000503020000020003" pitchFamily="2" charset="0"/>
                        </a:rPr>
                        <a:t> BP.98</a:t>
                      </a:r>
                      <a:endParaRPr lang="en-ZA" sz="1600" b="0" i="0" u="none" strike="noStrike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1714" marR="1714" marT="171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8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600" b="0" u="none" strike="noStrike" dirty="0">
                          <a:effectLst/>
                          <a:latin typeface="Avenir Book" panose="02000503020000020003" pitchFamily="2" charset="0"/>
                        </a:rPr>
                        <a:t>  Beneficiary Populations not disaggregated</a:t>
                      </a:r>
                      <a:endParaRPr lang="en-ZA" sz="1600" b="0" i="0" u="none" strike="noStrike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1714" marR="1714" marT="171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8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9982072"/>
                  </a:ext>
                </a:extLst>
              </a:tr>
              <a:tr h="249611">
                <a:tc>
                  <a:txBody>
                    <a:bodyPr/>
                    <a:lstStyle/>
                    <a:p>
                      <a:pPr algn="l" fontAlgn="b"/>
                      <a:r>
                        <a:rPr lang="en-ZA" sz="1600" b="0" u="none" strike="noStrike" dirty="0">
                          <a:effectLst/>
                          <a:latin typeface="Avenir Book" panose="02000503020000020003" pitchFamily="2" charset="0"/>
                        </a:rPr>
                        <a:t> BP.99</a:t>
                      </a:r>
                      <a:endParaRPr lang="en-ZA" sz="1600" b="0" i="0" u="none" strike="noStrike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1714" marR="1714" marT="171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8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u="none" strike="noStrike" dirty="0">
                          <a:effectLst/>
                          <a:latin typeface="Avenir Book" panose="02000503020000020003" pitchFamily="2" charset="0"/>
                        </a:rPr>
                        <a:t>  Other Beneficiary Populations </a:t>
                      </a:r>
                      <a:r>
                        <a:rPr lang="en-US" sz="1600" b="0" u="none" strike="noStrike" dirty="0" err="1">
                          <a:effectLst/>
                          <a:latin typeface="Avenir Book" panose="02000503020000020003" pitchFamily="2" charset="0"/>
                        </a:rPr>
                        <a:t>n.e.c.</a:t>
                      </a:r>
                      <a:endParaRPr lang="en-US" sz="1600" b="0" i="0" u="none" strike="noStrike" dirty="0">
                        <a:effectLst/>
                        <a:latin typeface="Avenir Book" panose="02000503020000020003" pitchFamily="2" charset="0"/>
                      </a:endParaRPr>
                    </a:p>
                  </a:txBody>
                  <a:tcPr marL="1714" marR="1714" marT="1714" marB="0" anchor="b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8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0868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08131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C7CAA-D5BF-FC3F-86CF-814AAE40F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>
            <a:extLst>
              <a:ext uri="{FF2B5EF4-FFF2-40B4-BE49-F238E27FC236}">
                <a16:creationId xmlns:a16="http://schemas.microsoft.com/office/drawing/2014/main" id="{A513D1CB-E8F1-A033-838E-F067EE75D482}"/>
              </a:ext>
            </a:extLst>
          </p:cNvPr>
          <p:cNvSpPr txBox="1"/>
          <p:nvPr/>
        </p:nvSpPr>
        <p:spPr>
          <a:xfrm>
            <a:off x="509667" y="330951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chemeClr val="tx2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Service delivery modality (SDM)</a:t>
            </a:r>
            <a:endParaRPr lang="en-US" altLang="en-US" sz="3000" dirty="0">
              <a:solidFill>
                <a:srgbClr val="70C8BE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1178E7E-917D-ABD4-FC6D-A729F3BFD6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16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62B91836-BCB4-D12F-8F05-2491DEAC82FC}"/>
              </a:ext>
            </a:extLst>
          </p:cNvPr>
          <p:cNvSpPr/>
          <p:nvPr/>
        </p:nvSpPr>
        <p:spPr>
          <a:xfrm>
            <a:off x="534053" y="1632811"/>
            <a:ext cx="5526971" cy="1755310"/>
          </a:xfrm>
          <a:prstGeom prst="roundRect">
            <a:avLst>
              <a:gd name="adj" fmla="val 6188"/>
            </a:avLst>
          </a:prstGeom>
          <a:solidFill>
            <a:srgbClr val="F57F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ZA" sz="1600" dirty="0">
                <a:solidFill>
                  <a:schemeClr val="bg1"/>
                </a:solidFill>
                <a:latin typeface="Avenir Book" panose="02000503020000020003" pitchFamily="2" charset="0"/>
              </a:rPr>
              <a:t>SDM.01		Facility-based service modalities</a:t>
            </a:r>
          </a:p>
          <a:p>
            <a:r>
              <a:rPr lang="en-ZA" sz="1600" dirty="0">
                <a:solidFill>
                  <a:schemeClr val="bg1"/>
                </a:solidFill>
                <a:latin typeface="Avenir Book" panose="02000503020000020003" pitchFamily="2" charset="0"/>
              </a:rPr>
              <a:t>SDM.01.01	Health Facility-based: Outpatient</a:t>
            </a:r>
          </a:p>
          <a:p>
            <a:r>
              <a:rPr lang="en-ZA" sz="1600" dirty="0">
                <a:solidFill>
                  <a:schemeClr val="bg1"/>
                </a:solidFill>
                <a:latin typeface="Avenir Book" panose="02000503020000020003" pitchFamily="2" charset="0"/>
              </a:rPr>
              <a:t>SDM.01.02	Health Facility-based: Inpatient</a:t>
            </a:r>
          </a:p>
          <a:p>
            <a:r>
              <a:rPr lang="en-ZA" sz="1600" dirty="0">
                <a:solidFill>
                  <a:schemeClr val="bg1"/>
                </a:solidFill>
                <a:latin typeface="Avenir Book" panose="02000503020000020003" pitchFamily="2" charset="0"/>
              </a:rPr>
              <a:t>SDM.01.03	Directly observed treatment (DOT)</a:t>
            </a:r>
          </a:p>
          <a:p>
            <a:r>
              <a:rPr lang="en-ZA" sz="1600" dirty="0">
                <a:solidFill>
                  <a:schemeClr val="bg1"/>
                </a:solidFill>
                <a:latin typeface="Avenir Book" panose="02000503020000020003" pitchFamily="2" charset="0"/>
              </a:rPr>
              <a:t>SDM.01.04	Non-health facility</a:t>
            </a:r>
          </a:p>
          <a:p>
            <a:r>
              <a:rPr lang="en-ZA" sz="1600" dirty="0">
                <a:solidFill>
                  <a:schemeClr val="bg1"/>
                </a:solidFill>
                <a:latin typeface="Avenir Book" panose="02000503020000020003" pitchFamily="2" charset="0"/>
              </a:rPr>
              <a:t>SDM.01.98	Facility-based not disaggregated</a:t>
            </a:r>
          </a:p>
          <a:p>
            <a:r>
              <a:rPr lang="en-ZA" sz="1600" dirty="0">
                <a:solidFill>
                  <a:schemeClr val="bg1"/>
                </a:solidFill>
                <a:latin typeface="Avenir Book" panose="02000503020000020003" pitchFamily="2" charset="0"/>
              </a:rPr>
              <a:t>SDM.01.99	Other facility-based </a:t>
            </a:r>
            <a:r>
              <a:rPr lang="en-ZA" sz="1600" dirty="0" err="1">
                <a:solidFill>
                  <a:schemeClr val="bg1"/>
                </a:solidFill>
                <a:latin typeface="Avenir Book" panose="02000503020000020003" pitchFamily="2" charset="0"/>
              </a:rPr>
              <a:t>n.e.c.</a:t>
            </a:r>
            <a:endParaRPr lang="en-ZA" sz="1600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700DE1E5-BB1A-C2B2-A827-D8E543717301}"/>
              </a:ext>
            </a:extLst>
          </p:cNvPr>
          <p:cNvSpPr/>
          <p:nvPr/>
        </p:nvSpPr>
        <p:spPr>
          <a:xfrm>
            <a:off x="6120386" y="1632811"/>
            <a:ext cx="5526971" cy="3592378"/>
          </a:xfrm>
          <a:prstGeom prst="roundRect">
            <a:avLst>
              <a:gd name="adj" fmla="val 2028"/>
            </a:avLst>
          </a:prstGeom>
          <a:solidFill>
            <a:srgbClr val="CDC9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bg1"/>
                </a:solidFill>
                <a:latin typeface="Avenir Book" panose="02000503020000020003" pitchFamily="2" charset="0"/>
              </a:rPr>
              <a:t>SDM.02	Home and community-based service modalities</a:t>
            </a:r>
          </a:p>
          <a:p>
            <a:r>
              <a:rPr lang="en-US" sz="1600" dirty="0">
                <a:solidFill>
                  <a:schemeClr val="bg1"/>
                </a:solidFill>
                <a:latin typeface="Avenir Book" panose="02000503020000020003" pitchFamily="2" charset="0"/>
              </a:rPr>
              <a:t>SDM.02.01	Community-based: center</a:t>
            </a:r>
          </a:p>
          <a:p>
            <a:r>
              <a:rPr lang="en-US" sz="1600" dirty="0">
                <a:solidFill>
                  <a:schemeClr val="bg1"/>
                </a:solidFill>
                <a:latin typeface="Avenir Book" panose="02000503020000020003" pitchFamily="2" charset="0"/>
              </a:rPr>
              <a:t>SDM.02.02	Community-based: pick up points (CPUP)</a:t>
            </a:r>
          </a:p>
          <a:p>
            <a:r>
              <a:rPr lang="en-US" sz="1600" dirty="0">
                <a:solidFill>
                  <a:schemeClr val="bg1"/>
                </a:solidFill>
                <a:latin typeface="Avenir Book" panose="02000503020000020003" pitchFamily="2" charset="0"/>
              </a:rPr>
              <a:t>SDM.02.03	Community-based: automated distribution </a:t>
            </a:r>
          </a:p>
          <a:p>
            <a:r>
              <a:rPr lang="en-US" sz="1600" dirty="0">
                <a:solidFill>
                  <a:schemeClr val="bg1"/>
                </a:solidFill>
                <a:latin typeface="Avenir Book" panose="02000503020000020003" pitchFamily="2" charset="0"/>
              </a:rPr>
              <a:t>			unit/dispensing machine</a:t>
            </a:r>
          </a:p>
          <a:p>
            <a:r>
              <a:rPr lang="en-US" sz="1600" dirty="0">
                <a:solidFill>
                  <a:schemeClr val="bg1"/>
                </a:solidFill>
                <a:latin typeface="Avenir Book" panose="02000503020000020003" pitchFamily="2" charset="0"/>
              </a:rPr>
              <a:t>SDM.02.04	Community-based: mobile unit</a:t>
            </a:r>
          </a:p>
          <a:p>
            <a:r>
              <a:rPr lang="en-US" sz="1600" dirty="0">
                <a:solidFill>
                  <a:schemeClr val="bg1"/>
                </a:solidFill>
                <a:latin typeface="Avenir Book" panose="02000503020000020003" pitchFamily="2" charset="0"/>
              </a:rPr>
              <a:t>SDM.02.05	Community-based: outreach</a:t>
            </a:r>
          </a:p>
          <a:p>
            <a:r>
              <a:rPr lang="en-US" sz="1600" dirty="0">
                <a:solidFill>
                  <a:schemeClr val="bg1"/>
                </a:solidFill>
                <a:latin typeface="Avenir Book" panose="02000503020000020003" pitchFamily="2" charset="0"/>
              </a:rPr>
              <a:t>SDM.02.06	Community-based: home-based (including door-to-door)</a:t>
            </a:r>
          </a:p>
          <a:p>
            <a:r>
              <a:rPr lang="en-US" sz="1600" dirty="0">
                <a:solidFill>
                  <a:schemeClr val="bg1"/>
                </a:solidFill>
                <a:latin typeface="Avenir Book" panose="02000503020000020003" pitchFamily="2" charset="0"/>
              </a:rPr>
              <a:t>SDM.02.98	Home and community-based not disaggregated</a:t>
            </a:r>
          </a:p>
          <a:p>
            <a:r>
              <a:rPr lang="en-US" sz="1600" dirty="0">
                <a:solidFill>
                  <a:schemeClr val="bg1"/>
                </a:solidFill>
                <a:latin typeface="Avenir Book" panose="02000503020000020003" pitchFamily="2" charset="0"/>
              </a:rPr>
              <a:t>SDM.02.99	Other Home and community-based </a:t>
            </a:r>
            <a:r>
              <a:rPr lang="en-US" sz="1600" dirty="0" err="1">
                <a:solidFill>
                  <a:schemeClr val="bg1"/>
                </a:solidFill>
                <a:latin typeface="Avenir Book" panose="02000503020000020003" pitchFamily="2" charset="0"/>
              </a:rPr>
              <a:t>n.e.c.</a:t>
            </a:r>
            <a:endParaRPr lang="en-US" sz="1600" dirty="0">
              <a:solidFill>
                <a:schemeClr val="bg1"/>
              </a:solidFill>
              <a:latin typeface="Avenir Book" panose="02000503020000020003" pitchFamily="2" charset="0"/>
            </a:endParaRP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472946C4-2F97-FAF6-9833-4A527DE3009D}"/>
              </a:ext>
            </a:extLst>
          </p:cNvPr>
          <p:cNvSpPr/>
          <p:nvPr/>
        </p:nvSpPr>
        <p:spPr>
          <a:xfrm>
            <a:off x="534053" y="3469880"/>
            <a:ext cx="5526971" cy="1755310"/>
          </a:xfrm>
          <a:prstGeom prst="roundRect">
            <a:avLst>
              <a:gd name="adj" fmla="val 6188"/>
            </a:avLst>
          </a:prstGeom>
          <a:solidFill>
            <a:srgbClr val="71C8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Avenir Book" panose="02000503020000020003" pitchFamily="2" charset="0"/>
              </a:rPr>
              <a:t>SDM.03	Self-service by the client</a:t>
            </a:r>
          </a:p>
          <a:p>
            <a:r>
              <a:rPr lang="en-US" sz="1600" dirty="0">
                <a:latin typeface="Avenir Book" panose="02000503020000020003" pitchFamily="2" charset="0"/>
              </a:rPr>
              <a:t>SDM.04	Community-led activities (non-direct service delivery)</a:t>
            </a:r>
          </a:p>
          <a:p>
            <a:r>
              <a:rPr lang="en-US" sz="1600" dirty="0">
                <a:latin typeface="Avenir Book" panose="02000503020000020003" pitchFamily="2" charset="0"/>
              </a:rPr>
              <a:t>SDM.05	Non applicable (ASC which do not have a specific SDM)</a:t>
            </a:r>
          </a:p>
          <a:p>
            <a:r>
              <a:rPr lang="en-US" sz="1600" dirty="0">
                <a:latin typeface="Avenir Book" panose="02000503020000020003" pitchFamily="2" charset="0"/>
              </a:rPr>
              <a:t>SDM.98	Modalities not disaggregated</a:t>
            </a:r>
          </a:p>
          <a:p>
            <a:r>
              <a:rPr lang="en-US" sz="1600" dirty="0">
                <a:latin typeface="Avenir Book" panose="02000503020000020003" pitchFamily="2" charset="0"/>
              </a:rPr>
              <a:t>SDM.99	Other Modalities </a:t>
            </a:r>
            <a:r>
              <a:rPr lang="en-US" sz="1600" dirty="0" err="1">
                <a:latin typeface="Avenir Book" panose="02000503020000020003" pitchFamily="2" charset="0"/>
              </a:rPr>
              <a:t>n.e.c.</a:t>
            </a:r>
            <a:endParaRPr lang="en-US" sz="1600" dirty="0"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50865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BB94A-D9A7-4A5A-84C4-096CE7C39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">
            <a:extLst>
              <a:ext uri="{FF2B5EF4-FFF2-40B4-BE49-F238E27FC236}">
                <a16:creationId xmlns:a16="http://schemas.microsoft.com/office/drawing/2014/main" id="{05C036F0-CB13-18DE-16B9-A5D3A050C09E}"/>
              </a:ext>
            </a:extLst>
          </p:cNvPr>
          <p:cNvSpPr txBox="1"/>
          <p:nvPr/>
        </p:nvSpPr>
        <p:spPr>
          <a:xfrm>
            <a:off x="561053" y="0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chemeClr val="tx2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Production factor (PF)</a:t>
            </a:r>
            <a:endParaRPr lang="en-US" altLang="en-US" sz="3000" dirty="0">
              <a:solidFill>
                <a:srgbClr val="70C8BE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94ED1065-3658-D243-3A08-C9EB416C0B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17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36E3C41-F35D-7DF9-519B-F84B2E656B08}"/>
              </a:ext>
            </a:extLst>
          </p:cNvPr>
          <p:cNvSpPr txBox="1"/>
          <p:nvPr/>
        </p:nvSpPr>
        <p:spPr>
          <a:xfrm>
            <a:off x="561053" y="607950"/>
            <a:ext cx="553494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400" b="1" dirty="0">
                <a:solidFill>
                  <a:srgbClr val="E31937"/>
                </a:solidFill>
                <a:latin typeface="Avenir Heavy" panose="02000503020000020003" pitchFamily="2" charset="0"/>
              </a:rPr>
              <a:t>PF.01 Current direct and indirect expenditures</a:t>
            </a:r>
          </a:p>
          <a:p>
            <a:r>
              <a:rPr lang="en-ZA" sz="1400" dirty="0">
                <a:solidFill>
                  <a:srgbClr val="01A99A"/>
                </a:solidFill>
                <a:latin typeface="Avenir Book" panose="02000503020000020003" pitchFamily="2" charset="0"/>
              </a:rPr>
              <a:t>PF.01.01  Personnel costs</a:t>
            </a:r>
          </a:p>
          <a:p>
            <a:r>
              <a:rPr lang="en-ZA" sz="1400" dirty="0">
                <a:latin typeface="Avenir Book" panose="02000503020000020003" pitchFamily="2" charset="0"/>
              </a:rPr>
              <a:t>PF.01.01.01  Direct service providers personnel costs</a:t>
            </a:r>
          </a:p>
          <a:p>
            <a:r>
              <a:rPr lang="en-ZA" sz="1400" dirty="0">
                <a:latin typeface="Avenir Book" panose="02000503020000020003" pitchFamily="2" charset="0"/>
              </a:rPr>
              <a:t>PF.01.01.01.01  Labor costs - Direct service providers</a:t>
            </a:r>
          </a:p>
          <a:p>
            <a:r>
              <a:rPr lang="en-ZA" sz="1400" dirty="0">
                <a:latin typeface="Avenir Book" panose="02000503020000020003" pitchFamily="2" charset="0"/>
              </a:rPr>
              <a:t>PF.01.01.02  Program management personnel costs</a:t>
            </a:r>
          </a:p>
          <a:p>
            <a:r>
              <a:rPr lang="en-ZA" sz="1400" dirty="0">
                <a:latin typeface="Avenir Book" panose="02000503020000020003" pitchFamily="2" charset="0"/>
              </a:rPr>
              <a:t>PF.01.01.02.01  Labour costs - Program management</a:t>
            </a:r>
          </a:p>
          <a:p>
            <a:r>
              <a:rPr lang="en-ZA" sz="1400" dirty="0">
                <a:latin typeface="Avenir Book" panose="02000503020000020003" pitchFamily="2" charset="0"/>
              </a:rPr>
              <a:t>PF.01.01.02.02 Fringe Benefits - Program management</a:t>
            </a:r>
          </a:p>
          <a:p>
            <a:r>
              <a:rPr lang="en-US" sz="1400" dirty="0">
                <a:solidFill>
                  <a:srgbClr val="0070C0"/>
                </a:solidFill>
                <a:latin typeface="Avenir Book" panose="02000503020000020003" pitchFamily="2" charset="0"/>
              </a:rPr>
              <a:t>PF.01.01.02.05 Pro-bono expert management services (at no charge - estimated value) - Program management</a:t>
            </a:r>
          </a:p>
          <a:p>
            <a:r>
              <a:rPr lang="en-US" sz="1400" dirty="0">
                <a:solidFill>
                  <a:srgbClr val="0070C0"/>
                </a:solidFill>
                <a:latin typeface="Avenir Book" panose="02000503020000020003" pitchFamily="2" charset="0"/>
              </a:rPr>
              <a:t>PF.01.01.02.06 Volunteered management services (at no charge - estimated value)</a:t>
            </a:r>
            <a:endParaRPr lang="en-ZA" sz="1400" dirty="0">
              <a:solidFill>
                <a:srgbClr val="0070C0"/>
              </a:solidFill>
              <a:latin typeface="Avenir Book" panose="02000503020000020003" pitchFamily="2" charset="0"/>
            </a:endParaRPr>
          </a:p>
          <a:p>
            <a:r>
              <a:rPr lang="en-ZA" sz="1400" dirty="0">
                <a:solidFill>
                  <a:srgbClr val="01A99A"/>
                </a:solidFill>
                <a:latin typeface="Avenir Book" panose="02000503020000020003" pitchFamily="2" charset="0"/>
              </a:rPr>
              <a:t>PF.01.02 Operational and programme management current expenditures</a:t>
            </a:r>
          </a:p>
          <a:p>
            <a:r>
              <a:rPr lang="en-ZA" sz="1400" dirty="0">
                <a:latin typeface="Avenir Book" panose="02000503020000020003" pitchFamily="2" charset="0"/>
              </a:rPr>
              <a:t>PF.01.02.01 Office rental costs</a:t>
            </a:r>
          </a:p>
          <a:p>
            <a:r>
              <a:rPr lang="en-ZA" sz="1400" dirty="0">
                <a:latin typeface="Avenir Book" panose="02000503020000020003" pitchFamily="2" charset="0"/>
              </a:rPr>
              <a:t>PF.01.02.02 Office utilities costs (electricity, water, heating, etc.)</a:t>
            </a:r>
          </a:p>
          <a:p>
            <a:r>
              <a:rPr lang="en-ZA" sz="1400" dirty="0">
                <a:latin typeface="Avenir Book" panose="02000503020000020003" pitchFamily="2" charset="0"/>
              </a:rPr>
              <a:t>PF.01.02.03 Travel expenditure</a:t>
            </a:r>
          </a:p>
          <a:p>
            <a:r>
              <a:rPr lang="en-US" sz="1400" dirty="0">
                <a:solidFill>
                  <a:srgbClr val="0070C0"/>
                </a:solidFill>
                <a:latin typeface="Avenir Book" panose="02000503020000020003" pitchFamily="2" charset="0"/>
              </a:rPr>
              <a:t>PF.01.02.04 Administrative and </a:t>
            </a:r>
            <a:r>
              <a:rPr lang="en-US" sz="1400" dirty="0" err="1">
                <a:solidFill>
                  <a:srgbClr val="0070C0"/>
                </a:solidFill>
                <a:latin typeface="Avenir Book" panose="02000503020000020003" pitchFamily="2" charset="0"/>
              </a:rPr>
              <a:t>programme</a:t>
            </a:r>
            <a:r>
              <a:rPr lang="en-US" sz="1400" dirty="0">
                <a:solidFill>
                  <a:srgbClr val="0070C0"/>
                </a:solidFill>
                <a:latin typeface="Avenir Book" panose="02000503020000020003" pitchFamily="2" charset="0"/>
              </a:rPr>
              <a:t> management costs (excluding PSM)</a:t>
            </a:r>
          </a:p>
          <a:p>
            <a:r>
              <a:rPr lang="en-US" sz="1400" dirty="0">
                <a:solidFill>
                  <a:srgbClr val="0070C0"/>
                </a:solidFill>
                <a:latin typeface="Avenir Book" panose="02000503020000020003" pitchFamily="2" charset="0"/>
              </a:rPr>
              <a:t>PF.01.02.05	PSM related expenditure (where not included in the price of the commodities)</a:t>
            </a:r>
          </a:p>
          <a:p>
            <a:r>
              <a:rPr lang="en-US" sz="1400" dirty="0">
                <a:solidFill>
                  <a:srgbClr val="0070C0"/>
                </a:solidFill>
                <a:latin typeface="Avenir Book" panose="02000503020000020003" pitchFamily="2" charset="0"/>
              </a:rPr>
              <a:t>PF.01.02.06	Maintenance of medical and laboratory equipment</a:t>
            </a:r>
          </a:p>
          <a:p>
            <a:r>
              <a:rPr lang="en-US" sz="1400" dirty="0">
                <a:solidFill>
                  <a:srgbClr val="0070C0"/>
                </a:solidFill>
                <a:latin typeface="Avenir Book" panose="02000503020000020003" pitchFamily="2" charset="0"/>
              </a:rPr>
              <a:t>PF.01.02.07	Unusual wastage of medical products and supplies</a:t>
            </a:r>
          </a:p>
          <a:p>
            <a:r>
              <a:rPr lang="en-ZA" sz="1400" dirty="0">
                <a:solidFill>
                  <a:srgbClr val="01A99A"/>
                </a:solidFill>
                <a:latin typeface="Avenir Book" panose="02000503020000020003" pitchFamily="2" charset="0"/>
              </a:rPr>
              <a:t>PF.01.03  Products and supplies</a:t>
            </a:r>
          </a:p>
          <a:p>
            <a:r>
              <a:rPr lang="en-ZA" sz="1400" dirty="0">
                <a:latin typeface="Avenir Book" panose="02000503020000020003" pitchFamily="2" charset="0"/>
              </a:rPr>
              <a:t>PF.01.03.01 Pharmaceuticals</a:t>
            </a:r>
          </a:p>
          <a:p>
            <a:r>
              <a:rPr lang="en-ZA" sz="1400" dirty="0">
                <a:latin typeface="Avenir Book" panose="02000503020000020003" pitchFamily="2" charset="0"/>
              </a:rPr>
              <a:t>PF.01.03.01.01 Antiretrovirals</a:t>
            </a:r>
          </a:p>
          <a:p>
            <a:r>
              <a:rPr lang="en-ZA" sz="1400" dirty="0">
                <a:latin typeface="Avenir Book" panose="02000503020000020003" pitchFamily="2" charset="0"/>
              </a:rPr>
              <a:t>PF.01.03.01.01.01 Antiretrovirals for treatment (excluding </a:t>
            </a:r>
            <a:r>
              <a:rPr lang="en-ZA" sz="1400" dirty="0" err="1">
                <a:latin typeface="Avenir Book" panose="02000503020000020003" pitchFamily="2" charset="0"/>
              </a:rPr>
              <a:t>PrEP</a:t>
            </a:r>
            <a:r>
              <a:rPr lang="en-ZA" sz="1400" dirty="0">
                <a:latin typeface="Avenir Book" panose="02000503020000020003" pitchFamily="2" charset="0"/>
              </a:rPr>
              <a:t> ARVs) </a:t>
            </a:r>
            <a:r>
              <a:rPr lang="en-ZA" sz="1400" dirty="0">
                <a:solidFill>
                  <a:srgbClr val="71C8C0"/>
                </a:solidFill>
                <a:latin typeface="Avenir Book" panose="02000503020000020003" pitchFamily="2" charset="0"/>
              </a:rPr>
              <a:t>PF.01.03.01.01.02 </a:t>
            </a:r>
            <a:r>
              <a:rPr lang="en-ZA" sz="1400" dirty="0" err="1">
                <a:solidFill>
                  <a:srgbClr val="71C8C0"/>
                </a:solidFill>
                <a:latin typeface="Avenir Book" panose="02000503020000020003" pitchFamily="2" charset="0"/>
              </a:rPr>
              <a:t>PrEP</a:t>
            </a:r>
            <a:r>
              <a:rPr lang="en-ZA" sz="1400" dirty="0">
                <a:solidFill>
                  <a:srgbClr val="71C8C0"/>
                </a:solidFill>
                <a:latin typeface="Avenir Book" panose="02000503020000020003" pitchFamily="2" charset="0"/>
              </a:rPr>
              <a:t> anti-</a:t>
            </a:r>
            <a:r>
              <a:rPr lang="en-ZA" sz="1400" dirty="0" err="1">
                <a:solidFill>
                  <a:srgbClr val="71C8C0"/>
                </a:solidFill>
                <a:latin typeface="Avenir Book" panose="02000503020000020003" pitchFamily="2" charset="0"/>
              </a:rPr>
              <a:t>retrovirals</a:t>
            </a:r>
            <a:r>
              <a:rPr lang="en-ZA" sz="1400" dirty="0">
                <a:solidFill>
                  <a:srgbClr val="71C8C0"/>
                </a:solidFill>
                <a:latin typeface="Avenir Book" panose="02000503020000020003" pitchFamily="2" charset="0"/>
              </a:rPr>
              <a:t> – oral, ring, injectable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54E8EB1-33EA-915C-DA64-138D45CF0712}"/>
              </a:ext>
            </a:extLst>
          </p:cNvPr>
          <p:cNvSpPr txBox="1"/>
          <p:nvPr/>
        </p:nvSpPr>
        <p:spPr>
          <a:xfrm>
            <a:off x="6434911" y="1185891"/>
            <a:ext cx="5534948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400" dirty="0">
                <a:latin typeface="Avenir Book" panose="02000503020000020003" pitchFamily="2" charset="0"/>
              </a:rPr>
              <a:t>PF.01.03.01.02 Anti-tuberculosis drugs</a:t>
            </a:r>
            <a:r>
              <a:rPr lang="en-US" sz="1400" dirty="0">
                <a:latin typeface="Avenir Book" panose="02000503020000020003" pitchFamily="2" charset="0"/>
              </a:rPr>
              <a:t>  </a:t>
            </a:r>
          </a:p>
          <a:p>
            <a:r>
              <a:rPr lang="en-ZA" sz="1400" dirty="0">
                <a:latin typeface="Avenir Book" panose="02000503020000020003" pitchFamily="2" charset="0"/>
              </a:rPr>
              <a:t>PF.01.03.01.03 </a:t>
            </a:r>
            <a:r>
              <a:rPr lang="en-ZA" sz="1400" dirty="0" err="1">
                <a:latin typeface="Avenir Book" panose="02000503020000020003" pitchFamily="2" charset="0"/>
              </a:rPr>
              <a:t>Ophiod</a:t>
            </a:r>
            <a:r>
              <a:rPr lang="en-ZA" sz="1400" dirty="0">
                <a:latin typeface="Avenir Book" panose="02000503020000020003" pitchFamily="2" charset="0"/>
              </a:rPr>
              <a:t> substitution therapy (OST) drugs</a:t>
            </a:r>
          </a:p>
          <a:p>
            <a:r>
              <a:rPr lang="en-ZA" sz="1400" dirty="0">
                <a:latin typeface="Avenir Book" panose="02000503020000020003" pitchFamily="2" charset="0"/>
              </a:rPr>
              <a:t>PF.01.03.02 Medical supplies</a:t>
            </a:r>
          </a:p>
          <a:p>
            <a:r>
              <a:rPr lang="en-ZA" sz="1400" dirty="0">
                <a:latin typeface="Avenir Book" panose="02000503020000020003" pitchFamily="2" charset="0"/>
              </a:rPr>
              <a:t>PF.01.03.02.01 Syringes and needles </a:t>
            </a:r>
          </a:p>
          <a:p>
            <a:r>
              <a:rPr lang="en-US" sz="1400" dirty="0">
                <a:latin typeface="Avenir Book" panose="02000503020000020003" pitchFamily="2" charset="0"/>
              </a:rPr>
              <a:t>PF.01.03.03 Laboratory reagents and materials</a:t>
            </a:r>
          </a:p>
          <a:p>
            <a:r>
              <a:rPr lang="en-US" sz="1400" dirty="0">
                <a:latin typeface="Avenir Book" panose="02000503020000020003" pitchFamily="2" charset="0"/>
              </a:rPr>
              <a:t>PF.01.03.03.01 HIV tests</a:t>
            </a:r>
          </a:p>
          <a:p>
            <a:r>
              <a:rPr lang="en-US" sz="1400" dirty="0">
                <a:latin typeface="Avenir Book" panose="02000503020000020003" pitchFamily="2" charset="0"/>
              </a:rPr>
              <a:t>PF.01.03.03.02 VL tests</a:t>
            </a:r>
          </a:p>
          <a:p>
            <a:r>
              <a:rPr lang="en-US" sz="1400" dirty="0">
                <a:latin typeface="Avenir Book" panose="02000503020000020003" pitchFamily="2" charset="0"/>
              </a:rPr>
              <a:t>PF.01.03.04   Non-medical supplies</a:t>
            </a:r>
          </a:p>
          <a:p>
            <a:r>
              <a:rPr lang="en-US" sz="1400" dirty="0">
                <a:latin typeface="Avenir Book" panose="02000503020000020003" pitchFamily="2" charset="0"/>
              </a:rPr>
              <a:t>PF.01.03.04.01 Food and nutrients</a:t>
            </a:r>
          </a:p>
          <a:p>
            <a:r>
              <a:rPr lang="en-US" sz="1400" dirty="0">
                <a:latin typeface="Avenir Book" panose="02000503020000020003" pitchFamily="2" charset="0"/>
              </a:rPr>
              <a:t>PF.01.03.04.02 Promotion and information materials</a:t>
            </a:r>
          </a:p>
          <a:p>
            <a:r>
              <a:rPr lang="en-US" sz="1400" dirty="0">
                <a:latin typeface="Avenir Book" panose="02000503020000020003" pitchFamily="2" charset="0"/>
              </a:rPr>
              <a:t>PF.01.04 Contracted external services</a:t>
            </a:r>
          </a:p>
          <a:p>
            <a:r>
              <a:rPr lang="en-US" sz="1400" dirty="0">
                <a:latin typeface="Avenir Book" panose="02000503020000020003" pitchFamily="2" charset="0"/>
              </a:rPr>
              <a:t>PF.01.05 Transportation related to beneficiaries</a:t>
            </a:r>
          </a:p>
          <a:p>
            <a:endParaRPr lang="en-US" sz="1400" b="1" dirty="0">
              <a:solidFill>
                <a:srgbClr val="FF0000"/>
              </a:solidFill>
              <a:latin typeface="Avenir Book" panose="02000503020000020003" pitchFamily="2" charset="0"/>
            </a:endParaRPr>
          </a:p>
          <a:p>
            <a:r>
              <a:rPr lang="en-US" sz="1400" b="1" dirty="0">
                <a:solidFill>
                  <a:srgbClr val="E31937"/>
                </a:solidFill>
                <a:latin typeface="Avenir Heavy" panose="02000503020000020003" pitchFamily="2" charset="0"/>
              </a:rPr>
              <a:t>PF.02 Capital expenditures</a:t>
            </a:r>
          </a:p>
          <a:p>
            <a:r>
              <a:rPr lang="en-US" sz="1400" dirty="0">
                <a:latin typeface="Avenir Book" panose="02000503020000020003" pitchFamily="2" charset="0"/>
              </a:rPr>
              <a:t>PF.02.01 Building</a:t>
            </a:r>
          </a:p>
          <a:p>
            <a:r>
              <a:rPr lang="en-US" sz="1400" dirty="0">
                <a:latin typeface="Avenir Book" panose="02000503020000020003" pitchFamily="2" charset="0"/>
              </a:rPr>
              <a:t>PF.02.01.01 Laboratory and other infrastructure upgrading</a:t>
            </a:r>
          </a:p>
          <a:p>
            <a:r>
              <a:rPr lang="en-US" sz="1400" dirty="0">
                <a:latin typeface="Avenir Book" panose="02000503020000020003" pitchFamily="2" charset="0"/>
              </a:rPr>
              <a:t>PF.02.01.02 Construction and renovation</a:t>
            </a:r>
          </a:p>
          <a:p>
            <a:r>
              <a:rPr lang="en-US" sz="1400" dirty="0">
                <a:latin typeface="Avenir Book" panose="02000503020000020003" pitchFamily="2" charset="0"/>
              </a:rPr>
              <a:t>PF.02.02 Vehicles</a:t>
            </a:r>
          </a:p>
          <a:p>
            <a:r>
              <a:rPr lang="en-US" sz="1400" dirty="0">
                <a:latin typeface="Avenir Book" panose="02000503020000020003" pitchFamily="2" charset="0"/>
              </a:rPr>
              <a:t>PF.02.03 Information technology (hardware and software)</a:t>
            </a:r>
          </a:p>
          <a:p>
            <a:r>
              <a:rPr lang="en-US" sz="1400" dirty="0">
                <a:latin typeface="Avenir Book" panose="02000503020000020003" pitchFamily="2" charset="0"/>
              </a:rPr>
              <a:t>PF.02.04 Laboratory and other medical equipment</a:t>
            </a:r>
          </a:p>
          <a:p>
            <a:r>
              <a:rPr lang="en-US" sz="1400" dirty="0">
                <a:latin typeface="Avenir Book" panose="02000503020000020003" pitchFamily="2" charset="0"/>
              </a:rPr>
              <a:t>PF.02.05 Non medical equipment and furniture</a:t>
            </a:r>
          </a:p>
        </p:txBody>
      </p:sp>
    </p:spTree>
    <p:extLst>
      <p:ext uri="{BB962C8B-B14F-4D97-AF65-F5344CB8AC3E}">
        <p14:creationId xmlns:p14="http://schemas.microsoft.com/office/powerpoint/2010/main" val="37407308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23029-45D4-BC3F-E658-BE7593131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797F6-F28F-FFEB-B769-DAF9E00B02B4}"/>
              </a:ext>
            </a:extLst>
          </p:cNvPr>
          <p:cNvSpPr txBox="1">
            <a:spLocks/>
          </p:cNvSpPr>
          <p:nvPr/>
        </p:nvSpPr>
        <p:spPr bwMode="auto">
          <a:xfrm>
            <a:off x="1006368" y="3007302"/>
            <a:ext cx="10179264" cy="622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3000" dirty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Exercise - hands on NASA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28924842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0C914-F65F-4B9A-E0F2-04EB912E1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">
            <a:extLst>
              <a:ext uri="{FF2B5EF4-FFF2-40B4-BE49-F238E27FC236}">
                <a16:creationId xmlns:a16="http://schemas.microsoft.com/office/drawing/2014/main" id="{033344AE-FD9C-5B80-38A4-6CABA2E6A770}"/>
              </a:ext>
            </a:extLst>
          </p:cNvPr>
          <p:cNvSpPr txBox="1"/>
          <p:nvPr/>
        </p:nvSpPr>
        <p:spPr>
          <a:xfrm>
            <a:off x="509667" y="330951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chemeClr val="tx2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Exercise  - hands on NASA classification</a:t>
            </a:r>
            <a:endParaRPr lang="en-US" altLang="en-US" sz="3000" dirty="0">
              <a:solidFill>
                <a:srgbClr val="70C8BE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2A0855F1-A263-54CE-D490-F29182651C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17</a:t>
            </a:r>
          </a:p>
        </p:txBody>
      </p:sp>
      <p:sp>
        <p:nvSpPr>
          <p:cNvPr id="3" name="Doppia parentesi graffa 2">
            <a:extLst>
              <a:ext uri="{FF2B5EF4-FFF2-40B4-BE49-F238E27FC236}">
                <a16:creationId xmlns:a16="http://schemas.microsoft.com/office/drawing/2014/main" id="{9685C9DA-56B9-4367-6A23-4CBD3C94C512}"/>
              </a:ext>
            </a:extLst>
          </p:cNvPr>
          <p:cNvSpPr/>
          <p:nvPr/>
        </p:nvSpPr>
        <p:spPr>
          <a:xfrm>
            <a:off x="3964992" y="1924825"/>
            <a:ext cx="2736249" cy="2283731"/>
          </a:xfrm>
          <a:prstGeom prst="bracePair">
            <a:avLst/>
          </a:prstGeom>
          <a:ln w="19050">
            <a:solidFill>
              <a:srgbClr val="71C8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lvl="0" algn="ctr" defTabSz="914400" eaLnBrk="1" fontAlgn="auto" hangingPunct="1">
              <a:spcAft>
                <a:spcPts val="0"/>
              </a:spcAft>
              <a:defRPr/>
            </a:pPr>
            <a:r>
              <a:rPr lang="en-GB" altLang="en-US" dirty="0">
                <a:solidFill>
                  <a:srgbClr val="71C8C0"/>
                </a:solidFill>
                <a:latin typeface="Avenir Book" panose="02000503020000020003" pitchFamily="2" charset="0"/>
              </a:rPr>
              <a:t>Find the correct codes for the items in the table – </a:t>
            </a:r>
          </a:p>
          <a:p>
            <a:pPr lvl="0" algn="ctr" defTabSz="914400" eaLnBrk="1" fontAlgn="auto" hangingPunct="1">
              <a:spcAft>
                <a:spcPts val="0"/>
              </a:spcAft>
              <a:defRPr/>
            </a:pPr>
            <a:endParaRPr lang="en-GB" altLang="en-US" dirty="0">
              <a:solidFill>
                <a:srgbClr val="71C8C0"/>
              </a:solidFill>
              <a:latin typeface="Avenir Book" panose="02000503020000020003" pitchFamily="2" charset="0"/>
            </a:endParaRPr>
          </a:p>
          <a:p>
            <a:pPr lvl="0" algn="ctr" defTabSz="914400" eaLnBrk="1" fontAlgn="auto" hangingPunct="1">
              <a:spcAft>
                <a:spcPts val="0"/>
              </a:spcAft>
              <a:defRPr/>
            </a:pPr>
            <a:r>
              <a:rPr lang="en-GB" altLang="en-US" dirty="0">
                <a:solidFill>
                  <a:srgbClr val="FF0000"/>
                </a:solidFill>
                <a:latin typeface="Avenir Book" panose="02000503020000020003" pitchFamily="2" charset="0"/>
              </a:rPr>
              <a:t>NASA classification exercises in the annex document</a:t>
            </a:r>
            <a:endParaRPr lang="en-GB" altLang="en-US" dirty="0">
              <a:solidFill>
                <a:srgbClr val="FF0000"/>
              </a:solidFill>
              <a:latin typeface="Avenir Book" panose="02000503020000020003" pitchFamily="2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11108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674805-04A4-1308-D21F-FB1D10FF06F8}"/>
              </a:ext>
            </a:extLst>
          </p:cNvPr>
          <p:cNvSpPr txBox="1"/>
          <p:nvPr/>
        </p:nvSpPr>
        <p:spPr bwMode="auto">
          <a:xfrm>
            <a:off x="3601386" y="2383036"/>
            <a:ext cx="4989227" cy="734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lnSpcReduction="10000"/>
          </a:bodyPr>
          <a:lstStyle/>
          <a:p>
            <a:pPr algn="ctr">
              <a:spcAft>
                <a:spcPts val="600"/>
              </a:spcAft>
            </a:pPr>
            <a:r>
              <a:rPr lang="en-US" altLang="en-US" sz="4400" b="1" dirty="0">
                <a:solidFill>
                  <a:schemeClr val="bg1"/>
                </a:solidFill>
                <a:latin typeface="Avenir Book" panose="02000503020000020003" pitchFamily="2" charset="0"/>
                <a:ea typeface="+mj-ea"/>
                <a:cs typeface="+mj-cs"/>
              </a:rPr>
              <a:t>THANK YOU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534031-EDA8-B32A-16BB-E0568AFC65BB}"/>
              </a:ext>
            </a:extLst>
          </p:cNvPr>
          <p:cNvSpPr txBox="1"/>
          <p:nvPr/>
        </p:nvSpPr>
        <p:spPr bwMode="auto">
          <a:xfrm>
            <a:off x="1" y="3228120"/>
            <a:ext cx="12192000" cy="130231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ctr">
              <a:spcBef>
                <a:spcPct val="20000"/>
              </a:spcBef>
            </a:pPr>
            <a:r>
              <a:rPr lang="en-US" dirty="0">
                <a:solidFill>
                  <a:schemeClr val="bg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rPr>
              <a:t>For more information, </a:t>
            </a:r>
            <a:br>
              <a:rPr lang="en-US" dirty="0">
                <a:solidFill>
                  <a:schemeClr val="bg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rPr>
              <a:t>contact UNAIDS Resource Tracking:</a:t>
            </a:r>
          </a:p>
          <a:p>
            <a:pPr algn="ctr">
              <a:spcBef>
                <a:spcPct val="20000"/>
              </a:spcBef>
            </a:pPr>
            <a:r>
              <a:rPr lang="en-US" dirty="0">
                <a:solidFill>
                  <a:schemeClr val="bg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rPr>
              <a:t>Teresa Guthrie</a:t>
            </a:r>
          </a:p>
          <a:p>
            <a:pPr algn="ctr">
              <a:spcBef>
                <a:spcPct val="20000"/>
              </a:spcBef>
            </a:pPr>
            <a:r>
              <a:rPr lang="en-US" dirty="0">
                <a:solidFill>
                  <a:schemeClr val="bg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rPr>
              <a:t>guthriet@unaids.org </a:t>
            </a:r>
          </a:p>
        </p:txBody>
      </p:sp>
    </p:spTree>
    <p:extLst>
      <p:ext uri="{BB962C8B-B14F-4D97-AF65-F5344CB8AC3E}">
        <p14:creationId xmlns:p14="http://schemas.microsoft.com/office/powerpoint/2010/main" val="3955178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16F5B857-669E-74BD-AAD5-4EE51CE41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2062" y="3160719"/>
            <a:ext cx="3647876" cy="541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2691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UNAIDS Ocean">
      <a:dk1>
        <a:sysClr val="windowText" lastClr="000000"/>
      </a:dk1>
      <a:lt1>
        <a:sysClr val="window" lastClr="FFFFFF"/>
      </a:lt1>
      <a:dk2>
        <a:srgbClr val="70C8BE"/>
      </a:dk2>
      <a:lt2>
        <a:srgbClr val="D8D5CF"/>
      </a:lt2>
      <a:accent1>
        <a:srgbClr val="70C8BE"/>
      </a:accent1>
      <a:accent2>
        <a:srgbClr val="E31837"/>
      </a:accent2>
      <a:accent3>
        <a:srgbClr val="00A99A"/>
      </a:accent3>
      <a:accent4>
        <a:srgbClr val="78BCC1"/>
      </a:accent4>
      <a:accent5>
        <a:srgbClr val="63CDF6"/>
      </a:accent5>
      <a:accent6>
        <a:srgbClr val="CDC88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UNAIDS Ocean">
      <a:dk1>
        <a:sysClr val="windowText" lastClr="000000"/>
      </a:dk1>
      <a:lt1>
        <a:sysClr val="window" lastClr="FFFFFF"/>
      </a:lt1>
      <a:dk2>
        <a:srgbClr val="70C8BE"/>
      </a:dk2>
      <a:lt2>
        <a:srgbClr val="D8D5CF"/>
      </a:lt2>
      <a:accent1>
        <a:srgbClr val="70C8BE"/>
      </a:accent1>
      <a:accent2>
        <a:srgbClr val="E31837"/>
      </a:accent2>
      <a:accent3>
        <a:srgbClr val="00A99A"/>
      </a:accent3>
      <a:accent4>
        <a:srgbClr val="78BCC1"/>
      </a:accent4>
      <a:accent5>
        <a:srgbClr val="63CDF6"/>
      </a:accent5>
      <a:accent6>
        <a:srgbClr val="CDC88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Custom Design">
  <a:themeElements>
    <a:clrScheme name="UNAIDS Ocean">
      <a:dk1>
        <a:sysClr val="windowText" lastClr="000000"/>
      </a:dk1>
      <a:lt1>
        <a:sysClr val="window" lastClr="FFFFFF"/>
      </a:lt1>
      <a:dk2>
        <a:srgbClr val="70C8BE"/>
      </a:dk2>
      <a:lt2>
        <a:srgbClr val="D8D5CF"/>
      </a:lt2>
      <a:accent1>
        <a:srgbClr val="70C8BE"/>
      </a:accent1>
      <a:accent2>
        <a:srgbClr val="E31837"/>
      </a:accent2>
      <a:accent3>
        <a:srgbClr val="00A99A"/>
      </a:accent3>
      <a:accent4>
        <a:srgbClr val="78BCC1"/>
      </a:accent4>
      <a:accent5>
        <a:srgbClr val="63CDF6"/>
      </a:accent5>
      <a:accent6>
        <a:srgbClr val="CDC88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Custom Design">
  <a:themeElements>
    <a:clrScheme name="UNAIDS Ocean">
      <a:dk1>
        <a:sysClr val="windowText" lastClr="000000"/>
      </a:dk1>
      <a:lt1>
        <a:sysClr val="window" lastClr="FFFFFF"/>
      </a:lt1>
      <a:dk2>
        <a:srgbClr val="70C8BE"/>
      </a:dk2>
      <a:lt2>
        <a:srgbClr val="D8D5CF"/>
      </a:lt2>
      <a:accent1>
        <a:srgbClr val="70C8BE"/>
      </a:accent1>
      <a:accent2>
        <a:srgbClr val="E31837"/>
      </a:accent2>
      <a:accent3>
        <a:srgbClr val="00A99A"/>
      </a:accent3>
      <a:accent4>
        <a:srgbClr val="78BCC1"/>
      </a:accent4>
      <a:accent5>
        <a:srgbClr val="63CDF6"/>
      </a:accent5>
      <a:accent6>
        <a:srgbClr val="CDC88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0B190E0EA479489EFC2FFB8638EC8F" ma:contentTypeVersion="30" ma:contentTypeDescription="Create a new document." ma:contentTypeScope="" ma:versionID="14d4804e61abe9cbb80dcef0f798ee41">
  <xsd:schema xmlns:xsd="http://www.w3.org/2001/XMLSchema" xmlns:xs="http://www.w3.org/2001/XMLSchema" xmlns:p="http://schemas.microsoft.com/office/2006/metadata/properties" xmlns:ns1="http://schemas.microsoft.com/sharepoint/v3" xmlns:ns2="67491261-e609-40b2-a52f-52096e66a8e8" xmlns:ns3="12ae6837-1a27-4943-8bb9-611ecbd0b220" targetNamespace="http://schemas.microsoft.com/office/2006/metadata/properties" ma:root="true" ma:fieldsID="4ebce17b6dfc5778af49799dc7897f1b" ns1:_="" ns2:_="" ns3:_="">
    <xsd:import namespace="http://schemas.microsoft.com/sharepoint/v3"/>
    <xsd:import namespace="67491261-e609-40b2-a52f-52096e66a8e8"/>
    <xsd:import namespace="12ae6837-1a27-4943-8bb9-611ecbd0b2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  <xsd:element ref="ns2:Summary" minOccurs="0"/>
                <xsd:element ref="ns3:PrimeClassificationStatusDetails" minOccurs="0"/>
                <xsd:element ref="ns3:PrimeLastClassified" minOccurs="0"/>
                <xsd:element ref="ns3:PrimeCorrectedByUser" minOccurs="0"/>
                <xsd:element ref="ns2:OCRextractedtext" minOccurs="0"/>
                <xsd:element ref="ns2:Imagedescription" minOccurs="0"/>
                <xsd:element ref="ns2:DocumentSummar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491261-e609-40b2-a52f-52096e66a8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008808e-a4ff-498b-8b44-8869f1dca9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  <xsd:element name="Summary" ma:index="28" nillable="true" ma:displayName="Summary" ma:description="Summary of proposal document" ma:format="Dropdown" ma:internalName="Summary">
      <xsd:simpleType>
        <xsd:restriction base="dms:Note">
          <xsd:maxLength value="255"/>
        </xsd:restriction>
      </xsd:simpleType>
    </xsd:element>
    <xsd:element name="OCRextractedtext" ma:index="32" nillable="true" ma:displayName="OCR extracted text" ma:description="This field contains text extracted from an image or video" ma:format="Dropdown" ma:internalName="OCRextractedtext">
      <xsd:simpleType>
        <xsd:restriction base="dms:Note"/>
      </xsd:simpleType>
    </xsd:element>
    <xsd:element name="Imagedescription" ma:index="33" nillable="true" ma:displayName="Image description" ma:description="Can Syntex describe an image" ma:format="Dropdown" ma:internalName="Imagedescription">
      <xsd:simpleType>
        <xsd:restriction base="dms:Note">
          <xsd:maxLength value="255"/>
        </xsd:restriction>
      </xsd:simpleType>
    </xsd:element>
    <xsd:element name="DocumentSummary" ma:index="34" nillable="true" ma:displayName="Document Summary" ma:description="This is a high-level abstract summary of the document" ma:format="Dropdown" ma:internalName="DocumentSummary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ae6837-1a27-4943-8bb9-611ecbd0b22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3f5d479-a14c-4282-b0b8-57b7ffd0238a}" ma:internalName="TaxCatchAll" ma:showField="CatchAllData" ma:web="12ae6837-1a27-4943-8bb9-611ecbd0b2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rimeClassificationStatusDetails" ma:index="29" nillable="true" ma:displayName="Processing details" ma:internalName="PrimeClassificationStatusDetails">
      <xsd:simpleType>
        <xsd:restriction base="dms:Note">
          <xsd:maxLength value="255"/>
        </xsd:restriction>
      </xsd:simpleType>
    </xsd:element>
    <xsd:element name="PrimeLastClassified" ma:index="30" nillable="true" ma:displayName="Processed" ma:internalName="PrimeLastClassified">
      <xsd:simpleType>
        <xsd:restriction base="dms:DateTime"/>
      </xsd:simpleType>
    </xsd:element>
    <xsd:element name="PrimeCorrectedByUser" ma:index="31" nillable="true" ma:displayName="Corrected" ma:internalName="PrimeCorrectedByUser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Summary xmlns="67491261-e609-40b2-a52f-52096e66a8e8" xsi:nil="true"/>
    <DocumentSummary xmlns="67491261-e609-40b2-a52f-52096e66a8e8" xsi:nil="true"/>
    <PrimeLastClassified xmlns="12ae6837-1a27-4943-8bb9-611ecbd0b220" xsi:nil="true"/>
    <lcf76f155ced4ddcb4097134ff3c332f xmlns="67491261-e609-40b2-a52f-52096e66a8e8">
      <Terms xmlns="http://schemas.microsoft.com/office/infopath/2007/PartnerControls"/>
    </lcf76f155ced4ddcb4097134ff3c332f>
    <TaxCatchAll xmlns="12ae6837-1a27-4943-8bb9-611ecbd0b220" xsi:nil="true"/>
    <Imagedescription xmlns="67491261-e609-40b2-a52f-52096e66a8e8" xsi:nil="true"/>
    <PrimeClassificationStatusDetails xmlns="12ae6837-1a27-4943-8bb9-611ecbd0b220" xsi:nil="true"/>
    <_ip_UnifiedCompliancePolicyProperties xmlns="http://schemas.microsoft.com/sharepoint/v3" xsi:nil="true"/>
    <PrimeCorrectedByUser xmlns="12ae6837-1a27-4943-8bb9-611ecbd0b220" xsi:nil="true"/>
    <OCRextractedtext xmlns="67491261-e609-40b2-a52f-52096e66a8e8" xsi:nil="true"/>
  </documentManagement>
</p:properties>
</file>

<file path=customXml/itemProps1.xml><?xml version="1.0" encoding="utf-8"?>
<ds:datastoreItem xmlns:ds="http://schemas.openxmlformats.org/officeDocument/2006/customXml" ds:itemID="{78E5BC54-EB8A-4B05-9DE8-CCF275EEE4F7}"/>
</file>

<file path=customXml/itemProps2.xml><?xml version="1.0" encoding="utf-8"?>
<ds:datastoreItem xmlns:ds="http://schemas.openxmlformats.org/officeDocument/2006/customXml" ds:itemID="{A6346457-C8FD-47D0-8964-D22CA3EAAA0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658A73-40DB-4FE6-9CD8-FCD556A52EE4}"/>
</file>

<file path=docMetadata/LabelInfo.xml><?xml version="1.0" encoding="utf-8"?>
<clbl:labelList xmlns:clbl="http://schemas.microsoft.com/office/2020/mipLabelMetadata">
  <clbl:label id="{c2e1cf9b-e1b6-44eb-8021-428c292d3eb5}" enabled="0" method="" siteId="{c2e1cf9b-e1b6-44eb-8021-428c292d3eb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5095</TotalTime>
  <Words>3621</Words>
  <Application>Microsoft Office PowerPoint</Application>
  <PresentationFormat>Widescreen</PresentationFormat>
  <Paragraphs>459</Paragraphs>
  <Slides>22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Avenir Book</vt:lpstr>
      <vt:lpstr>Avenir Heavy</vt:lpstr>
      <vt:lpstr>Calibri</vt:lpstr>
      <vt:lpstr>Webdings</vt:lpstr>
      <vt:lpstr>Custom Design</vt:lpstr>
      <vt:lpstr>1_Custom Design</vt:lpstr>
      <vt:lpstr>2_Custom Design</vt:lpstr>
      <vt:lpstr>3_Custom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studiovertex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title in 24 point Arial regular</dc:title>
  <dc:creator>Nathalie Gouiran</dc:creator>
  <cp:lastModifiedBy>GUTHRIE, Teresa</cp:lastModifiedBy>
  <cp:revision>288</cp:revision>
  <cp:lastPrinted>2011-08-22T20:13:01Z</cp:lastPrinted>
  <dcterms:created xsi:type="dcterms:W3CDTF">2011-11-29T17:23:10Z</dcterms:created>
  <dcterms:modified xsi:type="dcterms:W3CDTF">2026-03-18T13:31:32Z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0x0101005E0B190E0EA479489EFC2FFB8638EC8F</vt:lpwstr>
  </property>
</Properties>
</file>