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3"/>
    <p:sldMasterId id="2147483793" r:id="rId4"/>
    <p:sldMasterId id="2147483826" r:id="rId5"/>
    <p:sldMasterId id="2147483828" r:id="rId6"/>
  </p:sldMasterIdLst>
  <p:notesMasterIdLst>
    <p:notesMasterId r:id="rId22"/>
  </p:notesMasterIdLst>
  <p:sldIdLst>
    <p:sldId id="1680" r:id="rId7"/>
    <p:sldId id="1681" r:id="rId8"/>
    <p:sldId id="1689" r:id="rId9"/>
    <p:sldId id="1690" r:id="rId10"/>
    <p:sldId id="1691" r:id="rId11"/>
    <p:sldId id="1692" r:id="rId12"/>
    <p:sldId id="1693" r:id="rId13"/>
    <p:sldId id="1694" r:id="rId14"/>
    <p:sldId id="1695" r:id="rId15"/>
    <p:sldId id="1696" r:id="rId16"/>
    <p:sldId id="1697" r:id="rId17"/>
    <p:sldId id="1698" r:id="rId18"/>
    <p:sldId id="1699" r:id="rId19"/>
    <p:sldId id="285" r:id="rId20"/>
    <p:sldId id="1674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7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B6F455-10AE-ED91-5E99-7A333F59BB81}" name="guthriet@unaids.org" initials="gu" userId="S::urn:spo:guest#guthriet@unaids.org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37"/>
    <a:srgbClr val="71C8C0"/>
    <a:srgbClr val="F57F54"/>
    <a:srgbClr val="01A99A"/>
    <a:srgbClr val="FFFFFF"/>
    <a:srgbClr val="CDC984"/>
    <a:srgbClr val="64CDF6"/>
    <a:srgbClr val="6FC8BF"/>
    <a:srgbClr val="9999FF"/>
    <a:srgbClr val="BCB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2EC82-F180-4BE6-9465-B4AE00A74AEB}" v="3" dt="2026-03-17T18:52:13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/>
    <p:restoredTop sz="94596"/>
  </p:normalViewPr>
  <p:slideViewPr>
    <p:cSldViewPr snapToGrid="0" snapToObjects="1">
      <p:cViewPr varScale="1">
        <p:scale>
          <a:sx n="73" d="100"/>
          <a:sy n="73" d="100"/>
        </p:scale>
        <p:origin x="330" y="294"/>
      </p:cViewPr>
      <p:guideLst>
        <p:guide orient="horz" pos="2160"/>
        <p:guide orient="horz" pos="4075"/>
        <p:guide pos="3840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THRIE, Teresa" userId="64dcc90f-d8ff-4193-821a-cc992e770884" providerId="ADAL" clId="{F8250F7F-A73C-490D-AA50-DF441BDA2ED5}"/>
    <pc:docChg chg="modSld">
      <pc:chgData name="GUTHRIE, Teresa" userId="64dcc90f-d8ff-4193-821a-cc992e770884" providerId="ADAL" clId="{F8250F7F-A73C-490D-AA50-DF441BDA2ED5}" dt="2026-03-17T18:52:13.352" v="15"/>
      <pc:docMkLst>
        <pc:docMk/>
      </pc:docMkLst>
      <pc:sldChg chg="modSp">
        <pc:chgData name="GUTHRIE, Teresa" userId="64dcc90f-d8ff-4193-821a-cc992e770884" providerId="ADAL" clId="{F8250F7F-A73C-490D-AA50-DF441BDA2ED5}" dt="2026-03-17T18:48:30.175" v="0" actId="403"/>
        <pc:sldMkLst>
          <pc:docMk/>
          <pc:sldMk cId="0" sldId="1680"/>
        </pc:sldMkLst>
        <pc:spChg chg="mod">
          <ac:chgData name="GUTHRIE, Teresa" userId="64dcc90f-d8ff-4193-821a-cc992e770884" providerId="ADAL" clId="{F8250F7F-A73C-490D-AA50-DF441BDA2ED5}" dt="2026-03-17T18:48:30.175" v="0" actId="403"/>
          <ac:spMkLst>
            <pc:docMk/>
            <pc:sldMk cId="0" sldId="1680"/>
            <ac:spMk id="6148" creationId="{6E503B92-B501-E87E-0315-233D78B73343}"/>
          </ac:spMkLst>
        </pc:spChg>
      </pc:sldChg>
      <pc:sldChg chg="modSp mod">
        <pc:chgData name="GUTHRIE, Teresa" userId="64dcc90f-d8ff-4193-821a-cc992e770884" providerId="ADAL" clId="{F8250F7F-A73C-490D-AA50-DF441BDA2ED5}" dt="2026-03-17T18:48:57.707" v="1" actId="1076"/>
        <pc:sldMkLst>
          <pc:docMk/>
          <pc:sldMk cId="4217649598" sldId="1681"/>
        </pc:sldMkLst>
        <pc:spChg chg="mod">
          <ac:chgData name="GUTHRIE, Teresa" userId="64dcc90f-d8ff-4193-821a-cc992e770884" providerId="ADAL" clId="{F8250F7F-A73C-490D-AA50-DF441BDA2ED5}" dt="2026-03-17T18:48:57.707" v="1" actId="1076"/>
          <ac:spMkLst>
            <pc:docMk/>
            <pc:sldMk cId="4217649598" sldId="1681"/>
            <ac:spMk id="23" creationId="{C423C8BE-3389-5DB5-E00F-96C2338EE83C}"/>
          </ac:spMkLst>
        </pc:spChg>
      </pc:sldChg>
      <pc:sldChg chg="modSp mod">
        <pc:chgData name="GUTHRIE, Teresa" userId="64dcc90f-d8ff-4193-821a-cc992e770884" providerId="ADAL" clId="{F8250F7F-A73C-490D-AA50-DF441BDA2ED5}" dt="2026-03-17T18:49:23.008" v="2" actId="14100"/>
        <pc:sldMkLst>
          <pc:docMk/>
          <pc:sldMk cId="3858533045" sldId="1689"/>
        </pc:sldMkLst>
        <pc:picChg chg="mod">
          <ac:chgData name="GUTHRIE, Teresa" userId="64dcc90f-d8ff-4193-821a-cc992e770884" providerId="ADAL" clId="{F8250F7F-A73C-490D-AA50-DF441BDA2ED5}" dt="2026-03-17T18:49:23.008" v="2" actId="14100"/>
          <ac:picMkLst>
            <pc:docMk/>
            <pc:sldMk cId="3858533045" sldId="1689"/>
            <ac:picMk id="2" creationId="{073651E0-5D77-1CD9-0462-202F53D533A7}"/>
          </ac:picMkLst>
        </pc:picChg>
      </pc:sldChg>
      <pc:sldChg chg="modSp mod">
        <pc:chgData name="GUTHRIE, Teresa" userId="64dcc90f-d8ff-4193-821a-cc992e770884" providerId="ADAL" clId="{F8250F7F-A73C-490D-AA50-DF441BDA2ED5}" dt="2026-03-17T18:49:36.950" v="3" actId="14100"/>
        <pc:sldMkLst>
          <pc:docMk/>
          <pc:sldMk cId="1833436370" sldId="1691"/>
        </pc:sldMkLst>
        <pc:graphicFrameChg chg="mod">
          <ac:chgData name="GUTHRIE, Teresa" userId="64dcc90f-d8ff-4193-821a-cc992e770884" providerId="ADAL" clId="{F8250F7F-A73C-490D-AA50-DF441BDA2ED5}" dt="2026-03-17T18:49:36.950" v="3" actId="14100"/>
          <ac:graphicFrameMkLst>
            <pc:docMk/>
            <pc:sldMk cId="1833436370" sldId="1691"/>
            <ac:graphicFrameMk id="63" creationId="{37EC531E-6D53-BCCF-3999-B30BE1E29F6A}"/>
          </ac:graphicFrameMkLst>
        </pc:graphicFrameChg>
      </pc:sldChg>
      <pc:sldChg chg="modSp mod">
        <pc:chgData name="GUTHRIE, Teresa" userId="64dcc90f-d8ff-4193-821a-cc992e770884" providerId="ADAL" clId="{F8250F7F-A73C-490D-AA50-DF441BDA2ED5}" dt="2026-03-17T18:50:39.840" v="5" actId="1076"/>
        <pc:sldMkLst>
          <pc:docMk/>
          <pc:sldMk cId="3286118051" sldId="1693"/>
        </pc:sldMkLst>
        <pc:spChg chg="mod">
          <ac:chgData name="GUTHRIE, Teresa" userId="64dcc90f-d8ff-4193-821a-cc992e770884" providerId="ADAL" clId="{F8250F7F-A73C-490D-AA50-DF441BDA2ED5}" dt="2026-03-17T18:50:39.840" v="5" actId="1076"/>
          <ac:spMkLst>
            <pc:docMk/>
            <pc:sldMk cId="3286118051" sldId="1693"/>
            <ac:spMk id="4" creationId="{12F650E5-9B87-8EE9-86C8-4872B6B06A26}"/>
          </ac:spMkLst>
        </pc:spChg>
      </pc:sldChg>
      <pc:sldChg chg="modSp mod">
        <pc:chgData name="GUTHRIE, Teresa" userId="64dcc90f-d8ff-4193-821a-cc992e770884" providerId="ADAL" clId="{F8250F7F-A73C-490D-AA50-DF441BDA2ED5}" dt="2026-03-17T18:50:27.009" v="4" actId="1076"/>
        <pc:sldMkLst>
          <pc:docMk/>
          <pc:sldMk cId="4269989553" sldId="1695"/>
        </pc:sldMkLst>
        <pc:spChg chg="mod">
          <ac:chgData name="GUTHRIE, Teresa" userId="64dcc90f-d8ff-4193-821a-cc992e770884" providerId="ADAL" clId="{F8250F7F-A73C-490D-AA50-DF441BDA2ED5}" dt="2026-03-17T18:50:27.009" v="4" actId="1076"/>
          <ac:spMkLst>
            <pc:docMk/>
            <pc:sldMk cId="4269989553" sldId="1695"/>
            <ac:spMk id="4" creationId="{71C06725-6748-0E4C-1DA6-45B8A396F8E5}"/>
          </ac:spMkLst>
        </pc:spChg>
      </pc:sldChg>
      <pc:sldChg chg="modSp mod">
        <pc:chgData name="GUTHRIE, Teresa" userId="64dcc90f-d8ff-4193-821a-cc992e770884" providerId="ADAL" clId="{F8250F7F-A73C-490D-AA50-DF441BDA2ED5}" dt="2026-03-17T18:51:24.782" v="10" actId="1076"/>
        <pc:sldMkLst>
          <pc:docMk/>
          <pc:sldMk cId="1881358961" sldId="1696"/>
        </pc:sldMkLst>
        <pc:spChg chg="mod">
          <ac:chgData name="GUTHRIE, Teresa" userId="64dcc90f-d8ff-4193-821a-cc992e770884" providerId="ADAL" clId="{F8250F7F-A73C-490D-AA50-DF441BDA2ED5}" dt="2026-03-17T18:51:24.782" v="10" actId="1076"/>
          <ac:spMkLst>
            <pc:docMk/>
            <pc:sldMk cId="1881358961" sldId="1696"/>
            <ac:spMk id="4" creationId="{F8EECB63-FE73-E3E9-C2A5-D94389A6AD26}"/>
          </ac:spMkLst>
        </pc:spChg>
      </pc:sldChg>
      <pc:sldChg chg="modSp mod">
        <pc:chgData name="GUTHRIE, Teresa" userId="64dcc90f-d8ff-4193-821a-cc992e770884" providerId="ADAL" clId="{F8250F7F-A73C-490D-AA50-DF441BDA2ED5}" dt="2026-03-17T18:51:18.020" v="9" actId="1076"/>
        <pc:sldMkLst>
          <pc:docMk/>
          <pc:sldMk cId="423969062" sldId="1697"/>
        </pc:sldMkLst>
        <pc:spChg chg="mod">
          <ac:chgData name="GUTHRIE, Teresa" userId="64dcc90f-d8ff-4193-821a-cc992e770884" providerId="ADAL" clId="{F8250F7F-A73C-490D-AA50-DF441BDA2ED5}" dt="2026-03-17T18:51:18.020" v="9" actId="1076"/>
          <ac:spMkLst>
            <pc:docMk/>
            <pc:sldMk cId="423969062" sldId="1697"/>
            <ac:spMk id="4" creationId="{07095ABB-9574-A88C-2F0C-A236C13D0773}"/>
          </ac:spMkLst>
        </pc:spChg>
      </pc:sldChg>
      <pc:sldChg chg="modSp mod">
        <pc:chgData name="GUTHRIE, Teresa" userId="64dcc90f-d8ff-4193-821a-cc992e770884" providerId="ADAL" clId="{F8250F7F-A73C-490D-AA50-DF441BDA2ED5}" dt="2026-03-17T18:51:35.586" v="12" actId="1076"/>
        <pc:sldMkLst>
          <pc:docMk/>
          <pc:sldMk cId="1629038672" sldId="1698"/>
        </pc:sldMkLst>
        <pc:spChg chg="mod">
          <ac:chgData name="GUTHRIE, Teresa" userId="64dcc90f-d8ff-4193-821a-cc992e770884" providerId="ADAL" clId="{F8250F7F-A73C-490D-AA50-DF441BDA2ED5}" dt="2026-03-17T18:51:35.586" v="12" actId="1076"/>
          <ac:spMkLst>
            <pc:docMk/>
            <pc:sldMk cId="1629038672" sldId="1698"/>
            <ac:spMk id="4" creationId="{ABDD0088-9792-1F60-CD0A-083EE83E1506}"/>
          </ac:spMkLst>
        </pc:spChg>
      </pc:sldChg>
      <pc:sldChg chg="modSp mod modAnim">
        <pc:chgData name="GUTHRIE, Teresa" userId="64dcc90f-d8ff-4193-821a-cc992e770884" providerId="ADAL" clId="{F8250F7F-A73C-490D-AA50-DF441BDA2ED5}" dt="2026-03-17T18:52:13.352" v="15"/>
        <pc:sldMkLst>
          <pc:docMk/>
          <pc:sldMk cId="1742439652" sldId="1699"/>
        </pc:sldMkLst>
        <pc:spChg chg="mod">
          <ac:chgData name="GUTHRIE, Teresa" userId="64dcc90f-d8ff-4193-821a-cc992e770884" providerId="ADAL" clId="{F8250F7F-A73C-490D-AA50-DF441BDA2ED5}" dt="2026-03-17T18:51:47.714" v="13" actId="403"/>
          <ac:spMkLst>
            <pc:docMk/>
            <pc:sldMk cId="1742439652" sldId="1699"/>
            <ac:spMk id="23" creationId="{8D216327-A1F5-8D87-2009-67DC1BEFD49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20ltd-my.sharepoint.com/personal/gianmarco_carofiglio_n2o_co_uk/Documents/Desktop/GM/Bloss/work/UNAIDS/Supplied/UNAIDS%20PPT1.%20Excel%20graphs%20for%20NASA%20training%20materials%20for%20Blosso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US"/>
              <a:t>HIV spending per province by source (2020, USDm)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71134791723156"/>
          <c:y val="0.11985520225351072"/>
          <c:w val="0.74753210099374434"/>
          <c:h val="0.598289458149529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'PPT1. 21+32'!$B$60</c:f>
              <c:strCache>
                <c:ptCount val="1"/>
                <c:pt idx="0">
                  <c:v> Public funds via NAC </c:v>
                </c:pt>
              </c:strCache>
            </c:strRef>
          </c:tx>
          <c:spPr>
            <a:solidFill>
              <a:srgbClr val="026660"/>
            </a:solidFill>
            <a:ln>
              <a:noFill/>
            </a:ln>
            <a:effectLst/>
          </c:spPr>
          <c:invertIfNegative val="0"/>
          <c:cat>
            <c:strRef>
              <c:f>'PPT1. 21+32'!$A$61:$A$70</c:f>
              <c:strCache>
                <c:ptCount val="10"/>
                <c:pt idx="0">
                  <c:v>Province 1</c:v>
                </c:pt>
                <c:pt idx="1">
                  <c:v>Province 2</c:v>
                </c:pt>
                <c:pt idx="2">
                  <c:v>Province 3</c:v>
                </c:pt>
                <c:pt idx="3">
                  <c:v>Province 4</c:v>
                </c:pt>
                <c:pt idx="4">
                  <c:v>Province 5</c:v>
                </c:pt>
                <c:pt idx="5">
                  <c:v>Province 6</c:v>
                </c:pt>
                <c:pt idx="6">
                  <c:v>Province 7</c:v>
                </c:pt>
                <c:pt idx="7">
                  <c:v>Province 8</c:v>
                </c:pt>
                <c:pt idx="8">
                  <c:v>Province 9</c:v>
                </c:pt>
                <c:pt idx="9">
                  <c:v>Province 10</c:v>
                </c:pt>
              </c:strCache>
            </c:strRef>
          </c:cat>
          <c:val>
            <c:numRef>
              <c:f>'PPT1. 21+32'!$B$61:$B$70</c:f>
              <c:numCache>
                <c:formatCode>_(* #,##0_);_(* \(#,##0\);_(* "-"??_);_(@_)</c:formatCode>
                <c:ptCount val="10"/>
                <c:pt idx="0">
                  <c:v>234260.48813247436</c:v>
                </c:pt>
                <c:pt idx="1">
                  <c:v>359180.4614535413</c:v>
                </c:pt>
                <c:pt idx="2">
                  <c:v>254461.38822447069</c:v>
                </c:pt>
                <c:pt idx="3">
                  <c:v>316322.91057957639</c:v>
                </c:pt>
                <c:pt idx="4">
                  <c:v>384413.76007359632</c:v>
                </c:pt>
                <c:pt idx="5">
                  <c:v>356301.05041398294</c:v>
                </c:pt>
                <c:pt idx="6">
                  <c:v>289972.35105795722</c:v>
                </c:pt>
                <c:pt idx="7">
                  <c:v>281651.11021159112</c:v>
                </c:pt>
                <c:pt idx="8">
                  <c:v>244157.98123275032</c:v>
                </c:pt>
                <c:pt idx="9">
                  <c:v>275053.48279668763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5-014B-B7A2-F936FA0691AD}"/>
            </c:ext>
          </c:extLst>
        </c:ser>
        <c:ser>
          <c:idx val="1"/>
          <c:order val="1"/>
          <c:tx>
            <c:strRef>
              <c:f>'PPT1. 21+32'!$C$60</c:f>
              <c:strCache>
                <c:ptCount val="1"/>
                <c:pt idx="0">
                  <c:v> OOPP </c:v>
                </c:pt>
              </c:strCache>
            </c:strRef>
          </c:tx>
          <c:spPr>
            <a:solidFill>
              <a:srgbClr val="7CC7C0"/>
            </a:solidFill>
            <a:ln>
              <a:noFill/>
            </a:ln>
            <a:effectLst/>
          </c:spPr>
          <c:invertIfNegative val="0"/>
          <c:cat>
            <c:strRef>
              <c:f>'PPT1. 21+32'!$A$61:$A$70</c:f>
              <c:strCache>
                <c:ptCount val="10"/>
                <c:pt idx="0">
                  <c:v>Province 1</c:v>
                </c:pt>
                <c:pt idx="1">
                  <c:v>Province 2</c:v>
                </c:pt>
                <c:pt idx="2">
                  <c:v>Province 3</c:v>
                </c:pt>
                <c:pt idx="3">
                  <c:v>Province 4</c:v>
                </c:pt>
                <c:pt idx="4">
                  <c:v>Province 5</c:v>
                </c:pt>
                <c:pt idx="5">
                  <c:v>Province 6</c:v>
                </c:pt>
                <c:pt idx="6">
                  <c:v>Province 7</c:v>
                </c:pt>
                <c:pt idx="7">
                  <c:v>Province 8</c:v>
                </c:pt>
                <c:pt idx="8">
                  <c:v>Province 9</c:v>
                </c:pt>
                <c:pt idx="9">
                  <c:v>Province 10</c:v>
                </c:pt>
              </c:strCache>
            </c:strRef>
          </c:cat>
          <c:val>
            <c:numRef>
              <c:f>'PPT1. 21+32'!$C$61:$C$70</c:f>
              <c:numCache>
                <c:formatCode>_(* #,##0_);_(* \(#,##0\);_(* "-"??_);_(@_)</c:formatCode>
                <c:ptCount val="10"/>
                <c:pt idx="0">
                  <c:v>8531292.2659238614</c:v>
                </c:pt>
                <c:pt idx="1">
                  <c:v>16709414.778491454</c:v>
                </c:pt>
                <c:pt idx="2">
                  <c:v>6018657.2228301316</c:v>
                </c:pt>
                <c:pt idx="3">
                  <c:v>6825542.8003706196</c:v>
                </c:pt>
                <c:pt idx="4">
                  <c:v>4894650.2747544395</c:v>
                </c:pt>
                <c:pt idx="5">
                  <c:v>8655486.191397544</c:v>
                </c:pt>
                <c:pt idx="6">
                  <c:v>4366164.7906829314</c:v>
                </c:pt>
                <c:pt idx="7">
                  <c:v>5429799.4987319894</c:v>
                </c:pt>
                <c:pt idx="8">
                  <c:v>9026314.8050789274</c:v>
                </c:pt>
                <c:pt idx="9">
                  <c:v>3022369.5563983792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5-014B-B7A2-F936FA0691AD}"/>
            </c:ext>
          </c:extLst>
        </c:ser>
        <c:ser>
          <c:idx val="2"/>
          <c:order val="2"/>
          <c:tx>
            <c:strRef>
              <c:f>'PPT1. 21+32'!$D$60</c:f>
              <c:strCache>
                <c:ptCount val="1"/>
                <c:pt idx="0">
                  <c:v> PEPFAR </c:v>
                </c:pt>
              </c:strCache>
            </c:strRef>
          </c:tx>
          <c:spPr>
            <a:solidFill>
              <a:srgbClr val="18A396"/>
            </a:solidFill>
            <a:ln>
              <a:noFill/>
            </a:ln>
            <a:effectLst/>
          </c:spPr>
          <c:invertIfNegative val="0"/>
          <c:cat>
            <c:strRef>
              <c:f>'PPT1. 21+32'!$A$61:$A$70</c:f>
              <c:strCache>
                <c:ptCount val="10"/>
                <c:pt idx="0">
                  <c:v>Province 1</c:v>
                </c:pt>
                <c:pt idx="1">
                  <c:v>Province 2</c:v>
                </c:pt>
                <c:pt idx="2">
                  <c:v>Province 3</c:v>
                </c:pt>
                <c:pt idx="3">
                  <c:v>Province 4</c:v>
                </c:pt>
                <c:pt idx="4">
                  <c:v>Province 5</c:v>
                </c:pt>
                <c:pt idx="5">
                  <c:v>Province 6</c:v>
                </c:pt>
                <c:pt idx="6">
                  <c:v>Province 7</c:v>
                </c:pt>
                <c:pt idx="7">
                  <c:v>Province 8</c:v>
                </c:pt>
                <c:pt idx="8">
                  <c:v>Province 9</c:v>
                </c:pt>
                <c:pt idx="9">
                  <c:v>Province 10</c:v>
                </c:pt>
              </c:strCache>
            </c:strRef>
          </c:cat>
          <c:val>
            <c:numRef>
              <c:f>'PPT1. 21+32'!$D$61:$D$70</c:f>
              <c:numCache>
                <c:formatCode>_(* #,##0_);_(* \(#,##0\);_(* "-"??_);_(@_)</c:formatCode>
                <c:ptCount val="10"/>
                <c:pt idx="0">
                  <c:v>5392457.4586145477</c:v>
                </c:pt>
                <c:pt idx="1">
                  <c:v>12010832.319665752</c:v>
                </c:pt>
                <c:pt idx="2">
                  <c:v>13592527.653390886</c:v>
                </c:pt>
                <c:pt idx="3">
                  <c:v>12086602.927223152</c:v>
                </c:pt>
                <c:pt idx="4">
                  <c:v>6322034.9318003058</c:v>
                </c:pt>
                <c:pt idx="5">
                  <c:v>9499809.1204046402</c:v>
                </c:pt>
                <c:pt idx="6">
                  <c:v>11410810.830964174</c:v>
                </c:pt>
                <c:pt idx="7">
                  <c:v>4515250.880280151</c:v>
                </c:pt>
                <c:pt idx="8">
                  <c:v>6846639.5543435812</c:v>
                </c:pt>
                <c:pt idx="9">
                  <c:v>5179659.575915115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5-014B-B7A2-F936FA069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100"/>
        <c:axId val="631703392"/>
        <c:axId val="692299792"/>
      </c:barChart>
      <c:lineChart>
        <c:grouping val="standard"/>
        <c:varyColors val="0"/>
        <c:ser>
          <c:idx val="3"/>
          <c:order val="3"/>
          <c:tx>
            <c:strRef>
              <c:f>'PPT1. 21+32'!$E$60</c:f>
              <c:strCache>
                <c:ptCount val="1"/>
                <c:pt idx="0">
                  <c:v> Total per PLHIV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'PPT1. 21+32'!$A$61:$A$70</c:f>
              <c:strCache>
                <c:ptCount val="10"/>
                <c:pt idx="0">
                  <c:v>Province 1</c:v>
                </c:pt>
                <c:pt idx="1">
                  <c:v>Province 2</c:v>
                </c:pt>
                <c:pt idx="2">
                  <c:v>Province 3</c:v>
                </c:pt>
                <c:pt idx="3">
                  <c:v>Province 4</c:v>
                </c:pt>
                <c:pt idx="4">
                  <c:v>Province 5</c:v>
                </c:pt>
                <c:pt idx="5">
                  <c:v>Province 6</c:v>
                </c:pt>
                <c:pt idx="6">
                  <c:v>Province 7</c:v>
                </c:pt>
                <c:pt idx="7">
                  <c:v>Province 8</c:v>
                </c:pt>
                <c:pt idx="8">
                  <c:v>Province 9</c:v>
                </c:pt>
                <c:pt idx="9">
                  <c:v>Province 10</c:v>
                </c:pt>
              </c:strCache>
            </c:strRef>
          </c:cat>
          <c:val>
            <c:numRef>
              <c:f>'PPT1. 21+32'!$E$61:$E$70</c:f>
              <c:numCache>
                <c:formatCode>_(* #,##0.00_);_(* \(#,##0.00\);_(* "-"??_);_(@_)</c:formatCode>
                <c:ptCount val="10"/>
                <c:pt idx="0">
                  <c:v>176.24371623600663</c:v>
                </c:pt>
                <c:pt idx="1">
                  <c:v>150.97177042084337</c:v>
                </c:pt>
                <c:pt idx="2">
                  <c:v>146.88201956720928</c:v>
                </c:pt>
                <c:pt idx="3">
                  <c:v>138.03638649083524</c:v>
                </c:pt>
                <c:pt idx="4">
                  <c:v>121.54238354124551</c:v>
                </c:pt>
                <c:pt idx="5">
                  <c:v>118.50531251218666</c:v>
                </c:pt>
                <c:pt idx="6">
                  <c:v>111.94373165122285</c:v>
                </c:pt>
                <c:pt idx="7">
                  <c:v>109.10460018588685</c:v>
                </c:pt>
                <c:pt idx="8">
                  <c:v>108.04309319149752</c:v>
                </c:pt>
                <c:pt idx="9">
                  <c:v>103.07485974453662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25-014B-B7A2-F936FA0691AD}"/>
            </c:ext>
          </c:extLst>
        </c:ser>
        <c:ser>
          <c:idx val="4"/>
          <c:order val="4"/>
          <c:tx>
            <c:strRef>
              <c:f>'PPT1. 21+32'!$F$60</c:f>
              <c:strCache>
                <c:ptCount val="1"/>
                <c:pt idx="0">
                  <c:v> Av. Spend per PLHIV (excl. nat+nd) 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'PPT1. 21+32'!$A$61:$A$70</c:f>
              <c:strCache>
                <c:ptCount val="10"/>
                <c:pt idx="0">
                  <c:v>Province 1</c:v>
                </c:pt>
                <c:pt idx="1">
                  <c:v>Province 2</c:v>
                </c:pt>
                <c:pt idx="2">
                  <c:v>Province 3</c:v>
                </c:pt>
                <c:pt idx="3">
                  <c:v>Province 4</c:v>
                </c:pt>
                <c:pt idx="4">
                  <c:v>Province 5</c:v>
                </c:pt>
                <c:pt idx="5">
                  <c:v>Province 6</c:v>
                </c:pt>
                <c:pt idx="6">
                  <c:v>Province 7</c:v>
                </c:pt>
                <c:pt idx="7">
                  <c:v>Province 8</c:v>
                </c:pt>
                <c:pt idx="8">
                  <c:v>Province 9</c:v>
                </c:pt>
                <c:pt idx="9">
                  <c:v>Province 10</c:v>
                </c:pt>
              </c:strCache>
            </c:strRef>
          </c:cat>
          <c:val>
            <c:numRef>
              <c:f>'PPT1. 21+32'!$F$61:$F$70</c:f>
              <c:numCache>
                <c:formatCode>_(* #,##0.00_);_(* \(#,##0.00\);_(* "-"??_);_(@_)</c:formatCode>
                <c:ptCount val="10"/>
                <c:pt idx="0">
                  <c:v>128.82817195492393</c:v>
                </c:pt>
                <c:pt idx="1">
                  <c:v>128.82817195492393</c:v>
                </c:pt>
                <c:pt idx="2">
                  <c:v>128.82817195492393</c:v>
                </c:pt>
                <c:pt idx="3">
                  <c:v>128.82817195492393</c:v>
                </c:pt>
                <c:pt idx="4">
                  <c:v>128.82817195492393</c:v>
                </c:pt>
                <c:pt idx="5">
                  <c:v>128.82817195492393</c:v>
                </c:pt>
                <c:pt idx="6">
                  <c:v>128.82817195492393</c:v>
                </c:pt>
                <c:pt idx="7">
                  <c:v>128.82817195492393</c:v>
                </c:pt>
                <c:pt idx="8">
                  <c:v>128.82817195492393</c:v>
                </c:pt>
                <c:pt idx="9">
                  <c:v>128.82817195492393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25-014B-B7A2-F936FA069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50159"/>
        <c:axId val="71071407"/>
      </c:lineChart>
      <c:catAx>
        <c:axId val="6317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692299792"/>
        <c:crosses val="autoZero"/>
        <c:auto val="1"/>
        <c:lblAlgn val="ctr"/>
        <c:lblOffset val="100"/>
        <c:noMultiLvlLbl val="0"/>
      </c:catAx>
      <c:valAx>
        <c:axId val="69229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6317033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980427451091823E-2"/>
                <c:y val="0.1763921274659714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Book" panose="02000503020000020003" pitchFamily="2" charset="0"/>
                      <a:ea typeface="+mn-ea"/>
                      <a:cs typeface="+mn-cs"/>
                    </a:defRPr>
                  </a:pPr>
                  <a:r>
                    <a:rPr lang="en-US" sz="1100"/>
                    <a:t>Total HIV provincial spend (US$m)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7107140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r>
                  <a:rPr lang="en-US"/>
                  <a:t>Provincial spend per PLHIV (USD) </a:t>
                </a:r>
              </a:p>
            </c:rich>
          </c:tx>
          <c:layout>
            <c:manualLayout>
              <c:xMode val="edge"/>
              <c:yMode val="edge"/>
              <c:x val="0.92788466278018533"/>
              <c:y val="0.2027185251768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panose="02000503020000020003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75050159"/>
        <c:crosses val="max"/>
        <c:crossBetween val="between"/>
      </c:valAx>
      <c:catAx>
        <c:axId val="75050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071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630109853223127E-2"/>
          <c:y val="0.79827321512544602"/>
          <c:w val="0.94360658479788218"/>
          <c:h val="0.17977026914884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3471-3E8A-44FC-B1B9-3F3599B0C21E}" type="datetimeFigureOut">
              <a:rPr lang="en-BE" smtClean="0"/>
              <a:t>03/17/2026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72FA3-E0B6-4499-8F67-0AA3220878D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21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43388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5E19D-8AC7-C041-D559-3DC444A7C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415F2-C61A-5BB7-8394-81DC32375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836F4-B3EF-7872-0766-468AADE57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93480-128D-06C5-D23C-4E5142C9B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7135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78E00-DBA5-332E-EE09-4E6C2375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C3B16-75B6-B86B-A8D9-809E22C36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F0D39-CF28-19AE-BDB4-33400B627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1B773-8FC4-47DC-C8F2-C0D1A181F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828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4656A-7C43-41DD-83F1-D99444A9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5A690-341D-E457-D190-18393C407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E9E25-DB83-23AE-07E1-2AB9090B4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5400B-463C-F49B-DE57-2CC028C09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72FA3-E0B6-4499-8F67-0AA3220878D9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5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79EA-B053-690A-ACE3-FD451B443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DDB31-85CB-0B8C-DF42-91CF92B5B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F35BA-19FA-FED5-E83A-314E0F5AA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7C509-C781-FC28-D0EB-229EE497A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527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85D1-21F5-5FB2-9767-27D630E6D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6E220-6002-E1B9-90AE-D98213204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7AF3B-C7A7-71B1-5BA7-B02D883E9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0645E-0187-69BE-5347-3C3111071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08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CB64C-B95F-F8EA-FFFC-577DC529B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920AC-062C-604F-0FB8-414516ECD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8DC7B-2B4C-840D-82BE-416AD089B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7EB48-540A-D95A-620E-D8EB3EEC5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75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9F6B1-152B-711B-C5FB-C4993BC27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EACFBE-E38E-478F-0BB3-D084474DA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6B3480-8147-EA7D-EDC1-1AF519138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474FF-0B2E-518A-4DA2-8BB6F7670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707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FD4BA-5038-4933-3259-DA31E781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0CBC4-7851-1FF5-F987-D5CBA4DED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4B1F5-16E8-3E78-169A-A9C536334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41C15-40DE-4DAA-BE65-67A495A99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3669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DD094-A765-639E-4CD2-9520A03C7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C845A-BB51-B941-D9FB-8EE00DEB9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F25FEF-049A-392D-C137-9236EC1B6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7C06F-368F-73BE-03AC-5ACAE8074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1507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C9134-4F90-511E-B712-0AE527529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5CFF67-A04E-77FD-0D34-D7C62FDDC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55ECF-CCCC-93C8-B75C-C9D8E5A94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57D93-8424-2236-58B4-3196F1891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131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0E00B-276D-D579-8F41-E671D47C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F1E4C-7ACA-283C-5CB7-47BD3F47D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76474-3F3D-8829-ADCB-6307374A7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4EBBF-AB65-7D6C-116E-DF03EFFC2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430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16">
            <a:extLst>
              <a:ext uri="{FF2B5EF4-FFF2-40B4-BE49-F238E27FC236}">
                <a16:creationId xmlns:a16="http://schemas.microsoft.com/office/drawing/2014/main" id="{5D6E8E6B-837B-8829-CA3D-64A86115F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2515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C47BA4AD-BE25-3AC8-A7A4-7170233FD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46856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16">
            <a:extLst>
              <a:ext uri="{FF2B5EF4-FFF2-40B4-BE49-F238E27FC236}">
                <a16:creationId xmlns:a16="http://schemas.microsoft.com/office/drawing/2014/main" id="{5D6E8E6B-837B-8829-CA3D-64A86115F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64889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B9AE2E-FB83-6E03-F71E-E558DDB179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28328" y="6149914"/>
            <a:ext cx="2460949" cy="36512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AC539B7-ACEA-17C7-BC57-A5F324F7DE5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9726" y="6189221"/>
            <a:ext cx="2935288" cy="26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2030</a:t>
            </a:r>
            <a:r>
              <a:rPr lang="en-US" altLang="en-US" sz="1100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| Ending the AIDS epidemic</a:t>
            </a:r>
          </a:p>
        </p:txBody>
      </p:sp>
      <p:sp>
        <p:nvSpPr>
          <p:cNvPr id="17" name="Segnaposto piè di pagina 16">
            <a:extLst>
              <a:ext uri="{FF2B5EF4-FFF2-40B4-BE49-F238E27FC236}">
                <a16:creationId xmlns:a16="http://schemas.microsoft.com/office/drawing/2014/main" id="{3B7CA4AE-9BDD-7FAA-1C69-AA6B42B94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endParaRPr lang="it-IT" dirty="0">
              <a:latin typeface="Avenir Book" panose="020005030200000200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A932D455-4CBA-6F0B-2C6E-7B3A1EC8F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80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A7ADF3-0CC4-E176-6E06-754307255B4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0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01CCD696-EB66-1A93-D3AF-6C4F4D4D6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6">
            <a:extLst>
              <a:ext uri="{FF2B5EF4-FFF2-40B4-BE49-F238E27FC236}">
                <a16:creationId xmlns:a16="http://schemas.microsoft.com/office/drawing/2014/main" id="{86F3C317-593A-C868-1AD5-FD592D993F1E}"/>
              </a:ext>
            </a:extLst>
          </p:cNvPr>
          <p:cNvSpPr txBox="1">
            <a:spLocks/>
          </p:cNvSpPr>
          <p:nvPr/>
        </p:nvSpPr>
        <p:spPr bwMode="auto">
          <a:xfrm>
            <a:off x="407851" y="226265"/>
            <a:ext cx="2935288" cy="32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UNAIDS</a:t>
            </a:r>
            <a:r>
              <a:rPr lang="en-US" altLang="en-US" sz="1100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| JAN 2026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B15A630C-B87D-D17C-89DD-4712E6AF0A45}"/>
              </a:ext>
            </a:extLst>
          </p:cNvPr>
          <p:cNvSpPr txBox="1">
            <a:spLocks/>
          </p:cNvSpPr>
          <p:nvPr/>
        </p:nvSpPr>
        <p:spPr bwMode="auto">
          <a:xfrm>
            <a:off x="419726" y="956038"/>
            <a:ext cx="10179264" cy="8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NASA ANALYSIS:</a:t>
            </a:r>
          </a:p>
        </p:txBody>
      </p:sp>
      <p:sp>
        <p:nvSpPr>
          <p:cNvPr id="6148" name="Text Placeholder 6">
            <a:extLst>
              <a:ext uri="{FF2B5EF4-FFF2-40B4-BE49-F238E27FC236}">
                <a16:creationId xmlns:a16="http://schemas.microsoft.com/office/drawing/2014/main" id="{6E503B92-B501-E87E-0315-233D78B73343}"/>
              </a:ext>
            </a:extLst>
          </p:cNvPr>
          <p:cNvSpPr txBox="1">
            <a:spLocks/>
          </p:cNvSpPr>
          <p:nvPr/>
        </p:nvSpPr>
        <p:spPr bwMode="auto">
          <a:xfrm>
            <a:off x="419726" y="2542935"/>
            <a:ext cx="6953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6149" name="Text Placeholder 6">
            <a:extLst>
              <a:ext uri="{FF2B5EF4-FFF2-40B4-BE49-F238E27FC236}">
                <a16:creationId xmlns:a16="http://schemas.microsoft.com/office/drawing/2014/main" id="{C4D33938-E17F-AE7D-CBD0-8CCEF92E983B}"/>
              </a:ext>
            </a:extLst>
          </p:cNvPr>
          <p:cNvSpPr txBox="1">
            <a:spLocks/>
          </p:cNvSpPr>
          <p:nvPr/>
        </p:nvSpPr>
        <p:spPr bwMode="auto">
          <a:xfrm>
            <a:off x="407851" y="1689872"/>
            <a:ext cx="6953250" cy="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ADDITIONAL INSIGHTS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519C97-A328-05BE-BAA6-FEE847BE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074" y="115352"/>
            <a:ext cx="2901331" cy="5458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CA7B109-14D3-2D73-926C-48C4ADB52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9"/>
          <a:stretch>
            <a:fillRect/>
          </a:stretch>
        </p:blipFill>
        <p:spPr bwMode="auto">
          <a:xfrm>
            <a:off x="0" y="3181349"/>
            <a:ext cx="12204582" cy="36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7FA76-5146-781D-670F-24707F4C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8EECB63-FE73-E3E9-C2A5-D94389A6AD26}"/>
              </a:ext>
            </a:extLst>
          </p:cNvPr>
          <p:cNvSpPr txBox="1"/>
          <p:nvPr/>
        </p:nvSpPr>
        <p:spPr>
          <a:xfrm>
            <a:off x="509667" y="57653"/>
            <a:ext cx="11137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7a. ART Technical efficiency – spending per person on ART </a:t>
            </a:r>
          </a:p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by PF over time 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F19157A1-1C2D-925A-E595-6EFFCC548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9</a:t>
            </a:r>
          </a:p>
        </p:txBody>
      </p:sp>
      <p:pic>
        <p:nvPicPr>
          <p:cNvPr id="116" name="Picture 11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B2656C05-BE72-5E90-9404-8C34CD77C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2" y="1056562"/>
            <a:ext cx="9361715" cy="49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4C19-6F74-4D93-0585-CFCEFB1F4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7095ABB-9574-A88C-2F0C-A236C13D0773}"/>
              </a:ext>
            </a:extLst>
          </p:cNvPr>
          <p:cNvSpPr txBox="1"/>
          <p:nvPr/>
        </p:nvSpPr>
        <p:spPr>
          <a:xfrm>
            <a:off x="509667" y="258884"/>
            <a:ext cx="11137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7b. VMMC Technical efficiency – spending per circumcision </a:t>
            </a:r>
          </a:p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by PF over time 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20CD8B60-9B00-7399-2721-4A3490A9D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10</a:t>
            </a:r>
          </a:p>
        </p:txBody>
      </p:sp>
      <p:pic>
        <p:nvPicPr>
          <p:cNvPr id="5" name="Picture 4" descr="A graph of a graph showing different colored bars&#10;&#10;AI-generated content may be incorrect.">
            <a:extLst>
              <a:ext uri="{FF2B5EF4-FFF2-40B4-BE49-F238E27FC236}">
                <a16:creationId xmlns:a16="http://schemas.microsoft.com/office/drawing/2014/main" id="{0289C084-BE4D-6B93-F3DC-DE2A843B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43" y="1274547"/>
            <a:ext cx="9603113" cy="47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5D3EF-01CC-9A50-D7D8-BD198DB70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ABDD0088-9792-1F60-CD0A-083EE83E1506}"/>
              </a:ext>
            </a:extLst>
          </p:cNvPr>
          <p:cNvSpPr txBox="1"/>
          <p:nvPr/>
        </p:nvSpPr>
        <p:spPr>
          <a:xfrm>
            <a:off x="509667" y="217868"/>
            <a:ext cx="11137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8. Benchmarking – comparison with other countries spending per person on ART 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A851ACBE-1A3C-9EC4-4A88-6D913D114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11</a:t>
            </a:r>
          </a:p>
        </p:txBody>
      </p:sp>
      <p:pic>
        <p:nvPicPr>
          <p:cNvPr id="6" name="Picture 5" descr="A graph of numbers and colors&#10;&#10;AI-generated content may be incorrect.">
            <a:extLst>
              <a:ext uri="{FF2B5EF4-FFF2-40B4-BE49-F238E27FC236}">
                <a16:creationId xmlns:a16="http://schemas.microsoft.com/office/drawing/2014/main" id="{6CDF5A3C-A560-EAA8-5A3C-4BEE9B997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9" y="1327125"/>
            <a:ext cx="9396548" cy="47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5BD88-A1CC-D7C7-00CB-65B44748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B285F91-D74F-B9BE-D6DF-18A3118A4D90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31937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9. Other comparisons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F35CDDE2-92E8-5E37-9529-EA26D3284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23" name="CasellaDiTesto 14">
            <a:extLst>
              <a:ext uri="{FF2B5EF4-FFF2-40B4-BE49-F238E27FC236}">
                <a16:creationId xmlns:a16="http://schemas.microsoft.com/office/drawing/2014/main" id="{8D216327-A1F5-8D87-2009-67DC1BEFD49C}"/>
              </a:ext>
            </a:extLst>
          </p:cNvPr>
          <p:cNvSpPr txBox="1"/>
          <p:nvPr/>
        </p:nvSpPr>
        <p:spPr>
          <a:xfrm>
            <a:off x="587376" y="1266087"/>
            <a:ext cx="1053240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Total HIV spending as a % of country’s GDP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Public HIV spending as a % of country’s total public expenditure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Health-related HIV spending as a % of total health expenditure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Per capita HIV spending (USD) compared to other countries in the region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Per capita HIV spending (USD) compared across provinces / districts (sub-national areas)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ART spending per person on ART compared to other countries in the region (see example below)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ARV (medicines only) spending per person on ART compared to ARV commodity prices available via GF, Clinton Foundation or other pooled procurement options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VMMC spending per circumcision compared to other countries in the region 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 panose="020B0600070205080204" pitchFamily="34" charset="-128"/>
                <a:cs typeface="+mn-cs"/>
              </a:rPr>
              <a:t>Provincial / district (sub-national) units of expenditure comparison (for specific interventions) which can highlight potential inefficiencies between sub-national areas others?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3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1A8B64E-CBE2-0737-371F-5DCDEBBC4F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74805-04A4-1308-D21F-FB1D10FF06F8}"/>
              </a:ext>
            </a:extLst>
          </p:cNvPr>
          <p:cNvSpPr txBox="1"/>
          <p:nvPr/>
        </p:nvSpPr>
        <p:spPr bwMode="auto">
          <a:xfrm>
            <a:off x="3601386" y="2383036"/>
            <a:ext cx="4989227" cy="73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altLang="en-US" sz="4400" b="1" dirty="0">
                <a:solidFill>
                  <a:schemeClr val="bg1"/>
                </a:solidFill>
                <a:latin typeface="Avenir Book" panose="02000503020000020003" pitchFamily="2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34031-EDA8-B32A-16BB-E0568AFC65BB}"/>
              </a:ext>
            </a:extLst>
          </p:cNvPr>
          <p:cNvSpPr txBox="1"/>
          <p:nvPr/>
        </p:nvSpPr>
        <p:spPr bwMode="auto">
          <a:xfrm>
            <a:off x="1" y="3228120"/>
            <a:ext cx="12192000" cy="1302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For more information, </a:t>
            </a:r>
            <a:b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contact UNAIDS Resource Tracking: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Teresa Guthrie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guthriet@unaids.org </a:t>
            </a:r>
          </a:p>
        </p:txBody>
      </p:sp>
    </p:spTree>
    <p:extLst>
      <p:ext uri="{BB962C8B-B14F-4D97-AF65-F5344CB8AC3E}">
        <p14:creationId xmlns:p14="http://schemas.microsoft.com/office/powerpoint/2010/main" val="39551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F5B857-669E-74BD-AAD5-4EE51CE4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062" y="3160719"/>
            <a:ext cx="3647876" cy="5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B57E1C5-1962-216B-3742-918305302355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Additional analyses for greater utility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716B8D0F-4202-897C-29B4-47BA1574D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23" name="CasellaDiTesto 14">
            <a:extLst>
              <a:ext uri="{FF2B5EF4-FFF2-40B4-BE49-F238E27FC236}">
                <a16:creationId xmlns:a16="http://schemas.microsoft.com/office/drawing/2014/main" id="{C423C8BE-3389-5DB5-E00F-96C2338EE83C}"/>
              </a:ext>
            </a:extLst>
          </p:cNvPr>
          <p:cNvSpPr txBox="1"/>
          <p:nvPr/>
        </p:nvSpPr>
        <p:spPr>
          <a:xfrm>
            <a:off x="587375" y="1085781"/>
            <a:ext cx="10532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In addition to the usual / traditional NASA tables / figures / bivariate matrices, please undertake additional value-add analyses, where possible:</a:t>
            </a:r>
          </a:p>
        </p:txBody>
      </p:sp>
      <p:sp>
        <p:nvSpPr>
          <p:cNvPr id="3" name="Rettangolo con angoli arrotondati 3">
            <a:extLst>
              <a:ext uri="{FF2B5EF4-FFF2-40B4-BE49-F238E27FC236}">
                <a16:creationId xmlns:a16="http://schemas.microsoft.com/office/drawing/2014/main" id="{D7CCB0C1-6224-F013-E5B1-F9527C9610DE}"/>
              </a:ext>
            </a:extLst>
          </p:cNvPr>
          <p:cNvSpPr/>
          <p:nvPr/>
        </p:nvSpPr>
        <p:spPr>
          <a:xfrm>
            <a:off x="1058125" y="2033334"/>
            <a:ext cx="5360092" cy="341758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Time trends</a:t>
            </a:r>
          </a:p>
        </p:txBody>
      </p:sp>
      <p:sp>
        <p:nvSpPr>
          <p:cNvPr id="18" name="Ovale 30">
            <a:extLst>
              <a:ext uri="{FF2B5EF4-FFF2-40B4-BE49-F238E27FC236}">
                <a16:creationId xmlns:a16="http://schemas.microsoft.com/office/drawing/2014/main" id="{F22EEB6E-8DC2-89FB-D31F-EC32C0868450}"/>
              </a:ext>
            </a:extLst>
          </p:cNvPr>
          <p:cNvSpPr/>
          <p:nvPr/>
        </p:nvSpPr>
        <p:spPr>
          <a:xfrm>
            <a:off x="587375" y="2033333"/>
            <a:ext cx="339668" cy="339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1</a:t>
            </a:r>
            <a:endParaRPr lang="it-IT" dirty="0"/>
          </a:p>
        </p:txBody>
      </p:sp>
      <p:sp>
        <p:nvSpPr>
          <p:cNvPr id="26" name="Rettangolo con angoli arrotondati 3">
            <a:extLst>
              <a:ext uri="{FF2B5EF4-FFF2-40B4-BE49-F238E27FC236}">
                <a16:creationId xmlns:a16="http://schemas.microsoft.com/office/drawing/2014/main" id="{170FD99B-0ABF-6DB4-6FFB-8FDFB0754AB8}"/>
              </a:ext>
            </a:extLst>
          </p:cNvPr>
          <p:cNvSpPr/>
          <p:nvPr/>
        </p:nvSpPr>
        <p:spPr>
          <a:xfrm>
            <a:off x="1058125" y="2558022"/>
            <a:ext cx="5360092" cy="341758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Equity analysis per province</a:t>
            </a:r>
          </a:p>
        </p:txBody>
      </p:sp>
      <p:sp>
        <p:nvSpPr>
          <p:cNvPr id="29" name="Ovale 30">
            <a:extLst>
              <a:ext uri="{FF2B5EF4-FFF2-40B4-BE49-F238E27FC236}">
                <a16:creationId xmlns:a16="http://schemas.microsoft.com/office/drawing/2014/main" id="{DCDF357B-2A3B-A3B7-8BA0-F03179FAF7C9}"/>
              </a:ext>
            </a:extLst>
          </p:cNvPr>
          <p:cNvSpPr/>
          <p:nvPr/>
        </p:nvSpPr>
        <p:spPr>
          <a:xfrm>
            <a:off x="587375" y="2558021"/>
            <a:ext cx="339668" cy="339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2</a:t>
            </a:r>
            <a:endParaRPr lang="it-IT" dirty="0"/>
          </a:p>
        </p:txBody>
      </p:sp>
      <p:sp>
        <p:nvSpPr>
          <p:cNvPr id="33" name="Rettangolo con angoli arrotondati 3">
            <a:extLst>
              <a:ext uri="{FF2B5EF4-FFF2-40B4-BE49-F238E27FC236}">
                <a16:creationId xmlns:a16="http://schemas.microsoft.com/office/drawing/2014/main" id="{473CDCC3-9C8C-98A5-2DD9-C3BE9EFC6977}"/>
              </a:ext>
            </a:extLst>
          </p:cNvPr>
          <p:cNvSpPr/>
          <p:nvPr/>
        </p:nvSpPr>
        <p:spPr>
          <a:xfrm>
            <a:off x="1058125" y="3082709"/>
            <a:ext cx="5360092" cy="341758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Allocative equity across provinces</a:t>
            </a:r>
          </a:p>
        </p:txBody>
      </p:sp>
      <p:sp>
        <p:nvSpPr>
          <p:cNvPr id="34" name="Ovale 30">
            <a:extLst>
              <a:ext uri="{FF2B5EF4-FFF2-40B4-BE49-F238E27FC236}">
                <a16:creationId xmlns:a16="http://schemas.microsoft.com/office/drawing/2014/main" id="{3E2D7741-90B7-EA2B-35F5-6CA57802DD71}"/>
              </a:ext>
            </a:extLst>
          </p:cNvPr>
          <p:cNvSpPr/>
          <p:nvPr/>
        </p:nvSpPr>
        <p:spPr>
          <a:xfrm>
            <a:off x="587375" y="3082708"/>
            <a:ext cx="339668" cy="339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3</a:t>
            </a:r>
            <a:endParaRPr lang="it-IT" dirty="0"/>
          </a:p>
        </p:txBody>
      </p:sp>
      <p:sp>
        <p:nvSpPr>
          <p:cNvPr id="39" name="Rettangolo con angoli arrotondati 3">
            <a:extLst>
              <a:ext uri="{FF2B5EF4-FFF2-40B4-BE49-F238E27FC236}">
                <a16:creationId xmlns:a16="http://schemas.microsoft.com/office/drawing/2014/main" id="{7C34F056-910D-7F22-2A0B-A8D1B93174AB}"/>
              </a:ext>
            </a:extLst>
          </p:cNvPr>
          <p:cNvSpPr/>
          <p:nvPr/>
        </p:nvSpPr>
        <p:spPr>
          <a:xfrm>
            <a:off x="1058125" y="3607397"/>
            <a:ext cx="5360092" cy="341758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Adequacy and funding gap analysis</a:t>
            </a:r>
          </a:p>
        </p:txBody>
      </p:sp>
      <p:sp>
        <p:nvSpPr>
          <p:cNvPr id="40" name="Ovale 30">
            <a:extLst>
              <a:ext uri="{FF2B5EF4-FFF2-40B4-BE49-F238E27FC236}">
                <a16:creationId xmlns:a16="http://schemas.microsoft.com/office/drawing/2014/main" id="{13404B36-7293-61B8-2D11-0871BF90733F}"/>
              </a:ext>
            </a:extLst>
          </p:cNvPr>
          <p:cNvSpPr/>
          <p:nvPr/>
        </p:nvSpPr>
        <p:spPr>
          <a:xfrm>
            <a:off x="587375" y="3607396"/>
            <a:ext cx="339668" cy="339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4</a:t>
            </a:r>
            <a:endParaRPr lang="it-IT" dirty="0"/>
          </a:p>
        </p:txBody>
      </p:sp>
      <p:sp>
        <p:nvSpPr>
          <p:cNvPr id="43" name="Rettangolo con angoli arrotondati 3">
            <a:extLst>
              <a:ext uri="{FF2B5EF4-FFF2-40B4-BE49-F238E27FC236}">
                <a16:creationId xmlns:a16="http://schemas.microsoft.com/office/drawing/2014/main" id="{AF35EFCA-61A2-858C-0E87-8D621DD58F73}"/>
              </a:ext>
            </a:extLst>
          </p:cNvPr>
          <p:cNvSpPr/>
          <p:nvPr/>
        </p:nvSpPr>
        <p:spPr>
          <a:xfrm>
            <a:off x="1058125" y="4132085"/>
            <a:ext cx="5360092" cy="341758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Allocative efficiency</a:t>
            </a:r>
          </a:p>
        </p:txBody>
      </p:sp>
      <p:sp>
        <p:nvSpPr>
          <p:cNvPr id="44" name="Ovale 30">
            <a:extLst>
              <a:ext uri="{FF2B5EF4-FFF2-40B4-BE49-F238E27FC236}">
                <a16:creationId xmlns:a16="http://schemas.microsoft.com/office/drawing/2014/main" id="{EB11B252-409E-6822-0E7F-6E7D9A3475DF}"/>
              </a:ext>
            </a:extLst>
          </p:cNvPr>
          <p:cNvSpPr/>
          <p:nvPr/>
        </p:nvSpPr>
        <p:spPr>
          <a:xfrm>
            <a:off x="587375" y="4132084"/>
            <a:ext cx="339668" cy="339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5</a:t>
            </a:r>
            <a:endParaRPr lang="it-IT" dirty="0"/>
          </a:p>
        </p:txBody>
      </p:sp>
      <p:sp>
        <p:nvSpPr>
          <p:cNvPr id="48" name="Rettangolo con angoli arrotondati 3">
            <a:extLst>
              <a:ext uri="{FF2B5EF4-FFF2-40B4-BE49-F238E27FC236}">
                <a16:creationId xmlns:a16="http://schemas.microsoft.com/office/drawing/2014/main" id="{E69C551B-0025-8486-8ED1-4A05D8BDD19B}"/>
              </a:ext>
            </a:extLst>
          </p:cNvPr>
          <p:cNvSpPr/>
          <p:nvPr/>
        </p:nvSpPr>
        <p:spPr>
          <a:xfrm>
            <a:off x="1058125" y="4656772"/>
            <a:ext cx="5360092" cy="341758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Absorptive capacity</a:t>
            </a:r>
          </a:p>
        </p:txBody>
      </p:sp>
      <p:sp>
        <p:nvSpPr>
          <p:cNvPr id="49" name="Ovale 30">
            <a:extLst>
              <a:ext uri="{FF2B5EF4-FFF2-40B4-BE49-F238E27FC236}">
                <a16:creationId xmlns:a16="http://schemas.microsoft.com/office/drawing/2014/main" id="{69B8B95E-6E70-E9FC-0A0B-74E9638F45B2}"/>
              </a:ext>
            </a:extLst>
          </p:cNvPr>
          <p:cNvSpPr/>
          <p:nvPr/>
        </p:nvSpPr>
        <p:spPr>
          <a:xfrm>
            <a:off x="587375" y="4656771"/>
            <a:ext cx="339668" cy="339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6</a:t>
            </a:r>
            <a:endParaRPr lang="it-IT" dirty="0"/>
          </a:p>
        </p:txBody>
      </p:sp>
      <p:sp>
        <p:nvSpPr>
          <p:cNvPr id="52" name="Rettangolo con angoli arrotondati 3">
            <a:extLst>
              <a:ext uri="{FF2B5EF4-FFF2-40B4-BE49-F238E27FC236}">
                <a16:creationId xmlns:a16="http://schemas.microsoft.com/office/drawing/2014/main" id="{A32949F9-A275-D814-334D-5AA5FD922638}"/>
              </a:ext>
            </a:extLst>
          </p:cNvPr>
          <p:cNvSpPr/>
          <p:nvPr/>
        </p:nvSpPr>
        <p:spPr>
          <a:xfrm>
            <a:off x="1058125" y="5181460"/>
            <a:ext cx="5360092" cy="341758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Technical efficiency – ART and VMMC examples</a:t>
            </a:r>
          </a:p>
        </p:txBody>
      </p:sp>
      <p:sp>
        <p:nvSpPr>
          <p:cNvPr id="53" name="Ovale 30">
            <a:extLst>
              <a:ext uri="{FF2B5EF4-FFF2-40B4-BE49-F238E27FC236}">
                <a16:creationId xmlns:a16="http://schemas.microsoft.com/office/drawing/2014/main" id="{9DE2681B-E35C-E9EF-9D11-FE94C1870E95}"/>
              </a:ext>
            </a:extLst>
          </p:cNvPr>
          <p:cNvSpPr/>
          <p:nvPr/>
        </p:nvSpPr>
        <p:spPr>
          <a:xfrm>
            <a:off x="587375" y="5181459"/>
            <a:ext cx="339668" cy="339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7</a:t>
            </a:r>
            <a:endParaRPr lang="it-IT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B024C1-1FEF-8DE3-DCC0-851BC19D1056}"/>
              </a:ext>
            </a:extLst>
          </p:cNvPr>
          <p:cNvGrpSpPr/>
          <p:nvPr/>
        </p:nvGrpSpPr>
        <p:grpSpPr>
          <a:xfrm>
            <a:off x="587376" y="2466556"/>
            <a:ext cx="5830841" cy="3148126"/>
            <a:chOff x="587376" y="2494869"/>
            <a:chExt cx="4114800" cy="2974158"/>
          </a:xfrm>
        </p:grpSpPr>
        <p:cxnSp>
          <p:nvCxnSpPr>
            <p:cNvPr id="7" name="Connettore dritto 7">
              <a:extLst>
                <a:ext uri="{FF2B5EF4-FFF2-40B4-BE49-F238E27FC236}">
                  <a16:creationId xmlns:a16="http://schemas.microsoft.com/office/drawing/2014/main" id="{FD9783CF-1E90-6ABC-AB48-9CC51B0D50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6" y="2494869"/>
              <a:ext cx="41148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ritto 7">
              <a:extLst>
                <a:ext uri="{FF2B5EF4-FFF2-40B4-BE49-F238E27FC236}">
                  <a16:creationId xmlns:a16="http://schemas.microsoft.com/office/drawing/2014/main" id="{1B7855AB-AB05-65C7-FF96-4D221CCAC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6" y="2990562"/>
              <a:ext cx="41148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ritto 7">
              <a:extLst>
                <a:ext uri="{FF2B5EF4-FFF2-40B4-BE49-F238E27FC236}">
                  <a16:creationId xmlns:a16="http://schemas.microsoft.com/office/drawing/2014/main" id="{7CE46070-6B9D-4C4A-D503-A89730CABB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6" y="3486255"/>
              <a:ext cx="41148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ritto 7">
              <a:extLst>
                <a:ext uri="{FF2B5EF4-FFF2-40B4-BE49-F238E27FC236}">
                  <a16:creationId xmlns:a16="http://schemas.microsoft.com/office/drawing/2014/main" id="{BAB6307E-FA7E-AE69-7541-D612582A0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6" y="3981948"/>
              <a:ext cx="41148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ritto 7">
              <a:extLst>
                <a:ext uri="{FF2B5EF4-FFF2-40B4-BE49-F238E27FC236}">
                  <a16:creationId xmlns:a16="http://schemas.microsoft.com/office/drawing/2014/main" id="{2C8E04F2-B955-905F-C192-DEB294100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6" y="4477641"/>
              <a:ext cx="41148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ritto 7">
              <a:extLst>
                <a:ext uri="{FF2B5EF4-FFF2-40B4-BE49-F238E27FC236}">
                  <a16:creationId xmlns:a16="http://schemas.microsoft.com/office/drawing/2014/main" id="{373ED1D9-EDBF-C4B8-7EDB-A727A999BA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6" y="4973334"/>
              <a:ext cx="41148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ritto 7">
              <a:extLst>
                <a:ext uri="{FF2B5EF4-FFF2-40B4-BE49-F238E27FC236}">
                  <a16:creationId xmlns:a16="http://schemas.microsoft.com/office/drawing/2014/main" id="{09B305AB-0071-59CD-A095-5ABDE8622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6" y="5469027"/>
              <a:ext cx="41148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ttangolo con angoli arrotondati 3">
            <a:extLst>
              <a:ext uri="{FF2B5EF4-FFF2-40B4-BE49-F238E27FC236}">
                <a16:creationId xmlns:a16="http://schemas.microsoft.com/office/drawing/2014/main" id="{30E7B47C-AD08-93D8-26A2-F380BBBFFA4C}"/>
              </a:ext>
            </a:extLst>
          </p:cNvPr>
          <p:cNvSpPr/>
          <p:nvPr/>
        </p:nvSpPr>
        <p:spPr>
          <a:xfrm>
            <a:off x="1058125" y="5706154"/>
            <a:ext cx="5360092" cy="341758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Benchmarking and comparisons</a:t>
            </a:r>
          </a:p>
        </p:txBody>
      </p:sp>
      <p:sp>
        <p:nvSpPr>
          <p:cNvPr id="57" name="Ovale 30">
            <a:extLst>
              <a:ext uri="{FF2B5EF4-FFF2-40B4-BE49-F238E27FC236}">
                <a16:creationId xmlns:a16="http://schemas.microsoft.com/office/drawing/2014/main" id="{E1EDE1EB-F497-C6A9-A1B3-4C9105584823}"/>
              </a:ext>
            </a:extLst>
          </p:cNvPr>
          <p:cNvSpPr/>
          <p:nvPr/>
        </p:nvSpPr>
        <p:spPr>
          <a:xfrm>
            <a:off x="587375" y="5706153"/>
            <a:ext cx="339668" cy="339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64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382C-6127-DB52-CFCD-894E97B4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ADCA0D27-6451-215F-7E97-B5E0B5593450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1. Time trends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1B55ADC1-5FB6-4198-3853-5E382AA60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651E0-5D77-1CD9-0462-202F53D5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229794"/>
            <a:ext cx="10383426" cy="48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3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4554E-40A9-C17D-F660-7F46FA2DE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Picture 441">
            <a:extLst>
              <a:ext uri="{FF2B5EF4-FFF2-40B4-BE49-F238E27FC236}">
                <a16:creationId xmlns:a16="http://schemas.microsoft.com/office/drawing/2014/main" id="{B27852FD-EF10-9913-C123-6E4CFA91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62005" y="947625"/>
            <a:ext cx="9127618" cy="542514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52ADA8D-3CFA-47C5-5A33-B88D925ADB45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2. Equity analysis – spend per PLHIV across provinces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DE232038-6B3D-21E2-20E2-479A1ADC3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3</a:t>
            </a:r>
            <a:endParaRPr lang="it-IT" sz="11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6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2D418-7FC5-AD3A-85D0-ED4206D1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48E57095-BDA7-6F5C-2EA0-AFB43C8DE637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3. Allocative equity across provinces – spending per PLHIV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A55BE552-4771-364E-D5D3-1DA72C708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4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7EC531E-6D53-BCCF-3999-B30BE1E29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310439"/>
              </p:ext>
            </p:extLst>
          </p:nvPr>
        </p:nvGraphicFramePr>
        <p:xfrm>
          <a:off x="783771" y="1214847"/>
          <a:ext cx="10517020" cy="46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343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1477-E0F8-30A8-FDD1-699F0AE6B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26C48E5A-3BCB-A311-3DD2-13FFBF011A20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4. Adequacy of funding and Funding Gap Analysis (</a:t>
            </a:r>
            <a:r>
              <a:rPr lang="en-US" altLang="en-US" sz="3000" dirty="0" err="1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</a:t>
            </a:r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D121F3FF-59C5-2333-18C0-6E88E61D4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5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94704D2-E727-B586-99D2-147B372A8B9F}"/>
              </a:ext>
            </a:extLst>
          </p:cNvPr>
          <p:cNvGrpSpPr/>
          <p:nvPr/>
        </p:nvGrpSpPr>
        <p:grpSpPr>
          <a:xfrm>
            <a:off x="1600509" y="939408"/>
            <a:ext cx="6552891" cy="2373456"/>
            <a:chOff x="611188" y="731015"/>
            <a:chExt cx="7081969" cy="256508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BF1A03F-926B-D371-5460-2938E131E5BF}"/>
                </a:ext>
              </a:extLst>
            </p:cNvPr>
            <p:cNvSpPr txBox="1"/>
            <p:nvPr/>
          </p:nvSpPr>
          <p:spPr>
            <a:xfrm>
              <a:off x="2582073" y="731015"/>
              <a:ext cx="4023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venir Black" panose="02000503020000020003" pitchFamily="2" charset="0"/>
                </a:rPr>
                <a:t>NSP VS Actual spending: Gap analysis</a:t>
              </a:r>
              <a:endParaRPr lang="en-BE" sz="1200" b="1" dirty="0">
                <a:latin typeface="Avenir Black" panose="02000503020000020003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69CF120-A911-A318-3B7E-88122C836A50}"/>
                </a:ext>
              </a:extLst>
            </p:cNvPr>
            <p:cNvSpPr/>
            <p:nvPr/>
          </p:nvSpPr>
          <p:spPr>
            <a:xfrm>
              <a:off x="6613001" y="2292453"/>
              <a:ext cx="694024" cy="204460"/>
            </a:xfrm>
            <a:prstGeom prst="rect">
              <a:avLst/>
            </a:prstGeom>
            <a:solidFill>
              <a:srgbClr val="F47E55"/>
            </a:solidFill>
            <a:ln w="1727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7A085B-4752-2940-8B52-9477C602BF32}"/>
                </a:ext>
              </a:extLst>
            </p:cNvPr>
            <p:cNvSpPr/>
            <p:nvPr/>
          </p:nvSpPr>
          <p:spPr>
            <a:xfrm>
              <a:off x="3492882" y="2292453"/>
              <a:ext cx="694024" cy="209167"/>
            </a:xfrm>
            <a:prstGeom prst="rect">
              <a:avLst/>
            </a:prstGeom>
            <a:solidFill>
              <a:srgbClr val="F47E55"/>
            </a:solidFill>
            <a:ln w="1727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DD5781-BFA4-C780-0DD3-0AF3CC8AA7E4}"/>
                </a:ext>
              </a:extLst>
            </p:cNvPr>
            <p:cNvSpPr txBox="1"/>
            <p:nvPr/>
          </p:nvSpPr>
          <p:spPr>
            <a:xfrm>
              <a:off x="3424364" y="2599828"/>
              <a:ext cx="8049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Shortfall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FBE8937-D36C-1905-0774-0E83CCC60280}"/>
                </a:ext>
              </a:extLst>
            </p:cNvPr>
            <p:cNvSpPr txBox="1"/>
            <p:nvPr/>
          </p:nvSpPr>
          <p:spPr>
            <a:xfrm>
              <a:off x="6544484" y="2599828"/>
              <a:ext cx="8049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Shortfall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E691517-EBF6-904F-CA29-C055E51E1639}"/>
                </a:ext>
              </a:extLst>
            </p:cNvPr>
            <p:cNvSpPr/>
            <p:nvPr/>
          </p:nvSpPr>
          <p:spPr>
            <a:xfrm>
              <a:off x="1464746" y="1068292"/>
              <a:ext cx="6228411" cy="1530728"/>
            </a:xfrm>
            <a:custGeom>
              <a:avLst/>
              <a:gdLst>
                <a:gd name="csX0" fmla="*/ 0 w 8279338"/>
                <a:gd name="csY0" fmla="*/ 0 h 3262278"/>
                <a:gd name="csX1" fmla="*/ 8279338 w 8279338"/>
                <a:gd name="csY1" fmla="*/ 0 h 3262278"/>
                <a:gd name="csX2" fmla="*/ 0 w 8279338"/>
                <a:gd name="csY2" fmla="*/ 658545 h 3262278"/>
                <a:gd name="csX3" fmla="*/ 8279338 w 8279338"/>
                <a:gd name="csY3" fmla="*/ 658545 h 3262278"/>
                <a:gd name="csX4" fmla="*/ 0 w 8279338"/>
                <a:gd name="csY4" fmla="*/ 1306883 h 3262278"/>
                <a:gd name="csX5" fmla="*/ 8279338 w 8279338"/>
                <a:gd name="csY5" fmla="*/ 1306883 h 3262278"/>
                <a:gd name="csX6" fmla="*/ 0 w 8279338"/>
                <a:gd name="csY6" fmla="*/ 1955395 h 3262278"/>
                <a:gd name="csX7" fmla="*/ 8279338 w 8279338"/>
                <a:gd name="csY7" fmla="*/ 1955395 h 3262278"/>
                <a:gd name="csX8" fmla="*/ 0 w 8279338"/>
                <a:gd name="csY8" fmla="*/ 3262279 h 3262278"/>
                <a:gd name="csX9" fmla="*/ 8279338 w 8279338"/>
                <a:gd name="csY9" fmla="*/ 3262279 h 32622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8279338" h="3262278">
                  <a:moveTo>
                    <a:pt x="0" y="0"/>
                  </a:moveTo>
                  <a:lnTo>
                    <a:pt x="8279338" y="0"/>
                  </a:lnTo>
                  <a:moveTo>
                    <a:pt x="0" y="658545"/>
                  </a:moveTo>
                  <a:lnTo>
                    <a:pt x="8279338" y="658545"/>
                  </a:lnTo>
                  <a:moveTo>
                    <a:pt x="0" y="1306883"/>
                  </a:moveTo>
                  <a:lnTo>
                    <a:pt x="8279338" y="1306883"/>
                  </a:lnTo>
                  <a:moveTo>
                    <a:pt x="0" y="1955395"/>
                  </a:moveTo>
                  <a:lnTo>
                    <a:pt x="8279338" y="1955395"/>
                  </a:lnTo>
                  <a:moveTo>
                    <a:pt x="0" y="3262279"/>
                  </a:moveTo>
                  <a:lnTo>
                    <a:pt x="8279338" y="3262279"/>
                  </a:lnTo>
                </a:path>
              </a:pathLst>
            </a:custGeom>
            <a:noFill/>
            <a:ln w="4319" cap="flat">
              <a:solidFill>
                <a:srgbClr val="BCB5B3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42DDB5-16DC-9483-7E95-F45C2A2E6B65}"/>
                </a:ext>
              </a:extLst>
            </p:cNvPr>
            <p:cNvSpPr/>
            <p:nvPr/>
          </p:nvSpPr>
          <p:spPr>
            <a:xfrm>
              <a:off x="1856728" y="1339228"/>
              <a:ext cx="685056" cy="950790"/>
            </a:xfrm>
            <a:prstGeom prst="rect">
              <a:avLst/>
            </a:prstGeom>
            <a:solidFill>
              <a:srgbClr val="00A99A"/>
            </a:solidFill>
            <a:ln w="1727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3447468-9F28-0F87-1FFB-737DF4F4E581}"/>
                </a:ext>
              </a:extLst>
            </p:cNvPr>
            <p:cNvSpPr/>
            <p:nvPr/>
          </p:nvSpPr>
          <p:spPr>
            <a:xfrm>
              <a:off x="2677860" y="1548395"/>
              <a:ext cx="685056" cy="741623"/>
            </a:xfrm>
            <a:prstGeom prst="rect">
              <a:avLst/>
            </a:prstGeom>
            <a:solidFill>
              <a:srgbClr val="70C9BF"/>
            </a:solidFill>
            <a:ln w="1727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AC33529-04D5-E7E7-7AF4-8134E30EFFEE}"/>
                </a:ext>
              </a:extLst>
            </p:cNvPr>
            <p:cNvSpPr/>
            <p:nvPr/>
          </p:nvSpPr>
          <p:spPr>
            <a:xfrm>
              <a:off x="4965019" y="1263174"/>
              <a:ext cx="694024" cy="1026843"/>
            </a:xfrm>
            <a:prstGeom prst="rect">
              <a:avLst/>
            </a:prstGeom>
            <a:solidFill>
              <a:srgbClr val="00A99A"/>
            </a:solidFill>
            <a:ln w="1727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4F10B2B-1734-8E48-1FEB-7B3A8B2A88AB}"/>
                </a:ext>
              </a:extLst>
            </p:cNvPr>
            <p:cNvSpPr/>
            <p:nvPr/>
          </p:nvSpPr>
          <p:spPr>
            <a:xfrm>
              <a:off x="5789010" y="1467634"/>
              <a:ext cx="694024" cy="822465"/>
            </a:xfrm>
            <a:prstGeom prst="rect">
              <a:avLst/>
            </a:prstGeom>
            <a:solidFill>
              <a:srgbClr val="70C9BF"/>
            </a:solidFill>
            <a:ln w="1727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0A88B7-8511-56BC-9499-2F8400D89515}"/>
                </a:ext>
              </a:extLst>
            </p:cNvPr>
            <p:cNvSpPr txBox="1"/>
            <p:nvPr/>
          </p:nvSpPr>
          <p:spPr>
            <a:xfrm>
              <a:off x="944254" y="247657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-200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1E41FA5-A265-3BB8-9348-1C8206B2DF0E}"/>
                </a:ext>
              </a:extLst>
            </p:cNvPr>
            <p:cNvSpPr txBox="1"/>
            <p:nvPr/>
          </p:nvSpPr>
          <p:spPr>
            <a:xfrm>
              <a:off x="1128600" y="2163029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16A9C2A-C74A-F2B3-3345-27A5FC3AA515}"/>
                </a:ext>
              </a:extLst>
            </p:cNvPr>
            <p:cNvSpPr txBox="1"/>
            <p:nvPr/>
          </p:nvSpPr>
          <p:spPr>
            <a:xfrm>
              <a:off x="987536" y="1858734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200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9E4C069-FAE5-8CD1-20FE-EFA526856A18}"/>
                </a:ext>
              </a:extLst>
            </p:cNvPr>
            <p:cNvSpPr txBox="1"/>
            <p:nvPr/>
          </p:nvSpPr>
          <p:spPr>
            <a:xfrm>
              <a:off x="987536" y="155452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400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1055624-CD03-D0BA-30AE-7482DF1FF065}"/>
                </a:ext>
              </a:extLst>
            </p:cNvPr>
            <p:cNvSpPr txBox="1"/>
            <p:nvPr/>
          </p:nvSpPr>
          <p:spPr>
            <a:xfrm>
              <a:off x="987536" y="1250224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600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95E4A5B-48EF-53D8-BEDA-DAD2F2B88C05}"/>
                </a:ext>
              </a:extLst>
            </p:cNvPr>
            <p:cNvSpPr txBox="1"/>
            <p:nvPr/>
          </p:nvSpPr>
          <p:spPr>
            <a:xfrm>
              <a:off x="987536" y="941222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800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29714BE-401B-89A7-1326-05553ABD5275}"/>
                </a:ext>
              </a:extLst>
            </p:cNvPr>
            <p:cNvSpPr txBox="1"/>
            <p:nvPr/>
          </p:nvSpPr>
          <p:spPr>
            <a:xfrm>
              <a:off x="2687301" y="3063791"/>
              <a:ext cx="654995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spc="0" baseline="0" dirty="0">
                  <a:ln/>
                  <a:solidFill>
                    <a:srgbClr val="231F20"/>
                  </a:solidFill>
                  <a:latin typeface="Avenir-Heavy"/>
                  <a:sym typeface="Avenir-Heavy"/>
                  <a:rtl val="0"/>
                </a:rPr>
                <a:t>YR 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1A3F05C-A510-EB1B-F54F-A21A71CF5172}"/>
                </a:ext>
              </a:extLst>
            </p:cNvPr>
            <p:cNvSpPr txBox="1"/>
            <p:nvPr/>
          </p:nvSpPr>
          <p:spPr>
            <a:xfrm>
              <a:off x="5773112" y="3063791"/>
              <a:ext cx="709922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spc="0" baseline="0" dirty="0">
                  <a:ln/>
                  <a:solidFill>
                    <a:srgbClr val="231F20"/>
                  </a:solidFill>
                  <a:latin typeface="Avenir-Heavy"/>
                  <a:sym typeface="Avenir-Heavy"/>
                  <a:rtl val="0"/>
                </a:rPr>
                <a:t>YR  2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30A26B1-5EA1-9EBC-A99D-EC7576C645FC}"/>
                </a:ext>
              </a:extLst>
            </p:cNvPr>
            <p:cNvSpPr/>
            <p:nvPr/>
          </p:nvSpPr>
          <p:spPr>
            <a:xfrm>
              <a:off x="4578887" y="1068292"/>
              <a:ext cx="12996" cy="1877474"/>
            </a:xfrm>
            <a:custGeom>
              <a:avLst/>
              <a:gdLst>
                <a:gd name="csX0" fmla="*/ 0 w 17276"/>
                <a:gd name="csY0" fmla="*/ 0 h 4001260"/>
                <a:gd name="csX1" fmla="*/ 0 w 17276"/>
                <a:gd name="csY1" fmla="*/ 4001260 h 40012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7276" h="4001260">
                  <a:moveTo>
                    <a:pt x="0" y="0"/>
                  </a:moveTo>
                  <a:lnTo>
                    <a:pt x="0" y="4001260"/>
                  </a:lnTo>
                </a:path>
              </a:pathLst>
            </a:custGeom>
            <a:ln w="4319" cap="flat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451C8D7C-1740-F869-5866-08F1C825EB22}"/>
                </a:ext>
              </a:extLst>
            </p:cNvPr>
            <p:cNvSpPr/>
            <p:nvPr/>
          </p:nvSpPr>
          <p:spPr>
            <a:xfrm>
              <a:off x="1464746" y="2290018"/>
              <a:ext cx="6228410" cy="8117"/>
            </a:xfrm>
            <a:custGeom>
              <a:avLst/>
              <a:gdLst>
                <a:gd name="csX0" fmla="*/ 0 w 8279337"/>
                <a:gd name="csY0" fmla="*/ 0 h 17298"/>
                <a:gd name="csX1" fmla="*/ 8279338 w 8279337"/>
                <a:gd name="csY1" fmla="*/ 0 h 172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279337" h="17298">
                  <a:moveTo>
                    <a:pt x="0" y="0"/>
                  </a:moveTo>
                  <a:lnTo>
                    <a:pt x="8279338" y="0"/>
                  </a:lnTo>
                </a:path>
              </a:pathLst>
            </a:custGeom>
            <a:ln w="4319" cap="flat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E8BDDD3-37DB-2065-D50B-3AB3BCB27B1C}"/>
                </a:ext>
              </a:extLst>
            </p:cNvPr>
            <p:cNvSpPr txBox="1"/>
            <p:nvPr/>
          </p:nvSpPr>
          <p:spPr>
            <a:xfrm>
              <a:off x="1883629" y="1741954"/>
              <a:ext cx="632322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623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126C4D5-868A-FE77-0056-6A5C8953EC2F}"/>
                </a:ext>
              </a:extLst>
            </p:cNvPr>
            <p:cNvSpPr txBox="1"/>
            <p:nvPr/>
          </p:nvSpPr>
          <p:spPr>
            <a:xfrm>
              <a:off x="2704760" y="1846578"/>
              <a:ext cx="632322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486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8DC85F-28AE-930E-6631-ABE668419C07}"/>
                </a:ext>
              </a:extLst>
            </p:cNvPr>
            <p:cNvSpPr txBox="1"/>
            <p:nvPr/>
          </p:nvSpPr>
          <p:spPr>
            <a:xfrm>
              <a:off x="3492881" y="2297086"/>
              <a:ext cx="694024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-136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D75105-B141-4D7B-5F4D-6B3195E1EE72}"/>
                </a:ext>
              </a:extLst>
            </p:cNvPr>
            <p:cNvSpPr txBox="1"/>
            <p:nvPr/>
          </p:nvSpPr>
          <p:spPr>
            <a:xfrm>
              <a:off x="6613000" y="2294733"/>
              <a:ext cx="694024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-134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9FAAD59-AD47-26EC-86B1-0382F9B54FF3}"/>
                </a:ext>
              </a:extLst>
            </p:cNvPr>
            <p:cNvSpPr txBox="1"/>
            <p:nvPr/>
          </p:nvSpPr>
          <p:spPr>
            <a:xfrm>
              <a:off x="4996469" y="1703967"/>
              <a:ext cx="632322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672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54D07EB-D7E0-7A3A-BF69-BED3A8DAA012}"/>
                </a:ext>
              </a:extLst>
            </p:cNvPr>
            <p:cNvSpPr txBox="1"/>
            <p:nvPr/>
          </p:nvSpPr>
          <p:spPr>
            <a:xfrm>
              <a:off x="5820460" y="1806156"/>
              <a:ext cx="632322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539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1CE6FA5-AF9D-B43E-D6AF-8FF00D2952A3}"/>
                </a:ext>
              </a:extLst>
            </p:cNvPr>
            <p:cNvSpPr txBox="1"/>
            <p:nvPr/>
          </p:nvSpPr>
          <p:spPr>
            <a:xfrm>
              <a:off x="2598008" y="2599828"/>
              <a:ext cx="844758" cy="37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Spending (NASA)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B4344D2-E8A7-BECE-DA88-A8BE9C75B645}"/>
                </a:ext>
              </a:extLst>
            </p:cNvPr>
            <p:cNvSpPr txBox="1"/>
            <p:nvPr/>
          </p:nvSpPr>
          <p:spPr>
            <a:xfrm>
              <a:off x="5708113" y="2599828"/>
              <a:ext cx="855818" cy="37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Spending (NASA)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B5ADD86-6DC5-FCEB-C848-6DD8FE77EB5F}"/>
                </a:ext>
              </a:extLst>
            </p:cNvPr>
            <p:cNvSpPr txBox="1"/>
            <p:nvPr/>
          </p:nvSpPr>
          <p:spPr>
            <a:xfrm>
              <a:off x="1776877" y="2599828"/>
              <a:ext cx="844758" cy="52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NSP Resources needed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A8A5CDC-3DF9-CB31-2CB9-7063DF63841F}"/>
                </a:ext>
              </a:extLst>
            </p:cNvPr>
            <p:cNvSpPr txBox="1"/>
            <p:nvPr/>
          </p:nvSpPr>
          <p:spPr>
            <a:xfrm>
              <a:off x="4886569" y="2599828"/>
              <a:ext cx="855818" cy="52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NSP Resources needed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492B2D5-A66B-3B02-2B40-816A5835E546}"/>
                </a:ext>
              </a:extLst>
            </p:cNvPr>
            <p:cNvSpPr txBox="1"/>
            <p:nvPr/>
          </p:nvSpPr>
          <p:spPr>
            <a:xfrm rot="16200000">
              <a:off x="-31066" y="1703071"/>
              <a:ext cx="15307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n/>
                  <a:solidFill>
                    <a:srgbClr val="231F20"/>
                  </a:solidFill>
                  <a:latin typeface="Avenir-Heavy"/>
                  <a:sym typeface="Avenir-Heavy"/>
                  <a:rtl val="0"/>
                </a:rPr>
                <a:t>US$ millions</a:t>
              </a:r>
              <a:endParaRPr lang="en-GB" sz="1000" b="1" spc="0" baseline="0" dirty="0">
                <a:ln/>
                <a:solidFill>
                  <a:srgbClr val="231F20"/>
                </a:solidFill>
                <a:latin typeface="Avenir-Heavy"/>
                <a:sym typeface="Avenir-Heavy"/>
                <a:rtl val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58166C3-F477-4279-49DE-F006DCE7F545}"/>
              </a:ext>
            </a:extLst>
          </p:cNvPr>
          <p:cNvGrpSpPr/>
          <p:nvPr/>
        </p:nvGrpSpPr>
        <p:grpSpPr>
          <a:xfrm>
            <a:off x="1591313" y="3424603"/>
            <a:ext cx="9695097" cy="2621367"/>
            <a:chOff x="601249" y="3438780"/>
            <a:chExt cx="10477876" cy="2833015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8F5A16F-A970-18ED-A554-2534585D5F85}"/>
                </a:ext>
              </a:extLst>
            </p:cNvPr>
            <p:cNvSpPr txBox="1"/>
            <p:nvPr/>
          </p:nvSpPr>
          <p:spPr>
            <a:xfrm>
              <a:off x="2582073" y="3438780"/>
              <a:ext cx="4023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venir Black" panose="02000503020000020003" pitchFamily="2" charset="0"/>
                </a:rPr>
                <a:t>NSP VS Actual spending: HIV treatment and care</a:t>
              </a:r>
              <a:endParaRPr lang="en-BE" sz="1200" b="1" dirty="0">
                <a:latin typeface="Avenir Black" panose="02000503020000020003" pitchFamily="2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16A4322-6FF3-6EEA-7F84-D44FE1F8EB1D}"/>
                </a:ext>
              </a:extLst>
            </p:cNvPr>
            <p:cNvSpPr/>
            <p:nvPr/>
          </p:nvSpPr>
          <p:spPr>
            <a:xfrm>
              <a:off x="1489351" y="3778324"/>
              <a:ext cx="6159313" cy="1787453"/>
            </a:xfrm>
            <a:custGeom>
              <a:avLst/>
              <a:gdLst>
                <a:gd name="csX0" fmla="*/ 0 w 3878515"/>
                <a:gd name="csY0" fmla="*/ 0 h 1787453"/>
                <a:gd name="csX1" fmla="*/ 3878516 w 3878515"/>
                <a:gd name="csY1" fmla="*/ 0 h 1787453"/>
                <a:gd name="csX2" fmla="*/ 0 w 3878515"/>
                <a:gd name="csY2" fmla="*/ 301088 h 1787453"/>
                <a:gd name="csX3" fmla="*/ 3878516 w 3878515"/>
                <a:gd name="csY3" fmla="*/ 301088 h 1787453"/>
                <a:gd name="csX4" fmla="*/ 0 w 3878515"/>
                <a:gd name="csY4" fmla="*/ 595818 h 1787453"/>
                <a:gd name="csX5" fmla="*/ 3878516 w 3878515"/>
                <a:gd name="csY5" fmla="*/ 595818 h 1787453"/>
                <a:gd name="csX6" fmla="*/ 0 w 3878515"/>
                <a:gd name="csY6" fmla="*/ 896811 h 1787453"/>
                <a:gd name="csX7" fmla="*/ 3878516 w 3878515"/>
                <a:gd name="csY7" fmla="*/ 896811 h 1787453"/>
                <a:gd name="csX8" fmla="*/ 0 w 3878515"/>
                <a:gd name="csY8" fmla="*/ 1486366 h 1787453"/>
                <a:gd name="csX9" fmla="*/ 3878516 w 3878515"/>
                <a:gd name="csY9" fmla="*/ 1486366 h 1787453"/>
                <a:gd name="csX10" fmla="*/ 0 w 3878515"/>
                <a:gd name="csY10" fmla="*/ 1787454 h 1787453"/>
                <a:gd name="csX11" fmla="*/ 3878516 w 3878515"/>
                <a:gd name="csY11" fmla="*/ 1787454 h 17874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878515" h="1787453">
                  <a:moveTo>
                    <a:pt x="0" y="0"/>
                  </a:moveTo>
                  <a:lnTo>
                    <a:pt x="3878516" y="0"/>
                  </a:lnTo>
                  <a:moveTo>
                    <a:pt x="0" y="301088"/>
                  </a:moveTo>
                  <a:lnTo>
                    <a:pt x="3878516" y="301088"/>
                  </a:lnTo>
                  <a:moveTo>
                    <a:pt x="0" y="595818"/>
                  </a:moveTo>
                  <a:lnTo>
                    <a:pt x="3878516" y="595818"/>
                  </a:lnTo>
                  <a:moveTo>
                    <a:pt x="0" y="896811"/>
                  </a:moveTo>
                  <a:lnTo>
                    <a:pt x="3878516" y="896811"/>
                  </a:lnTo>
                  <a:moveTo>
                    <a:pt x="0" y="1486366"/>
                  </a:moveTo>
                  <a:lnTo>
                    <a:pt x="3878516" y="1486366"/>
                  </a:lnTo>
                  <a:moveTo>
                    <a:pt x="0" y="1787454"/>
                  </a:moveTo>
                  <a:lnTo>
                    <a:pt x="3878516" y="1787454"/>
                  </a:lnTo>
                </a:path>
              </a:pathLst>
            </a:custGeom>
            <a:noFill/>
            <a:ln w="2377" cap="flat">
              <a:solidFill>
                <a:srgbClr val="BCB5B3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A78F152-1152-0220-EC9B-003C7455B810}"/>
                </a:ext>
              </a:extLst>
            </p:cNvPr>
            <p:cNvSpPr/>
            <p:nvPr/>
          </p:nvSpPr>
          <p:spPr>
            <a:xfrm>
              <a:off x="4569084" y="3778514"/>
              <a:ext cx="15106" cy="2195008"/>
            </a:xfrm>
            <a:custGeom>
              <a:avLst/>
              <a:gdLst>
                <a:gd name="csX0" fmla="*/ 0 w 9512"/>
                <a:gd name="csY0" fmla="*/ 0 h 2195008"/>
                <a:gd name="csX1" fmla="*/ 0 w 9512"/>
                <a:gd name="csY1" fmla="*/ 2195009 h 21950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9512" h="2195008">
                  <a:moveTo>
                    <a:pt x="0" y="0"/>
                  </a:moveTo>
                  <a:lnTo>
                    <a:pt x="0" y="2195009"/>
                  </a:lnTo>
                </a:path>
              </a:pathLst>
            </a:custGeom>
            <a:ln w="2377" cap="flat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899EB14-DCC6-E504-69E5-A7044A6D0577}"/>
                </a:ext>
              </a:extLst>
            </p:cNvPr>
            <p:cNvSpPr/>
            <p:nvPr/>
          </p:nvSpPr>
          <p:spPr>
            <a:xfrm>
              <a:off x="1856728" y="3982149"/>
              <a:ext cx="685056" cy="984679"/>
            </a:xfrm>
            <a:prstGeom prst="rect">
              <a:avLst/>
            </a:prstGeom>
            <a:solidFill>
              <a:srgbClr val="00A99A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E5D66A7-AD56-F91C-48CC-03DA6ABCA758}"/>
                </a:ext>
              </a:extLst>
            </p:cNvPr>
            <p:cNvSpPr/>
            <p:nvPr/>
          </p:nvSpPr>
          <p:spPr>
            <a:xfrm>
              <a:off x="2672734" y="4195368"/>
              <a:ext cx="685056" cy="771460"/>
            </a:xfrm>
            <a:prstGeom prst="rect">
              <a:avLst/>
            </a:prstGeom>
            <a:solidFill>
              <a:srgbClr val="70C9BF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A4A0E11-5D66-14A1-6D20-BDACEF2E0FAF}"/>
                </a:ext>
              </a:extLst>
            </p:cNvPr>
            <p:cNvSpPr/>
            <p:nvPr/>
          </p:nvSpPr>
          <p:spPr>
            <a:xfrm>
              <a:off x="3502064" y="4966828"/>
              <a:ext cx="684841" cy="219481"/>
            </a:xfrm>
            <a:prstGeom prst="rect">
              <a:avLst/>
            </a:prstGeom>
            <a:solidFill>
              <a:srgbClr val="F47E55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A6E9EB4-4E88-7446-B704-8678E76F7C49}"/>
                </a:ext>
              </a:extLst>
            </p:cNvPr>
            <p:cNvSpPr/>
            <p:nvPr/>
          </p:nvSpPr>
          <p:spPr>
            <a:xfrm>
              <a:off x="4965018" y="3900638"/>
              <a:ext cx="687967" cy="1066190"/>
            </a:xfrm>
            <a:prstGeom prst="rect">
              <a:avLst/>
            </a:prstGeom>
            <a:solidFill>
              <a:srgbClr val="00A99A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7775D42-6A25-9191-9AAB-5D6BAC9AB309}"/>
                </a:ext>
              </a:extLst>
            </p:cNvPr>
            <p:cNvSpPr/>
            <p:nvPr/>
          </p:nvSpPr>
          <p:spPr>
            <a:xfrm>
              <a:off x="5784581" y="4182842"/>
              <a:ext cx="698454" cy="783985"/>
            </a:xfrm>
            <a:prstGeom prst="rect">
              <a:avLst/>
            </a:prstGeom>
            <a:solidFill>
              <a:srgbClr val="70C9BF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4A7B841-5874-C17A-4ED6-BB29256E1395}"/>
                </a:ext>
              </a:extLst>
            </p:cNvPr>
            <p:cNvSpPr/>
            <p:nvPr/>
          </p:nvSpPr>
          <p:spPr>
            <a:xfrm>
              <a:off x="6611490" y="4966828"/>
              <a:ext cx="695534" cy="282204"/>
            </a:xfrm>
            <a:prstGeom prst="rect">
              <a:avLst/>
            </a:prstGeom>
            <a:solidFill>
              <a:srgbClr val="F47E55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B50324B-21A1-78D4-E974-7C15A63A51F7}"/>
                </a:ext>
              </a:extLst>
            </p:cNvPr>
            <p:cNvSpPr txBox="1"/>
            <p:nvPr/>
          </p:nvSpPr>
          <p:spPr>
            <a:xfrm>
              <a:off x="7654524" y="5459802"/>
              <a:ext cx="2551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CD5D87D-D75C-FCCB-61F8-8DF4FCAA9B75}"/>
                </a:ext>
              </a:extLst>
            </p:cNvPr>
            <p:cNvSpPr txBox="1"/>
            <p:nvPr/>
          </p:nvSpPr>
          <p:spPr>
            <a:xfrm>
              <a:off x="7654524" y="5102349"/>
              <a:ext cx="643125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500 000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46E4A7C-5F4A-88B6-1CAA-ECF24FD2FA79}"/>
                </a:ext>
              </a:extLst>
            </p:cNvPr>
            <p:cNvSpPr txBox="1"/>
            <p:nvPr/>
          </p:nvSpPr>
          <p:spPr>
            <a:xfrm>
              <a:off x="7654524" y="4744801"/>
              <a:ext cx="748923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1 000 000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DAFD759-320C-4149-0254-9093643681B4}"/>
                </a:ext>
              </a:extLst>
            </p:cNvPr>
            <p:cNvSpPr txBox="1"/>
            <p:nvPr/>
          </p:nvSpPr>
          <p:spPr>
            <a:xfrm>
              <a:off x="7654524" y="4387349"/>
              <a:ext cx="748923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1 500 000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3FF726-173C-83B0-D523-7E784505DE0C}"/>
                </a:ext>
              </a:extLst>
            </p:cNvPr>
            <p:cNvSpPr txBox="1"/>
            <p:nvPr/>
          </p:nvSpPr>
          <p:spPr>
            <a:xfrm>
              <a:off x="7654524" y="4029896"/>
              <a:ext cx="748923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2 000 000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D02AA4-09DC-9F31-B546-9A5B9BBDD711}"/>
                </a:ext>
              </a:extLst>
            </p:cNvPr>
            <p:cNvSpPr txBox="1"/>
            <p:nvPr/>
          </p:nvSpPr>
          <p:spPr>
            <a:xfrm>
              <a:off x="7654524" y="3672348"/>
              <a:ext cx="748923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2 500 000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9BEC6B3-E7C1-8E6E-25ED-312D991122BE}"/>
                </a:ext>
              </a:extLst>
            </p:cNvPr>
            <p:cNvSpPr txBox="1"/>
            <p:nvPr/>
          </p:nvSpPr>
          <p:spPr>
            <a:xfrm>
              <a:off x="944254" y="5459802"/>
              <a:ext cx="439544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-200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8ACDB1F-49F1-6452-A6CD-FF8405A0A4D4}"/>
                </a:ext>
              </a:extLst>
            </p:cNvPr>
            <p:cNvSpPr txBox="1"/>
            <p:nvPr/>
          </p:nvSpPr>
          <p:spPr>
            <a:xfrm>
              <a:off x="944254" y="5158714"/>
              <a:ext cx="439544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-100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B723619-72B3-138E-7E99-C5C2D17AA30D}"/>
                </a:ext>
              </a:extLst>
            </p:cNvPr>
            <p:cNvSpPr txBox="1"/>
            <p:nvPr/>
          </p:nvSpPr>
          <p:spPr>
            <a:xfrm>
              <a:off x="1128600" y="4863984"/>
              <a:ext cx="2551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52DBAE2-7044-6406-68EC-0C6266458A61}"/>
                </a:ext>
              </a:extLst>
            </p:cNvPr>
            <p:cNvSpPr txBox="1"/>
            <p:nvPr/>
          </p:nvSpPr>
          <p:spPr>
            <a:xfrm>
              <a:off x="987536" y="4562991"/>
              <a:ext cx="39626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100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C4A2467-A08A-4E53-7493-5352D489A500}"/>
                </a:ext>
              </a:extLst>
            </p:cNvPr>
            <p:cNvSpPr txBox="1"/>
            <p:nvPr/>
          </p:nvSpPr>
          <p:spPr>
            <a:xfrm>
              <a:off x="987536" y="4268166"/>
              <a:ext cx="39626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200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663BEAA-8547-3E9B-8AF3-5E8EBE3474D8}"/>
                </a:ext>
              </a:extLst>
            </p:cNvPr>
            <p:cNvSpPr txBox="1"/>
            <p:nvPr/>
          </p:nvSpPr>
          <p:spPr>
            <a:xfrm>
              <a:off x="987536" y="3973436"/>
              <a:ext cx="39626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300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3D27C61-1E44-8741-3D83-4B793E4CBF80}"/>
                </a:ext>
              </a:extLst>
            </p:cNvPr>
            <p:cNvSpPr txBox="1"/>
            <p:nvPr/>
          </p:nvSpPr>
          <p:spPr>
            <a:xfrm>
              <a:off x="987536" y="3672348"/>
              <a:ext cx="39626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1000" spc="0" baseline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400</a:t>
              </a: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0147439-487F-1F02-3006-69A21B8DCA50}"/>
                </a:ext>
              </a:extLst>
            </p:cNvPr>
            <p:cNvSpPr/>
            <p:nvPr/>
          </p:nvSpPr>
          <p:spPr>
            <a:xfrm>
              <a:off x="1489351" y="4969960"/>
              <a:ext cx="6159313" cy="9489"/>
            </a:xfrm>
            <a:custGeom>
              <a:avLst/>
              <a:gdLst>
                <a:gd name="csX0" fmla="*/ 0 w 3878515"/>
                <a:gd name="csY0" fmla="*/ 0 h 9489"/>
                <a:gd name="csX1" fmla="*/ 3878516 w 3878515"/>
                <a:gd name="csY1" fmla="*/ 0 h 9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3878515" h="9489">
                  <a:moveTo>
                    <a:pt x="0" y="0"/>
                  </a:moveTo>
                  <a:lnTo>
                    <a:pt x="3878516" y="0"/>
                  </a:lnTo>
                </a:path>
              </a:pathLst>
            </a:custGeom>
            <a:ln w="2377" cap="flat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7E5BF39-5F62-E41F-B2CB-3E87F8DA9437}"/>
                </a:ext>
              </a:extLst>
            </p:cNvPr>
            <p:cNvSpPr/>
            <p:nvPr/>
          </p:nvSpPr>
          <p:spPr>
            <a:xfrm>
              <a:off x="2985254" y="4337609"/>
              <a:ext cx="108000" cy="108000"/>
            </a:xfrm>
            <a:prstGeom prst="ellipse">
              <a:avLst/>
            </a:prstGeom>
            <a:solidFill>
              <a:srgbClr val="E31937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0BBBA34-2E19-6EA0-87E9-EAEBB6659791}"/>
                </a:ext>
              </a:extLst>
            </p:cNvPr>
            <p:cNvSpPr/>
            <p:nvPr/>
          </p:nvSpPr>
          <p:spPr>
            <a:xfrm>
              <a:off x="5255001" y="4419120"/>
              <a:ext cx="108000" cy="108000"/>
            </a:xfrm>
            <a:prstGeom prst="ellipse">
              <a:avLst/>
            </a:prstGeom>
            <a:solidFill>
              <a:srgbClr val="E31937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7A968CE-1095-F75C-1AEA-5B6DC0C723C7}"/>
                </a:ext>
              </a:extLst>
            </p:cNvPr>
            <p:cNvSpPr/>
            <p:nvPr/>
          </p:nvSpPr>
          <p:spPr>
            <a:xfrm>
              <a:off x="6076030" y="4156273"/>
              <a:ext cx="108000" cy="108000"/>
            </a:xfrm>
            <a:prstGeom prst="ellipse">
              <a:avLst/>
            </a:prstGeom>
            <a:solidFill>
              <a:srgbClr val="E31937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F8841A8-34D1-4923-C342-35DB248E5570}"/>
                </a:ext>
              </a:extLst>
            </p:cNvPr>
            <p:cNvSpPr/>
            <p:nvPr/>
          </p:nvSpPr>
          <p:spPr>
            <a:xfrm>
              <a:off x="2145256" y="4513251"/>
              <a:ext cx="108000" cy="108000"/>
            </a:xfrm>
            <a:prstGeom prst="ellipse">
              <a:avLst/>
            </a:prstGeom>
            <a:solidFill>
              <a:srgbClr val="E31937"/>
            </a:solidFill>
            <a:ln w="9507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982AC4B-1376-559C-F94A-3220496AF488}"/>
                </a:ext>
              </a:extLst>
            </p:cNvPr>
            <p:cNvSpPr txBox="1"/>
            <p:nvPr/>
          </p:nvSpPr>
          <p:spPr>
            <a:xfrm>
              <a:off x="1850868" y="4294319"/>
              <a:ext cx="6909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332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BA28BB4-F41A-76D0-70E1-6D3494164DE9}"/>
                </a:ext>
              </a:extLst>
            </p:cNvPr>
            <p:cNvSpPr txBox="1"/>
            <p:nvPr/>
          </p:nvSpPr>
          <p:spPr>
            <a:xfrm>
              <a:off x="2666875" y="4475407"/>
              <a:ext cx="6909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260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E6AF4C6-CD97-D261-E708-68B5FEFC9820}"/>
                </a:ext>
              </a:extLst>
            </p:cNvPr>
            <p:cNvSpPr txBox="1"/>
            <p:nvPr/>
          </p:nvSpPr>
          <p:spPr>
            <a:xfrm>
              <a:off x="3502064" y="4970831"/>
              <a:ext cx="6848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-72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9488338-07B8-9716-24EB-6E7F483F47A9}"/>
                </a:ext>
              </a:extLst>
            </p:cNvPr>
            <p:cNvSpPr txBox="1"/>
            <p:nvPr/>
          </p:nvSpPr>
          <p:spPr>
            <a:xfrm>
              <a:off x="4966369" y="4217191"/>
              <a:ext cx="6624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360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D0FEE68-F94C-BE31-3614-9D7E9A652788}"/>
                </a:ext>
              </a:extLst>
            </p:cNvPr>
            <p:cNvSpPr txBox="1"/>
            <p:nvPr/>
          </p:nvSpPr>
          <p:spPr>
            <a:xfrm>
              <a:off x="5795484" y="4469144"/>
              <a:ext cx="6875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265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82AAF59-C9E4-D7A5-DC66-D0DF2D87A2FD}"/>
                </a:ext>
              </a:extLst>
            </p:cNvPr>
            <p:cNvSpPr txBox="1"/>
            <p:nvPr/>
          </p:nvSpPr>
          <p:spPr>
            <a:xfrm>
              <a:off x="6605630" y="5002240"/>
              <a:ext cx="6955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spc="0" baseline="0" dirty="0">
                  <a:ln/>
                  <a:solidFill>
                    <a:srgbClr val="FFFFFF"/>
                  </a:solidFill>
                  <a:latin typeface="Avenir-Heavy"/>
                  <a:sym typeface="Avenir-Heavy"/>
                  <a:rtl val="0"/>
                </a:rPr>
                <a:t>-95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CAE26C7-33EE-3F69-1F7E-1A14CA6A26A3}"/>
                </a:ext>
              </a:extLst>
            </p:cNvPr>
            <p:cNvSpPr txBox="1"/>
            <p:nvPr/>
          </p:nvSpPr>
          <p:spPr>
            <a:xfrm rot="16200000">
              <a:off x="-431010" y="4525579"/>
              <a:ext cx="2330619" cy="26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n/>
                  <a:solidFill>
                    <a:srgbClr val="231F20"/>
                  </a:solidFill>
                  <a:latin typeface="Avenir-Heavy"/>
                  <a:sym typeface="Avenir-Heavy"/>
                  <a:rtl val="0"/>
                </a:rPr>
                <a:t>Total cost / spend (US$ millions)</a:t>
              </a:r>
              <a:endParaRPr lang="en-GB" sz="1000" b="1" spc="0" baseline="0" dirty="0">
                <a:ln/>
                <a:solidFill>
                  <a:srgbClr val="231F20"/>
                </a:solidFill>
                <a:latin typeface="Avenir-Heavy"/>
                <a:sym typeface="Avenir-Heavy"/>
                <a:rtl val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3A3F5C7-4EF1-AE83-4859-9C30DB161185}"/>
                </a:ext>
              </a:extLst>
            </p:cNvPr>
            <p:cNvSpPr txBox="1"/>
            <p:nvPr/>
          </p:nvSpPr>
          <p:spPr>
            <a:xfrm>
              <a:off x="3424364" y="5575520"/>
              <a:ext cx="8049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Shortfall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745CFEC-66D2-8864-B1A1-CC390A77934B}"/>
                </a:ext>
              </a:extLst>
            </p:cNvPr>
            <p:cNvSpPr txBox="1"/>
            <p:nvPr/>
          </p:nvSpPr>
          <p:spPr>
            <a:xfrm>
              <a:off x="6544484" y="5575520"/>
              <a:ext cx="8049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Shortfall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13CF0B2-850B-CBEE-8E0F-50BF29613015}"/>
                </a:ext>
              </a:extLst>
            </p:cNvPr>
            <p:cNvSpPr txBox="1"/>
            <p:nvPr/>
          </p:nvSpPr>
          <p:spPr>
            <a:xfrm>
              <a:off x="2687301" y="6039483"/>
              <a:ext cx="654995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spc="0" baseline="0" dirty="0">
                  <a:ln/>
                  <a:solidFill>
                    <a:srgbClr val="231F20"/>
                  </a:solidFill>
                  <a:latin typeface="Avenir-Heavy"/>
                  <a:sym typeface="Avenir-Heavy"/>
                  <a:rtl val="0"/>
                </a:rPr>
                <a:t>YR 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D963AD5-ABFE-BFBE-56B3-40034607D37B}"/>
                </a:ext>
              </a:extLst>
            </p:cNvPr>
            <p:cNvSpPr txBox="1"/>
            <p:nvPr/>
          </p:nvSpPr>
          <p:spPr>
            <a:xfrm>
              <a:off x="5773112" y="6039483"/>
              <a:ext cx="709922" cy="2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spc="0" baseline="0" dirty="0">
                  <a:ln/>
                  <a:solidFill>
                    <a:srgbClr val="231F20"/>
                  </a:solidFill>
                  <a:latin typeface="Avenir-Heavy"/>
                  <a:sym typeface="Avenir-Heavy"/>
                  <a:rtl val="0"/>
                </a:rPr>
                <a:t>YR  2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C236751-6E09-D0E3-EB67-12E0EBEEAE36}"/>
                </a:ext>
              </a:extLst>
            </p:cNvPr>
            <p:cNvSpPr txBox="1"/>
            <p:nvPr/>
          </p:nvSpPr>
          <p:spPr>
            <a:xfrm>
              <a:off x="2598008" y="5575520"/>
              <a:ext cx="844758" cy="37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Spending (NASA)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85E41C4-AB4D-EA7B-F109-43D5A9C441DD}"/>
                </a:ext>
              </a:extLst>
            </p:cNvPr>
            <p:cNvSpPr txBox="1"/>
            <p:nvPr/>
          </p:nvSpPr>
          <p:spPr>
            <a:xfrm>
              <a:off x="5708113" y="5575520"/>
              <a:ext cx="855818" cy="37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Spending (NASA)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813901E-7853-F127-A1C1-831FA258946B}"/>
                </a:ext>
              </a:extLst>
            </p:cNvPr>
            <p:cNvSpPr txBox="1"/>
            <p:nvPr/>
          </p:nvSpPr>
          <p:spPr>
            <a:xfrm>
              <a:off x="1776877" y="5575520"/>
              <a:ext cx="844758" cy="52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NSP Resources needed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C20ADB4-E437-ED38-216A-635F69C4CF30}"/>
                </a:ext>
              </a:extLst>
            </p:cNvPr>
            <p:cNvSpPr txBox="1"/>
            <p:nvPr/>
          </p:nvSpPr>
          <p:spPr>
            <a:xfrm>
              <a:off x="4886569" y="5575520"/>
              <a:ext cx="855818" cy="52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NSP Resources needed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2FDDAC6-7DCE-FC62-4FB5-AFCBF8DD682C}"/>
                </a:ext>
              </a:extLst>
            </p:cNvPr>
            <p:cNvGrpSpPr/>
            <p:nvPr/>
          </p:nvGrpSpPr>
          <p:grpSpPr>
            <a:xfrm>
              <a:off x="8774983" y="5452410"/>
              <a:ext cx="2304142" cy="246221"/>
              <a:chOff x="8565168" y="5452410"/>
              <a:chExt cx="2304142" cy="24622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7B21F28-6CC5-8CB5-382F-6F47425472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5168" y="5492501"/>
                <a:ext cx="144000" cy="144000"/>
              </a:xfrm>
              <a:prstGeom prst="ellipse">
                <a:avLst/>
              </a:prstGeom>
              <a:solidFill>
                <a:srgbClr val="E3193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6BF1134-752F-F558-B28C-32F354C4E930}"/>
                  </a:ext>
                </a:extLst>
              </p:cNvPr>
              <p:cNvSpPr txBox="1"/>
              <p:nvPr/>
            </p:nvSpPr>
            <p:spPr>
              <a:xfrm>
                <a:off x="8708141" y="5452410"/>
                <a:ext cx="2161169" cy="2462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000" dirty="0">
                    <a:ln/>
                    <a:solidFill>
                      <a:srgbClr val="231F20"/>
                    </a:solidFill>
                    <a:latin typeface="Avenir-Book"/>
                    <a:sym typeface="Avenir-Book"/>
                    <a:rtl val="0"/>
                  </a:rPr>
                  <a:t># ART patients (target &amp; coverage)</a:t>
                </a:r>
                <a:endParaRPr lang="en-GB" sz="1000" spc="0" baseline="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6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0B5D-6DF9-40E5-3D54-0DC67E32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12F650E5-9B87-8EE9-86C8-4872B6B06A26}"/>
              </a:ext>
            </a:extLst>
          </p:cNvPr>
          <p:cNvSpPr txBox="1"/>
          <p:nvPr/>
        </p:nvSpPr>
        <p:spPr>
          <a:xfrm>
            <a:off x="509667" y="183314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Funding Gap Analysis (ii)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C85C99EB-E196-9C7C-44C1-3A7A78612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6</a:t>
            </a: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96389465-DC8C-22ED-8B06-7742E1CE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08" y="884261"/>
            <a:ext cx="8667750" cy="52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57747-9BCF-D853-4507-98694F7B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C1E2730-3770-456F-C828-5E5D64A59DD0}"/>
              </a:ext>
            </a:extLst>
          </p:cNvPr>
          <p:cNvSpPr txBox="1"/>
          <p:nvPr/>
        </p:nvSpPr>
        <p:spPr>
          <a:xfrm>
            <a:off x="509667" y="330263"/>
            <a:ext cx="11137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5. Allocative efficiencies – matching NSP priorities (or investment case?)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C1F46AB9-2D1A-4BAD-E294-4F0CDDC6C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7</a:t>
            </a:r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032E4473-57F1-41A5-C482-21B61F256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861" y="1253724"/>
            <a:ext cx="7772400" cy="50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4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FAC1E-C577-B8CE-D978-B62093299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1C06725-6748-0E4C-1DA6-45B8A396F8E5}"/>
              </a:ext>
            </a:extLst>
          </p:cNvPr>
          <p:cNvSpPr txBox="1"/>
          <p:nvPr/>
        </p:nvSpPr>
        <p:spPr>
          <a:xfrm>
            <a:off x="509667" y="149255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E31937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6. Absorptive capacity – comparison of budget and expenditure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CB9E7F1E-D3A7-373D-E2FC-07BD0A76C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0D21B-3936-1E53-F1B3-C9A4E1480CEC}"/>
              </a:ext>
            </a:extLst>
          </p:cNvPr>
          <p:cNvSpPr txBox="1"/>
          <p:nvPr/>
        </p:nvSpPr>
        <p:spPr>
          <a:xfrm>
            <a:off x="945049" y="5212653"/>
            <a:ext cx="1895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badi" panose="020B0604020104020204" pitchFamily="34" charset="0"/>
              </a:rPr>
              <a:t>Add comparison of govt budget (e.g., AIDS Levy) vs spend, if data available</a:t>
            </a:r>
            <a:endParaRPr lang="en-GB" sz="1100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A5872-26DE-7198-B182-9EC0D3EFF189}"/>
              </a:ext>
            </a:extLst>
          </p:cNvPr>
          <p:cNvSpPr txBox="1"/>
          <p:nvPr/>
        </p:nvSpPr>
        <p:spPr>
          <a:xfrm>
            <a:off x="2331367" y="869819"/>
            <a:ext cx="6682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Heavy" panose="02000503020000020003" pitchFamily="2" charset="0"/>
              </a:rPr>
              <a:t>GF disbursement VS spending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BEF3D-3DA6-587E-7339-9C071F60BEB6}"/>
              </a:ext>
            </a:extLst>
          </p:cNvPr>
          <p:cNvSpPr txBox="1"/>
          <p:nvPr/>
        </p:nvSpPr>
        <p:spPr>
          <a:xfrm>
            <a:off x="2841023" y="2796977"/>
            <a:ext cx="397680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YR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BF9A8-82D9-D529-B60A-FC6F3C0CC5AF}"/>
              </a:ext>
            </a:extLst>
          </p:cNvPr>
          <p:cNvSpPr txBox="1"/>
          <p:nvPr/>
        </p:nvSpPr>
        <p:spPr>
          <a:xfrm>
            <a:off x="3903538" y="2796977"/>
            <a:ext cx="397680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YR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B2DDE-B087-AE3E-2021-4EFE54B28A90}"/>
              </a:ext>
            </a:extLst>
          </p:cNvPr>
          <p:cNvSpPr txBox="1"/>
          <p:nvPr/>
        </p:nvSpPr>
        <p:spPr>
          <a:xfrm>
            <a:off x="4965896" y="2796977"/>
            <a:ext cx="397680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YR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814D1-6FBD-BE44-E725-21DE73E15F1E}"/>
              </a:ext>
            </a:extLst>
          </p:cNvPr>
          <p:cNvSpPr txBox="1"/>
          <p:nvPr/>
        </p:nvSpPr>
        <p:spPr>
          <a:xfrm>
            <a:off x="6028412" y="2796977"/>
            <a:ext cx="397680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YR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83F16-9724-8ECA-8825-ACD20CB7AA6E}"/>
              </a:ext>
            </a:extLst>
          </p:cNvPr>
          <p:cNvSpPr txBox="1"/>
          <p:nvPr/>
        </p:nvSpPr>
        <p:spPr>
          <a:xfrm>
            <a:off x="7090927" y="2796977"/>
            <a:ext cx="397680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YR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1C26E-8222-769E-B70F-249DA1DE3D3D}"/>
              </a:ext>
            </a:extLst>
          </p:cNvPr>
          <p:cNvSpPr txBox="1"/>
          <p:nvPr/>
        </p:nvSpPr>
        <p:spPr>
          <a:xfrm>
            <a:off x="8153284" y="2796977"/>
            <a:ext cx="397680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YR 6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1D4B3EF-3B50-BA97-696C-1244383B3708}"/>
              </a:ext>
            </a:extLst>
          </p:cNvPr>
          <p:cNvSpPr/>
          <p:nvPr/>
        </p:nvSpPr>
        <p:spPr>
          <a:xfrm>
            <a:off x="2331367" y="1208148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8DA18ED-DB43-8536-CE8A-77A917BEC21A}"/>
              </a:ext>
            </a:extLst>
          </p:cNvPr>
          <p:cNvSpPr/>
          <p:nvPr/>
        </p:nvSpPr>
        <p:spPr>
          <a:xfrm>
            <a:off x="2331367" y="1371090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D3AD7F-2124-44EB-5FDA-179C254B842D}"/>
              </a:ext>
            </a:extLst>
          </p:cNvPr>
          <p:cNvSpPr/>
          <p:nvPr/>
        </p:nvSpPr>
        <p:spPr>
          <a:xfrm>
            <a:off x="2331367" y="1526284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AA06EC7-4A8F-0F98-2836-5F91C0BF9C27}"/>
              </a:ext>
            </a:extLst>
          </p:cNvPr>
          <p:cNvSpPr/>
          <p:nvPr/>
        </p:nvSpPr>
        <p:spPr>
          <a:xfrm>
            <a:off x="2331367" y="1681395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00C6BA4-A336-4F67-73EC-5800BB8142F9}"/>
              </a:ext>
            </a:extLst>
          </p:cNvPr>
          <p:cNvSpPr/>
          <p:nvPr/>
        </p:nvSpPr>
        <p:spPr>
          <a:xfrm>
            <a:off x="2331367" y="1836589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AF80B0C-D738-CA96-A48C-D352C90BF2D5}"/>
              </a:ext>
            </a:extLst>
          </p:cNvPr>
          <p:cNvSpPr/>
          <p:nvPr/>
        </p:nvSpPr>
        <p:spPr>
          <a:xfrm>
            <a:off x="2331367" y="1991784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F6C3780-127D-F5A7-D7E2-8750183966AF}"/>
              </a:ext>
            </a:extLst>
          </p:cNvPr>
          <p:cNvSpPr/>
          <p:nvPr/>
        </p:nvSpPr>
        <p:spPr>
          <a:xfrm>
            <a:off x="2331367" y="2146895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F79D7BA-089B-E57D-4296-EAAC16E4B65F}"/>
              </a:ext>
            </a:extLst>
          </p:cNvPr>
          <p:cNvSpPr/>
          <p:nvPr/>
        </p:nvSpPr>
        <p:spPr>
          <a:xfrm>
            <a:off x="2331367" y="2309836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D39702A-9843-0F39-5837-AFCC3B0643A0}"/>
              </a:ext>
            </a:extLst>
          </p:cNvPr>
          <p:cNvSpPr/>
          <p:nvPr/>
        </p:nvSpPr>
        <p:spPr>
          <a:xfrm>
            <a:off x="2331367" y="2465031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2F06DDC-C6F4-4040-14E5-7C0B6AB7BAE5}"/>
              </a:ext>
            </a:extLst>
          </p:cNvPr>
          <p:cNvSpPr/>
          <p:nvPr/>
        </p:nvSpPr>
        <p:spPr>
          <a:xfrm>
            <a:off x="2331367" y="2620142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BCB5B3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3748D7-683A-381F-EBD2-9E0FFFC78FE7}"/>
              </a:ext>
            </a:extLst>
          </p:cNvPr>
          <p:cNvSpPr txBox="1"/>
          <p:nvPr/>
        </p:nvSpPr>
        <p:spPr>
          <a:xfrm>
            <a:off x="9153725" y="2706259"/>
            <a:ext cx="328065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68374-9C09-BFA6-1CF9-EB06DE477A73}"/>
              </a:ext>
            </a:extLst>
          </p:cNvPr>
          <p:cNvSpPr txBox="1"/>
          <p:nvPr/>
        </p:nvSpPr>
        <p:spPr>
          <a:xfrm>
            <a:off x="9153725" y="2450267"/>
            <a:ext cx="391879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20%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5AD363-CD9B-546C-28D5-1E9E4B4E8CE9}"/>
              </a:ext>
            </a:extLst>
          </p:cNvPr>
          <p:cNvSpPr txBox="1"/>
          <p:nvPr/>
        </p:nvSpPr>
        <p:spPr>
          <a:xfrm>
            <a:off x="9153725" y="2186445"/>
            <a:ext cx="391879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40%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9E833-160F-C60C-D012-3D466716E382}"/>
              </a:ext>
            </a:extLst>
          </p:cNvPr>
          <p:cNvSpPr txBox="1"/>
          <p:nvPr/>
        </p:nvSpPr>
        <p:spPr>
          <a:xfrm>
            <a:off x="9153725" y="1930454"/>
            <a:ext cx="391879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60%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C728C0-8D5C-452C-FA3C-241F8A76C3C8}"/>
              </a:ext>
            </a:extLst>
          </p:cNvPr>
          <p:cNvSpPr txBox="1"/>
          <p:nvPr/>
        </p:nvSpPr>
        <p:spPr>
          <a:xfrm>
            <a:off x="9153725" y="1666632"/>
            <a:ext cx="391879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80%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26CC72-5BD9-9F80-54A0-B41AC5CDD029}"/>
              </a:ext>
            </a:extLst>
          </p:cNvPr>
          <p:cNvSpPr txBox="1"/>
          <p:nvPr/>
        </p:nvSpPr>
        <p:spPr>
          <a:xfrm>
            <a:off x="9153725" y="1410640"/>
            <a:ext cx="455693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100%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1C2B17-4097-AF5A-8910-6B2B84FF7A35}"/>
              </a:ext>
            </a:extLst>
          </p:cNvPr>
          <p:cNvSpPr txBox="1"/>
          <p:nvPr/>
        </p:nvSpPr>
        <p:spPr>
          <a:xfrm>
            <a:off x="9153725" y="1146818"/>
            <a:ext cx="455693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120%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BFFBBC-EFEF-A03B-1E9C-E879C9AD919D}"/>
              </a:ext>
            </a:extLst>
          </p:cNvPr>
          <p:cNvSpPr txBox="1"/>
          <p:nvPr/>
        </p:nvSpPr>
        <p:spPr>
          <a:xfrm>
            <a:off x="2020977" y="2650790"/>
            <a:ext cx="230892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79F219-1C6E-E42A-47EE-A800F7201333}"/>
              </a:ext>
            </a:extLst>
          </p:cNvPr>
          <p:cNvSpPr txBox="1"/>
          <p:nvPr/>
        </p:nvSpPr>
        <p:spPr>
          <a:xfrm>
            <a:off x="1915892" y="2495596"/>
            <a:ext cx="294706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D5C309-80AF-344F-CF9B-8DA89E27B3B8}"/>
              </a:ext>
            </a:extLst>
          </p:cNvPr>
          <p:cNvSpPr txBox="1"/>
          <p:nvPr/>
        </p:nvSpPr>
        <p:spPr>
          <a:xfrm>
            <a:off x="1915892" y="2340484"/>
            <a:ext cx="294706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40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BA5587-191E-8A3C-01E4-7E2A3904ED3C}"/>
              </a:ext>
            </a:extLst>
          </p:cNvPr>
          <p:cNvSpPr txBox="1"/>
          <p:nvPr/>
        </p:nvSpPr>
        <p:spPr>
          <a:xfrm>
            <a:off x="1915892" y="2185290"/>
            <a:ext cx="294706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67B33C-FEF9-D540-52EA-962D2ECCBC2F}"/>
              </a:ext>
            </a:extLst>
          </p:cNvPr>
          <p:cNvSpPr txBox="1"/>
          <p:nvPr/>
        </p:nvSpPr>
        <p:spPr>
          <a:xfrm>
            <a:off x="1915892" y="2030096"/>
            <a:ext cx="294706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80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22859-BCB3-68DB-1B2E-FFCCE1AC7398}"/>
              </a:ext>
            </a:extLst>
          </p:cNvPr>
          <p:cNvSpPr txBox="1"/>
          <p:nvPr/>
        </p:nvSpPr>
        <p:spPr>
          <a:xfrm>
            <a:off x="1845782" y="1874985"/>
            <a:ext cx="358521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0EB186-C59C-9002-3CF2-2D94496CFB1F}"/>
              </a:ext>
            </a:extLst>
          </p:cNvPr>
          <p:cNvSpPr txBox="1"/>
          <p:nvPr/>
        </p:nvSpPr>
        <p:spPr>
          <a:xfrm>
            <a:off x="1845782" y="1719790"/>
            <a:ext cx="358521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120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4E01-EDBC-7641-08FC-9EF9E8540A1D}"/>
              </a:ext>
            </a:extLst>
          </p:cNvPr>
          <p:cNvSpPr txBox="1"/>
          <p:nvPr/>
        </p:nvSpPr>
        <p:spPr>
          <a:xfrm>
            <a:off x="1845782" y="1556849"/>
            <a:ext cx="358521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140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DE87CC-9989-26C0-80B0-BC1147E83491}"/>
              </a:ext>
            </a:extLst>
          </p:cNvPr>
          <p:cNvSpPr txBox="1"/>
          <p:nvPr/>
        </p:nvSpPr>
        <p:spPr>
          <a:xfrm>
            <a:off x="1845782" y="1401655"/>
            <a:ext cx="358521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160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294C83-DC6B-B4DB-5C68-4D27D5D0579F}"/>
              </a:ext>
            </a:extLst>
          </p:cNvPr>
          <p:cNvSpPr txBox="1"/>
          <p:nvPr/>
        </p:nvSpPr>
        <p:spPr>
          <a:xfrm>
            <a:off x="1845782" y="1246543"/>
            <a:ext cx="358521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180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617CA6-E632-F2B3-0CE8-97AD70FBBCF2}"/>
              </a:ext>
            </a:extLst>
          </p:cNvPr>
          <p:cNvSpPr txBox="1"/>
          <p:nvPr/>
        </p:nvSpPr>
        <p:spPr>
          <a:xfrm>
            <a:off x="1845782" y="1091349"/>
            <a:ext cx="358521" cy="11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200</a:t>
            </a:r>
          </a:p>
        </p:txBody>
      </p:sp>
      <p:grpSp>
        <p:nvGrpSpPr>
          <p:cNvPr id="41" name="Graphic 6">
            <a:extLst>
              <a:ext uri="{FF2B5EF4-FFF2-40B4-BE49-F238E27FC236}">
                <a16:creationId xmlns:a16="http://schemas.microsoft.com/office/drawing/2014/main" id="{F95004E2-E96A-962A-2F80-6D9113215B56}"/>
              </a:ext>
            </a:extLst>
          </p:cNvPr>
          <p:cNvGrpSpPr/>
          <p:nvPr/>
        </p:nvGrpSpPr>
        <p:grpSpPr>
          <a:xfrm>
            <a:off x="8068068" y="1333853"/>
            <a:ext cx="586400" cy="1443066"/>
            <a:chOff x="8802054" y="2103348"/>
            <a:chExt cx="648130" cy="302036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6E6E37-17EB-63C9-837B-450CDC174E8A}"/>
                </a:ext>
              </a:extLst>
            </p:cNvPr>
            <p:cNvSpPr/>
            <p:nvPr/>
          </p:nvSpPr>
          <p:spPr>
            <a:xfrm>
              <a:off x="8802054" y="2103348"/>
              <a:ext cx="330508" cy="3020367"/>
            </a:xfrm>
            <a:prstGeom prst="rect">
              <a:avLst/>
            </a:prstGeom>
            <a:solidFill>
              <a:srgbClr val="01B09E"/>
            </a:solidFill>
            <a:ln w="17402" cap="flat">
              <a:noFill/>
              <a:prstDash val="solid"/>
              <a:miter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D8AC09-274E-A5A5-1825-88A526D80269}"/>
                </a:ext>
              </a:extLst>
            </p:cNvPr>
            <p:cNvSpPr/>
            <p:nvPr/>
          </p:nvSpPr>
          <p:spPr>
            <a:xfrm>
              <a:off x="9132910" y="2557894"/>
              <a:ext cx="317273" cy="2565647"/>
            </a:xfrm>
            <a:prstGeom prst="rect">
              <a:avLst/>
            </a:prstGeom>
            <a:solidFill>
              <a:srgbClr val="F4805D"/>
            </a:solidFill>
            <a:ln w="17402" cap="flat">
              <a:noFill/>
              <a:prstDash val="solid"/>
              <a:miter/>
            </a:ln>
          </p:spPr>
          <p:txBody>
            <a:bodyPr/>
            <a:lstStyle/>
            <a:p>
              <a:endParaRPr lang="en-GB" sz="1000"/>
            </a:p>
          </p:txBody>
        </p:sp>
      </p:grpSp>
      <p:grpSp>
        <p:nvGrpSpPr>
          <p:cNvPr id="44" name="Graphic 6">
            <a:extLst>
              <a:ext uri="{FF2B5EF4-FFF2-40B4-BE49-F238E27FC236}">
                <a16:creationId xmlns:a16="http://schemas.microsoft.com/office/drawing/2014/main" id="{7491B7EE-91DE-57A9-F182-BC4F0DF22EDB}"/>
              </a:ext>
            </a:extLst>
          </p:cNvPr>
          <p:cNvGrpSpPr/>
          <p:nvPr/>
        </p:nvGrpSpPr>
        <p:grpSpPr>
          <a:xfrm>
            <a:off x="7011854" y="1341600"/>
            <a:ext cx="573953" cy="1435319"/>
            <a:chOff x="7634653" y="2119563"/>
            <a:chExt cx="634373" cy="300415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76AB85-CB1B-4D73-5AC6-D2C4210EA244}"/>
                </a:ext>
              </a:extLst>
            </p:cNvPr>
            <p:cNvSpPr/>
            <p:nvPr/>
          </p:nvSpPr>
          <p:spPr>
            <a:xfrm>
              <a:off x="7634653" y="2119563"/>
              <a:ext cx="317273" cy="3004152"/>
            </a:xfrm>
            <a:prstGeom prst="rect">
              <a:avLst/>
            </a:prstGeom>
            <a:solidFill>
              <a:srgbClr val="01B09E"/>
            </a:solidFill>
            <a:ln w="17402" cap="flat">
              <a:noFill/>
              <a:prstDash val="solid"/>
              <a:miter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C80973-26EC-40B0-9DB6-1BA2431985C1}"/>
                </a:ext>
              </a:extLst>
            </p:cNvPr>
            <p:cNvSpPr/>
            <p:nvPr/>
          </p:nvSpPr>
          <p:spPr>
            <a:xfrm>
              <a:off x="7951753" y="2931364"/>
              <a:ext cx="317273" cy="2192177"/>
            </a:xfrm>
            <a:prstGeom prst="rect">
              <a:avLst/>
            </a:prstGeom>
            <a:solidFill>
              <a:srgbClr val="F4805D"/>
            </a:solidFill>
            <a:ln w="17402" cap="flat">
              <a:noFill/>
              <a:prstDash val="solid"/>
              <a:miter/>
            </a:ln>
          </p:spPr>
          <p:txBody>
            <a:bodyPr/>
            <a:lstStyle/>
            <a:p>
              <a:endParaRPr lang="en-GB" sz="1000"/>
            </a:p>
          </p:txBody>
        </p:sp>
      </p:grpSp>
      <p:grpSp>
        <p:nvGrpSpPr>
          <p:cNvPr id="47" name="Graphic 6">
            <a:extLst>
              <a:ext uri="{FF2B5EF4-FFF2-40B4-BE49-F238E27FC236}">
                <a16:creationId xmlns:a16="http://schemas.microsoft.com/office/drawing/2014/main" id="{8003A2F3-A253-7EBB-CF2C-3AF408F6752F}"/>
              </a:ext>
            </a:extLst>
          </p:cNvPr>
          <p:cNvGrpSpPr/>
          <p:nvPr/>
        </p:nvGrpSpPr>
        <p:grpSpPr>
          <a:xfrm>
            <a:off x="3824465" y="2163972"/>
            <a:ext cx="574111" cy="612863"/>
            <a:chOff x="4111729" y="3840805"/>
            <a:chExt cx="634547" cy="128273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63BFFD-977E-E178-6AA2-3B40E447E177}"/>
                </a:ext>
              </a:extLst>
            </p:cNvPr>
            <p:cNvSpPr/>
            <p:nvPr/>
          </p:nvSpPr>
          <p:spPr>
            <a:xfrm>
              <a:off x="4111729" y="3873235"/>
              <a:ext cx="317273" cy="1250306"/>
            </a:xfrm>
            <a:prstGeom prst="rect">
              <a:avLst/>
            </a:prstGeom>
            <a:solidFill>
              <a:srgbClr val="01B09E"/>
            </a:solidFill>
            <a:ln w="17402" cap="flat">
              <a:noFill/>
              <a:prstDash val="solid"/>
              <a:miter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F483A90-8928-AAFE-65D7-0801FBF0F115}"/>
                </a:ext>
              </a:extLst>
            </p:cNvPr>
            <p:cNvSpPr/>
            <p:nvPr/>
          </p:nvSpPr>
          <p:spPr>
            <a:xfrm>
              <a:off x="4429003" y="3840805"/>
              <a:ext cx="317273" cy="1282736"/>
            </a:xfrm>
            <a:prstGeom prst="rect">
              <a:avLst/>
            </a:prstGeom>
            <a:solidFill>
              <a:srgbClr val="F4805D"/>
            </a:solidFill>
            <a:ln w="17402" cap="flat">
              <a:noFill/>
              <a:prstDash val="solid"/>
              <a:miter/>
            </a:ln>
          </p:spPr>
          <p:txBody>
            <a:bodyPr/>
            <a:lstStyle/>
            <a:p>
              <a:endParaRPr lang="en-GB" sz="100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DA140F4-D377-8569-ADD0-4B56E7373176}"/>
              </a:ext>
            </a:extLst>
          </p:cNvPr>
          <p:cNvSpPr/>
          <p:nvPr/>
        </p:nvSpPr>
        <p:spPr>
          <a:xfrm>
            <a:off x="4886823" y="1869161"/>
            <a:ext cx="287055" cy="907758"/>
          </a:xfrm>
          <a:prstGeom prst="rect">
            <a:avLst/>
          </a:prstGeom>
          <a:solidFill>
            <a:srgbClr val="01B09E"/>
          </a:solidFill>
          <a:ln w="17402" cap="flat">
            <a:noFill/>
            <a:prstDash val="solid"/>
            <a:miter/>
          </a:ln>
        </p:spPr>
        <p:txBody>
          <a:bodyPr/>
          <a:lstStyle/>
          <a:p>
            <a:endParaRPr lang="en-GB" sz="1000"/>
          </a:p>
        </p:txBody>
      </p:sp>
      <p:grpSp>
        <p:nvGrpSpPr>
          <p:cNvPr id="51" name="Graphic 6">
            <a:extLst>
              <a:ext uri="{FF2B5EF4-FFF2-40B4-BE49-F238E27FC236}">
                <a16:creationId xmlns:a16="http://schemas.microsoft.com/office/drawing/2014/main" id="{80149C4B-7A68-E6CF-E04F-6C5E7ADAEAF3}"/>
              </a:ext>
            </a:extLst>
          </p:cNvPr>
          <p:cNvGrpSpPr/>
          <p:nvPr/>
        </p:nvGrpSpPr>
        <p:grpSpPr>
          <a:xfrm>
            <a:off x="2756121" y="2016525"/>
            <a:ext cx="585927" cy="760311"/>
            <a:chOff x="2930920" y="3532195"/>
            <a:chExt cx="647607" cy="159134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B20195E-85D0-39C8-565F-32CE34D96C49}"/>
                </a:ext>
              </a:extLst>
            </p:cNvPr>
            <p:cNvSpPr/>
            <p:nvPr/>
          </p:nvSpPr>
          <p:spPr>
            <a:xfrm>
              <a:off x="2930920" y="3532195"/>
              <a:ext cx="330508" cy="1591346"/>
            </a:xfrm>
            <a:prstGeom prst="rect">
              <a:avLst/>
            </a:prstGeom>
            <a:solidFill>
              <a:srgbClr val="01B09E"/>
            </a:solidFill>
            <a:ln w="17402" cap="flat">
              <a:noFill/>
              <a:prstDash val="solid"/>
              <a:miter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DA6A9D-0C4F-461E-F1B7-04E5837B7FB2}"/>
                </a:ext>
              </a:extLst>
            </p:cNvPr>
            <p:cNvSpPr/>
            <p:nvPr/>
          </p:nvSpPr>
          <p:spPr>
            <a:xfrm>
              <a:off x="3261254" y="3775770"/>
              <a:ext cx="317273" cy="1347771"/>
            </a:xfrm>
            <a:prstGeom prst="rect">
              <a:avLst/>
            </a:prstGeom>
            <a:solidFill>
              <a:srgbClr val="F4805D"/>
            </a:solidFill>
            <a:ln w="17402" cap="flat">
              <a:noFill/>
              <a:prstDash val="solid"/>
              <a:miter/>
            </a:ln>
          </p:spPr>
          <p:txBody>
            <a:bodyPr/>
            <a:lstStyle/>
            <a:p>
              <a:endParaRPr lang="en-GB" sz="1000"/>
            </a:p>
          </p:txBody>
        </p:sp>
      </p:grpSp>
      <p:sp>
        <p:nvSpPr>
          <p:cNvPr id="54" name="Freeform 53">
            <a:extLst>
              <a:ext uri="{FF2B5EF4-FFF2-40B4-BE49-F238E27FC236}">
                <a16:creationId xmlns:a16="http://schemas.microsoft.com/office/drawing/2014/main" id="{2F63B47A-609A-71B1-E876-393886BD087C}"/>
              </a:ext>
            </a:extLst>
          </p:cNvPr>
          <p:cNvSpPr/>
          <p:nvPr/>
        </p:nvSpPr>
        <p:spPr>
          <a:xfrm>
            <a:off x="2331367" y="2776835"/>
            <a:ext cx="6747538" cy="8330"/>
          </a:xfrm>
          <a:custGeom>
            <a:avLst/>
            <a:gdLst>
              <a:gd name="csX0" fmla="*/ 0 w 7457850"/>
              <a:gd name="csY0" fmla="*/ 0 h 17435"/>
              <a:gd name="csX1" fmla="*/ 7457851 w 7457850"/>
              <a:gd name="csY1" fmla="*/ 0 h 17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7457850" h="17435">
                <a:moveTo>
                  <a:pt x="0" y="0"/>
                </a:moveTo>
                <a:lnTo>
                  <a:pt x="7457851" y="0"/>
                </a:lnTo>
              </a:path>
            </a:pathLst>
          </a:custGeom>
          <a:ln w="4351" cap="flat">
            <a:solidFill>
              <a:srgbClr val="231F20"/>
            </a:solidFill>
            <a:prstDash val="solid"/>
            <a:round/>
          </a:ln>
        </p:spPr>
        <p:txBody>
          <a:bodyPr/>
          <a:lstStyle/>
          <a:p>
            <a:endParaRPr lang="en-GB" sz="10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B0E7E58-EBCD-5558-A449-741183D70C3C}"/>
              </a:ext>
            </a:extLst>
          </p:cNvPr>
          <p:cNvSpPr/>
          <p:nvPr/>
        </p:nvSpPr>
        <p:spPr>
          <a:xfrm>
            <a:off x="5948078" y="1419155"/>
            <a:ext cx="287055" cy="1357680"/>
          </a:xfrm>
          <a:prstGeom prst="rect">
            <a:avLst/>
          </a:prstGeom>
          <a:solidFill>
            <a:srgbClr val="01B09E"/>
          </a:solidFill>
          <a:ln w="17402" cap="flat">
            <a:noFill/>
            <a:prstDash val="solid"/>
            <a:miter/>
          </a:ln>
        </p:spPr>
        <p:txBody>
          <a:bodyPr/>
          <a:lstStyle/>
          <a:p>
            <a:endParaRPr lang="en-GB" sz="10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A71981-3438-2169-F26D-AAB0A631E210}"/>
              </a:ext>
            </a:extLst>
          </p:cNvPr>
          <p:cNvSpPr/>
          <p:nvPr/>
        </p:nvSpPr>
        <p:spPr>
          <a:xfrm>
            <a:off x="3003630" y="1666067"/>
            <a:ext cx="108000" cy="108000"/>
          </a:xfrm>
          <a:prstGeom prst="ellipse">
            <a:avLst/>
          </a:prstGeom>
          <a:solidFill>
            <a:srgbClr val="E31937"/>
          </a:solidFill>
          <a:ln w="17402" cap="flat">
            <a:noFill/>
            <a:prstDash val="solid"/>
            <a:miter/>
          </a:ln>
        </p:spPr>
        <p:txBody>
          <a:bodyPr/>
          <a:lstStyle/>
          <a:p>
            <a:endParaRPr lang="en-GB" sz="10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19FFD2C-9BA7-7F67-603C-E00AAB476035}"/>
              </a:ext>
            </a:extLst>
          </p:cNvPr>
          <p:cNvSpPr/>
          <p:nvPr/>
        </p:nvSpPr>
        <p:spPr>
          <a:xfrm>
            <a:off x="4067249" y="1425570"/>
            <a:ext cx="108000" cy="108000"/>
          </a:xfrm>
          <a:prstGeom prst="ellipse">
            <a:avLst/>
          </a:prstGeom>
          <a:solidFill>
            <a:srgbClr val="E31937"/>
          </a:solidFill>
          <a:ln w="17402" cap="flat">
            <a:noFill/>
            <a:prstDash val="solid"/>
            <a:miter/>
          </a:ln>
        </p:spPr>
        <p:txBody>
          <a:bodyPr/>
          <a:lstStyle/>
          <a:p>
            <a:endParaRPr lang="en-GB" sz="10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1D814C2-B198-6E6C-2625-ED082A16911A}"/>
              </a:ext>
            </a:extLst>
          </p:cNvPr>
          <p:cNvSpPr/>
          <p:nvPr/>
        </p:nvSpPr>
        <p:spPr>
          <a:xfrm>
            <a:off x="7248965" y="1805767"/>
            <a:ext cx="108000" cy="108000"/>
          </a:xfrm>
          <a:prstGeom prst="ellipse">
            <a:avLst/>
          </a:prstGeom>
          <a:solidFill>
            <a:srgbClr val="E31937"/>
          </a:solidFill>
          <a:ln w="17402" cap="flat">
            <a:noFill/>
            <a:prstDash val="solid"/>
            <a:miter/>
          </a:ln>
        </p:spPr>
        <p:txBody>
          <a:bodyPr/>
          <a:lstStyle/>
          <a:p>
            <a:endParaRPr lang="en-GB" sz="10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C33886D-CF3C-23E0-ED2A-EA65DA61F840}"/>
              </a:ext>
            </a:extLst>
          </p:cNvPr>
          <p:cNvSpPr/>
          <p:nvPr/>
        </p:nvSpPr>
        <p:spPr>
          <a:xfrm>
            <a:off x="8326763" y="1650573"/>
            <a:ext cx="108000" cy="108000"/>
          </a:xfrm>
          <a:prstGeom prst="ellipse">
            <a:avLst/>
          </a:prstGeom>
          <a:solidFill>
            <a:srgbClr val="E31937"/>
          </a:solidFill>
          <a:ln w="17402" cap="flat">
            <a:noFill/>
            <a:prstDash val="solid"/>
            <a:miter/>
          </a:ln>
        </p:spPr>
        <p:txBody>
          <a:bodyPr/>
          <a:lstStyle/>
          <a:p>
            <a:endParaRPr lang="en-GB" sz="10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EE6DFB-1F6E-05C1-A0D8-FFF837E253F6}"/>
              </a:ext>
            </a:extLst>
          </p:cNvPr>
          <p:cNvSpPr txBox="1"/>
          <p:nvPr/>
        </p:nvSpPr>
        <p:spPr>
          <a:xfrm>
            <a:off x="5154097" y="2265840"/>
            <a:ext cx="8306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NASA </a:t>
            </a:r>
            <a:b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</a:br>
            <a: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expenditure</a:t>
            </a:r>
            <a:b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</a:br>
            <a: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data missing</a:t>
            </a:r>
            <a:endParaRPr lang="en-GB" sz="900" spc="0" baseline="0" dirty="0">
              <a:ln/>
              <a:solidFill>
                <a:srgbClr val="231F20"/>
              </a:solidFill>
              <a:latin typeface="Avenir-Book"/>
              <a:sym typeface="Avenir-Book"/>
              <a:rtl val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93BA98-2DBD-C42F-42C4-EE8DDA6F422A}"/>
              </a:ext>
            </a:extLst>
          </p:cNvPr>
          <p:cNvSpPr txBox="1"/>
          <p:nvPr/>
        </p:nvSpPr>
        <p:spPr>
          <a:xfrm>
            <a:off x="6220407" y="2265840"/>
            <a:ext cx="8306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NASA </a:t>
            </a:r>
            <a:b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</a:br>
            <a: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expenditure</a:t>
            </a:r>
            <a:b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</a:br>
            <a:r>
              <a:rPr lang="en-GB" sz="90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rPr>
              <a:t>data missing</a:t>
            </a:r>
            <a:endParaRPr lang="en-GB" sz="900" spc="0" baseline="0" dirty="0">
              <a:ln/>
              <a:solidFill>
                <a:srgbClr val="231F20"/>
              </a:solidFill>
              <a:latin typeface="Avenir-Book"/>
              <a:sym typeface="Avenir-Book"/>
              <a:rtl val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A7B82D-D217-B1B3-B61F-B36C813926A8}"/>
              </a:ext>
            </a:extLst>
          </p:cNvPr>
          <p:cNvGrpSpPr/>
          <p:nvPr/>
        </p:nvGrpSpPr>
        <p:grpSpPr>
          <a:xfrm>
            <a:off x="2392327" y="3137435"/>
            <a:ext cx="6509960" cy="120755"/>
            <a:chOff x="2467870" y="5453608"/>
            <a:chExt cx="7195262" cy="25274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AF8157B-CB5A-19EC-DFBD-BC82F120900A}"/>
                </a:ext>
              </a:extLst>
            </p:cNvPr>
            <p:cNvSpPr>
              <a:spLocks/>
            </p:cNvSpPr>
            <p:nvPr/>
          </p:nvSpPr>
          <p:spPr>
            <a:xfrm>
              <a:off x="2467870" y="5453608"/>
              <a:ext cx="119369" cy="226046"/>
            </a:xfrm>
            <a:prstGeom prst="rect">
              <a:avLst/>
            </a:prstGeom>
            <a:solidFill>
              <a:srgbClr val="01A9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EEA4C6-C5FD-0E5D-A274-AAD70AB14639}"/>
                </a:ext>
              </a:extLst>
            </p:cNvPr>
            <p:cNvSpPr txBox="1"/>
            <p:nvPr/>
          </p:nvSpPr>
          <p:spPr>
            <a:xfrm>
              <a:off x="2587240" y="5460130"/>
              <a:ext cx="267573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GF disbursement records (HIV&amp;TB/HIV&amp;TB)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A802019-2212-F661-E40B-4A6F8645313D}"/>
                </a:ext>
              </a:extLst>
            </p:cNvPr>
            <p:cNvSpPr>
              <a:spLocks/>
            </p:cNvSpPr>
            <p:nvPr/>
          </p:nvSpPr>
          <p:spPr>
            <a:xfrm>
              <a:off x="5906269" y="5453608"/>
              <a:ext cx="119369" cy="226046"/>
            </a:xfrm>
            <a:prstGeom prst="rect">
              <a:avLst/>
            </a:prstGeom>
            <a:solidFill>
              <a:srgbClr val="F57F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073500D-8C70-5815-9937-91B8A230DCA7}"/>
                </a:ext>
              </a:extLst>
            </p:cNvPr>
            <p:cNvSpPr txBox="1"/>
            <p:nvPr/>
          </p:nvSpPr>
          <p:spPr>
            <a:xfrm>
              <a:off x="6025640" y="5460130"/>
              <a:ext cx="1582484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GF expenditures (NASA)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BE70064-2BCB-C20B-524D-665B39EC03FD}"/>
                </a:ext>
              </a:extLst>
            </p:cNvPr>
            <p:cNvSpPr>
              <a:spLocks/>
            </p:cNvSpPr>
            <p:nvPr/>
          </p:nvSpPr>
          <p:spPr>
            <a:xfrm>
              <a:off x="8251422" y="5453614"/>
              <a:ext cx="119369" cy="226046"/>
            </a:xfrm>
            <a:prstGeom prst="ellipse">
              <a:avLst/>
            </a:prstGeom>
            <a:solidFill>
              <a:srgbClr val="E319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2A8424-3284-20C8-11EA-E00B55E190DF}"/>
                </a:ext>
              </a:extLst>
            </p:cNvPr>
            <p:cNvSpPr txBox="1"/>
            <p:nvPr/>
          </p:nvSpPr>
          <p:spPr>
            <a:xfrm>
              <a:off x="8370791" y="5460130"/>
              <a:ext cx="1292341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Absorption rate (%)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ECB2A49-F068-D1A9-544D-6C48A15BFCD8}"/>
              </a:ext>
            </a:extLst>
          </p:cNvPr>
          <p:cNvSpPr txBox="1"/>
          <p:nvPr/>
        </p:nvSpPr>
        <p:spPr>
          <a:xfrm rot="16200000">
            <a:off x="870615" y="1884424"/>
            <a:ext cx="1558663" cy="22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n/>
                <a:solidFill>
                  <a:srgbClr val="231F20"/>
                </a:solidFill>
                <a:latin typeface="Avenir Heavy" panose="02000503020000020003" pitchFamily="2" charset="0"/>
                <a:sym typeface="Avenir-Book"/>
                <a:rtl val="0"/>
              </a:rPr>
              <a:t>US$ millions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0B40D6-1240-C449-E36C-96079387C502}"/>
              </a:ext>
            </a:extLst>
          </p:cNvPr>
          <p:cNvSpPr txBox="1"/>
          <p:nvPr/>
        </p:nvSpPr>
        <p:spPr>
          <a:xfrm rot="5400000">
            <a:off x="8974370" y="1884424"/>
            <a:ext cx="1558662" cy="22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n/>
                <a:solidFill>
                  <a:srgbClr val="231F20"/>
                </a:solidFill>
                <a:latin typeface="Avenir Heavy" panose="02000503020000020003" pitchFamily="2" charset="0"/>
                <a:sym typeface="Avenir-Book"/>
                <a:rtl val="0"/>
              </a:rPr>
              <a:t>Absorption rate (%)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BC52C0-CD28-AB5E-15AC-73439E34D216}"/>
              </a:ext>
            </a:extLst>
          </p:cNvPr>
          <p:cNvSpPr/>
          <p:nvPr/>
        </p:nvSpPr>
        <p:spPr>
          <a:xfrm rot="16200000" flipH="1">
            <a:off x="3255658" y="4871875"/>
            <a:ext cx="1079279" cy="216484"/>
          </a:xfrm>
          <a:prstGeom prst="rect">
            <a:avLst/>
          </a:prstGeom>
          <a:solidFill>
            <a:srgbClr val="01A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0BF1A51-295D-A059-852D-77F2933F8356}"/>
              </a:ext>
            </a:extLst>
          </p:cNvPr>
          <p:cNvSpPr txBox="1"/>
          <p:nvPr/>
        </p:nvSpPr>
        <p:spPr>
          <a:xfrm>
            <a:off x="3573712" y="5556827"/>
            <a:ext cx="72750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2017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097DE-0D1D-2C36-7116-6B28945D9874}"/>
              </a:ext>
            </a:extLst>
          </p:cNvPr>
          <p:cNvSpPr txBox="1"/>
          <p:nvPr/>
        </p:nvSpPr>
        <p:spPr>
          <a:xfrm>
            <a:off x="2791097" y="5398566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-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30C5A9-7569-3FEA-3963-B52017ECAF4B}"/>
              </a:ext>
            </a:extLst>
          </p:cNvPr>
          <p:cNvSpPr/>
          <p:nvPr/>
        </p:nvSpPr>
        <p:spPr>
          <a:xfrm rot="16200000" flipH="1">
            <a:off x="3525732" y="4853361"/>
            <a:ext cx="1116309" cy="216484"/>
          </a:xfrm>
          <a:prstGeom prst="rect">
            <a:avLst/>
          </a:prstGeom>
          <a:solidFill>
            <a:srgbClr val="F48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37AE03-7D5E-0E33-E75C-B680A5380130}"/>
              </a:ext>
            </a:extLst>
          </p:cNvPr>
          <p:cNvSpPr txBox="1"/>
          <p:nvPr/>
        </p:nvSpPr>
        <p:spPr>
          <a:xfrm>
            <a:off x="2791097" y="5079203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100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D02BE75-D096-DB76-B5E4-83B10EBB5298}"/>
              </a:ext>
            </a:extLst>
          </p:cNvPr>
          <p:cNvSpPr txBox="1"/>
          <p:nvPr/>
        </p:nvSpPr>
        <p:spPr>
          <a:xfrm>
            <a:off x="2791097" y="4759839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200</a:t>
            </a:r>
            <a:endParaRPr lang="en-GB" sz="1000" dirty="0">
              <a:ln/>
              <a:solidFill>
                <a:srgbClr val="231F20"/>
              </a:solidFill>
              <a:latin typeface="Avenir Book" panose="02000503020000020003" pitchFamily="2" charset="0"/>
              <a:sym typeface="Avenir-Book"/>
              <a:rtl val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8541A12-63EC-4C04-ABE0-358EA3C726F8}"/>
              </a:ext>
            </a:extLst>
          </p:cNvPr>
          <p:cNvSpPr txBox="1"/>
          <p:nvPr/>
        </p:nvSpPr>
        <p:spPr>
          <a:xfrm>
            <a:off x="2791097" y="4440475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300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F9D8033-4D49-2E4B-CFF3-01A5E7278164}"/>
              </a:ext>
            </a:extLst>
          </p:cNvPr>
          <p:cNvSpPr txBox="1"/>
          <p:nvPr/>
        </p:nvSpPr>
        <p:spPr>
          <a:xfrm>
            <a:off x="2791097" y="4121111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400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7BE8A22-DB7E-E0E2-F354-524AD83ED89D}"/>
              </a:ext>
            </a:extLst>
          </p:cNvPr>
          <p:cNvSpPr txBox="1"/>
          <p:nvPr/>
        </p:nvSpPr>
        <p:spPr>
          <a:xfrm>
            <a:off x="2791097" y="3801747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500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47D1D0-99C6-933B-AD0E-9CBC103BFA3F}"/>
              </a:ext>
            </a:extLst>
          </p:cNvPr>
          <p:cNvSpPr txBox="1"/>
          <p:nvPr/>
        </p:nvSpPr>
        <p:spPr>
          <a:xfrm rot="16200000">
            <a:off x="1938482" y="4582239"/>
            <a:ext cx="161342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US$ Millions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537C5FA-3119-0738-EA5F-1C94C639DCD6}"/>
              </a:ext>
            </a:extLst>
          </p:cNvPr>
          <p:cNvSpPr/>
          <p:nvPr/>
        </p:nvSpPr>
        <p:spPr>
          <a:xfrm>
            <a:off x="3903538" y="4121111"/>
            <a:ext cx="72106" cy="72106"/>
          </a:xfrm>
          <a:prstGeom prst="ellipse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782D5B4-B1C4-5422-1EC1-ADBD91610929}"/>
              </a:ext>
            </a:extLst>
          </p:cNvPr>
          <p:cNvSpPr/>
          <p:nvPr/>
        </p:nvSpPr>
        <p:spPr>
          <a:xfrm rot="16200000" flipH="1">
            <a:off x="4262134" y="4871876"/>
            <a:ext cx="1079279" cy="216484"/>
          </a:xfrm>
          <a:prstGeom prst="rect">
            <a:avLst/>
          </a:prstGeom>
          <a:solidFill>
            <a:srgbClr val="01A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DBD9E0-299D-ACB9-8E5F-D4CD07AFA3BE}"/>
              </a:ext>
            </a:extLst>
          </p:cNvPr>
          <p:cNvSpPr/>
          <p:nvPr/>
        </p:nvSpPr>
        <p:spPr>
          <a:xfrm rot="16200000" flipH="1">
            <a:off x="4498425" y="4816405"/>
            <a:ext cx="1183876" cy="216484"/>
          </a:xfrm>
          <a:prstGeom prst="rect">
            <a:avLst/>
          </a:prstGeom>
          <a:solidFill>
            <a:srgbClr val="F48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8694643-2DE9-E790-B205-9B7F6ECE3EC0}"/>
              </a:ext>
            </a:extLst>
          </p:cNvPr>
          <p:cNvSpPr/>
          <p:nvPr/>
        </p:nvSpPr>
        <p:spPr>
          <a:xfrm>
            <a:off x="4910014" y="4008862"/>
            <a:ext cx="72106" cy="72106"/>
          </a:xfrm>
          <a:prstGeom prst="ellipse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3D4A97-BAF0-FB1C-9A86-86A7444BCA6D}"/>
              </a:ext>
            </a:extLst>
          </p:cNvPr>
          <p:cNvSpPr/>
          <p:nvPr/>
        </p:nvSpPr>
        <p:spPr>
          <a:xfrm rot="16200000" flipH="1">
            <a:off x="5280501" y="4883768"/>
            <a:ext cx="1055498" cy="216484"/>
          </a:xfrm>
          <a:prstGeom prst="rect">
            <a:avLst/>
          </a:prstGeom>
          <a:solidFill>
            <a:srgbClr val="01A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D2020A-D95E-5EC6-9CD1-B0EFC3C1E38C}"/>
              </a:ext>
            </a:extLst>
          </p:cNvPr>
          <p:cNvSpPr/>
          <p:nvPr/>
        </p:nvSpPr>
        <p:spPr>
          <a:xfrm rot="16200000" flipH="1">
            <a:off x="5538684" y="4853364"/>
            <a:ext cx="1116310" cy="216484"/>
          </a:xfrm>
          <a:prstGeom prst="rect">
            <a:avLst/>
          </a:prstGeom>
          <a:solidFill>
            <a:srgbClr val="F48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CD52DE7-296D-BC71-18F3-2F8D8D6A2F3E}"/>
              </a:ext>
            </a:extLst>
          </p:cNvPr>
          <p:cNvSpPr/>
          <p:nvPr/>
        </p:nvSpPr>
        <p:spPr>
          <a:xfrm>
            <a:off x="5916490" y="4075504"/>
            <a:ext cx="72106" cy="72106"/>
          </a:xfrm>
          <a:prstGeom prst="ellipse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F1E6A79-0CEC-4CBA-16F6-53D554EEC2DB}"/>
              </a:ext>
            </a:extLst>
          </p:cNvPr>
          <p:cNvSpPr/>
          <p:nvPr/>
        </p:nvSpPr>
        <p:spPr>
          <a:xfrm rot="16200000" flipH="1">
            <a:off x="6139350" y="4736143"/>
            <a:ext cx="1350752" cy="216484"/>
          </a:xfrm>
          <a:prstGeom prst="rect">
            <a:avLst/>
          </a:prstGeom>
          <a:solidFill>
            <a:srgbClr val="01A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A6BDF69-33F9-0830-EE01-DB1F7E757ACC}"/>
              </a:ext>
            </a:extLst>
          </p:cNvPr>
          <p:cNvSpPr/>
          <p:nvPr/>
        </p:nvSpPr>
        <p:spPr>
          <a:xfrm rot="16200000" flipH="1">
            <a:off x="6527101" y="4835306"/>
            <a:ext cx="1152427" cy="216484"/>
          </a:xfrm>
          <a:prstGeom prst="rect">
            <a:avLst/>
          </a:prstGeom>
          <a:solidFill>
            <a:srgbClr val="F48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1AD6411-F99A-166D-D0F3-D00D9D35E38A}"/>
              </a:ext>
            </a:extLst>
          </p:cNvPr>
          <p:cNvSpPr/>
          <p:nvPr/>
        </p:nvSpPr>
        <p:spPr>
          <a:xfrm>
            <a:off x="6922966" y="4335881"/>
            <a:ext cx="72106" cy="72106"/>
          </a:xfrm>
          <a:prstGeom prst="ellipse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BD72BAE-9FA6-6F39-6B3E-C605E63E8E5D}"/>
              </a:ext>
            </a:extLst>
          </p:cNvPr>
          <p:cNvSpPr/>
          <p:nvPr/>
        </p:nvSpPr>
        <p:spPr>
          <a:xfrm rot="16200000" flipH="1">
            <a:off x="7145824" y="4736142"/>
            <a:ext cx="1350755" cy="216484"/>
          </a:xfrm>
          <a:prstGeom prst="rect">
            <a:avLst/>
          </a:prstGeom>
          <a:solidFill>
            <a:srgbClr val="01A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3D8FF1-4538-1F6D-9CBC-2FF0E7332DA3}"/>
              </a:ext>
            </a:extLst>
          </p:cNvPr>
          <p:cNvSpPr/>
          <p:nvPr/>
        </p:nvSpPr>
        <p:spPr>
          <a:xfrm rot="16200000" flipH="1">
            <a:off x="7533577" y="4835307"/>
            <a:ext cx="1152428" cy="216484"/>
          </a:xfrm>
          <a:prstGeom prst="rect">
            <a:avLst/>
          </a:prstGeom>
          <a:solidFill>
            <a:srgbClr val="F48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venir Book" panose="02000503020000020003" pitchFamily="2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270AC36-1D45-D211-DDD3-33AAC1C490AE}"/>
              </a:ext>
            </a:extLst>
          </p:cNvPr>
          <p:cNvSpPr/>
          <p:nvPr/>
        </p:nvSpPr>
        <p:spPr>
          <a:xfrm>
            <a:off x="7929442" y="4370986"/>
            <a:ext cx="72106" cy="72106"/>
          </a:xfrm>
          <a:prstGeom prst="ellipse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D1697A7-2FD7-B6A0-C899-A12CFE933D32}"/>
              </a:ext>
            </a:extLst>
          </p:cNvPr>
          <p:cNvCxnSpPr>
            <a:cxnSpLocks/>
          </p:cNvCxnSpPr>
          <p:nvPr/>
        </p:nvCxnSpPr>
        <p:spPr>
          <a:xfrm>
            <a:off x="3430470" y="5523384"/>
            <a:ext cx="5054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21AE659-557F-D996-B7D2-4623220015A8}"/>
              </a:ext>
            </a:extLst>
          </p:cNvPr>
          <p:cNvSpPr txBox="1"/>
          <p:nvPr/>
        </p:nvSpPr>
        <p:spPr>
          <a:xfrm>
            <a:off x="4586537" y="5556827"/>
            <a:ext cx="72750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2018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95BDED8-74A8-FB6E-044A-73AF7AE6D90E}"/>
              </a:ext>
            </a:extLst>
          </p:cNvPr>
          <p:cNvSpPr txBox="1"/>
          <p:nvPr/>
        </p:nvSpPr>
        <p:spPr>
          <a:xfrm>
            <a:off x="5599362" y="5556827"/>
            <a:ext cx="72750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2021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A0248F-3B24-D915-062A-C4ADC5A58477}"/>
              </a:ext>
            </a:extLst>
          </p:cNvPr>
          <p:cNvSpPr txBox="1"/>
          <p:nvPr/>
        </p:nvSpPr>
        <p:spPr>
          <a:xfrm>
            <a:off x="6612187" y="5556827"/>
            <a:ext cx="72750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2022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F4467C5-12CC-0188-17C3-E6E2AAE68FEA}"/>
              </a:ext>
            </a:extLst>
          </p:cNvPr>
          <p:cNvSpPr txBox="1"/>
          <p:nvPr/>
        </p:nvSpPr>
        <p:spPr>
          <a:xfrm>
            <a:off x="7625012" y="5556827"/>
            <a:ext cx="72750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2023</a:t>
            </a: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CF13AA2D-A133-2A4F-0BAD-9271D8AEDE2F}"/>
              </a:ext>
            </a:extLst>
          </p:cNvPr>
          <p:cNvSpPr/>
          <p:nvPr/>
        </p:nvSpPr>
        <p:spPr>
          <a:xfrm>
            <a:off x="3937272" y="4041978"/>
            <a:ext cx="4022725" cy="368300"/>
          </a:xfrm>
          <a:custGeom>
            <a:avLst/>
            <a:gdLst>
              <a:gd name="csX0" fmla="*/ 0 w 3749675"/>
              <a:gd name="csY0" fmla="*/ 114300 h 355600"/>
              <a:gd name="csX1" fmla="*/ 1012825 w 3749675"/>
              <a:gd name="csY1" fmla="*/ 0 h 355600"/>
              <a:gd name="csX2" fmla="*/ 2019300 w 3749675"/>
              <a:gd name="csY2" fmla="*/ 73025 h 355600"/>
              <a:gd name="csX3" fmla="*/ 3028950 w 3749675"/>
              <a:gd name="csY3" fmla="*/ 330200 h 355600"/>
              <a:gd name="csX4" fmla="*/ 3749675 w 3749675"/>
              <a:gd name="csY4" fmla="*/ 355600 h 355600"/>
              <a:gd name="csX0" fmla="*/ 0 w 4022725"/>
              <a:gd name="csY0" fmla="*/ 114300 h 368300"/>
              <a:gd name="csX1" fmla="*/ 1012825 w 4022725"/>
              <a:gd name="csY1" fmla="*/ 0 h 368300"/>
              <a:gd name="csX2" fmla="*/ 2019300 w 4022725"/>
              <a:gd name="csY2" fmla="*/ 73025 h 368300"/>
              <a:gd name="csX3" fmla="*/ 3028950 w 4022725"/>
              <a:gd name="csY3" fmla="*/ 330200 h 368300"/>
              <a:gd name="csX4" fmla="*/ 4022725 w 4022725"/>
              <a:gd name="csY4" fmla="*/ 368300 h 368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022725" h="368300">
                <a:moveTo>
                  <a:pt x="0" y="114300"/>
                </a:moveTo>
                <a:lnTo>
                  <a:pt x="1012825" y="0"/>
                </a:lnTo>
                <a:lnTo>
                  <a:pt x="2019300" y="73025"/>
                </a:lnTo>
                <a:lnTo>
                  <a:pt x="3028950" y="330200"/>
                </a:lnTo>
                <a:lnTo>
                  <a:pt x="4022725" y="368300"/>
                </a:lnTo>
              </a:path>
            </a:pathLst>
          </a:custGeom>
          <a:noFill/>
          <a:ln>
            <a:solidFill>
              <a:srgbClr val="E318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F3801CE-CB7D-EEE9-8B36-3C7544D51193}"/>
              </a:ext>
            </a:extLst>
          </p:cNvPr>
          <p:cNvSpPr txBox="1"/>
          <p:nvPr/>
        </p:nvSpPr>
        <p:spPr>
          <a:xfrm>
            <a:off x="8520323" y="5398566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0%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FEE2CF-C77B-6C15-3C21-DA90605098EC}"/>
              </a:ext>
            </a:extLst>
          </p:cNvPr>
          <p:cNvSpPr txBox="1"/>
          <p:nvPr/>
        </p:nvSpPr>
        <p:spPr>
          <a:xfrm>
            <a:off x="8520323" y="5139074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20</a:t>
            </a:r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98739DD-23C2-E9B7-BE5E-83D767DC3C08}"/>
              </a:ext>
            </a:extLst>
          </p:cNvPr>
          <p:cNvSpPr txBox="1"/>
          <p:nvPr/>
        </p:nvSpPr>
        <p:spPr>
          <a:xfrm>
            <a:off x="8520323" y="4879582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40%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9B4DE03-7324-3310-DF09-6EB8731959D2}"/>
              </a:ext>
            </a:extLst>
          </p:cNvPr>
          <p:cNvSpPr txBox="1"/>
          <p:nvPr/>
        </p:nvSpPr>
        <p:spPr>
          <a:xfrm>
            <a:off x="8520323" y="4620090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60%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24F9931-9FF5-D586-D21A-6B90273CAB5C}"/>
              </a:ext>
            </a:extLst>
          </p:cNvPr>
          <p:cNvSpPr txBox="1"/>
          <p:nvPr/>
        </p:nvSpPr>
        <p:spPr>
          <a:xfrm>
            <a:off x="8520323" y="4360598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80%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7861719-77F4-A931-422D-C8BB2691C4FF}"/>
              </a:ext>
            </a:extLst>
          </p:cNvPr>
          <p:cNvSpPr txBox="1"/>
          <p:nvPr/>
        </p:nvSpPr>
        <p:spPr>
          <a:xfrm>
            <a:off x="8520323" y="4101106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100%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A0D33F-2095-DEB7-8EC3-D97B2A7D2C03}"/>
              </a:ext>
            </a:extLst>
          </p:cNvPr>
          <p:cNvSpPr txBox="1"/>
          <p:nvPr/>
        </p:nvSpPr>
        <p:spPr>
          <a:xfrm>
            <a:off x="8520323" y="3809537"/>
            <a:ext cx="5216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120%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8C3F68-12D8-D2DD-8C52-46B135F57745}"/>
              </a:ext>
            </a:extLst>
          </p:cNvPr>
          <p:cNvSpPr txBox="1"/>
          <p:nvPr/>
        </p:nvSpPr>
        <p:spPr>
          <a:xfrm rot="16200000">
            <a:off x="8431959" y="4582240"/>
            <a:ext cx="161342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ln/>
                <a:solidFill>
                  <a:srgbClr val="231F20"/>
                </a:solidFill>
                <a:latin typeface="Avenir Book" panose="02000503020000020003" pitchFamily="2" charset="0"/>
                <a:sym typeface="Avenir-Book"/>
                <a:rtl val="0"/>
              </a:rPr>
              <a:t>Absorption rate (%)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D742372-802E-8923-7506-19823095863C}"/>
              </a:ext>
            </a:extLst>
          </p:cNvPr>
          <p:cNvGrpSpPr/>
          <p:nvPr/>
        </p:nvGrpSpPr>
        <p:grpSpPr>
          <a:xfrm>
            <a:off x="3653555" y="5824515"/>
            <a:ext cx="4525870" cy="246221"/>
            <a:chOff x="4660824" y="5325567"/>
            <a:chExt cx="5002308" cy="51534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E2651B5-E5A2-C4B8-4C5A-70546BBADAF0}"/>
                </a:ext>
              </a:extLst>
            </p:cNvPr>
            <p:cNvSpPr>
              <a:spLocks/>
            </p:cNvSpPr>
            <p:nvPr/>
          </p:nvSpPr>
          <p:spPr>
            <a:xfrm>
              <a:off x="4660824" y="5453608"/>
              <a:ext cx="119369" cy="226046"/>
            </a:xfrm>
            <a:prstGeom prst="rect">
              <a:avLst/>
            </a:prstGeom>
            <a:solidFill>
              <a:srgbClr val="01A9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6757C75-4AF2-8A57-2A56-4893C9C93976}"/>
                </a:ext>
              </a:extLst>
            </p:cNvPr>
            <p:cNvSpPr txBox="1"/>
            <p:nvPr/>
          </p:nvSpPr>
          <p:spPr>
            <a:xfrm>
              <a:off x="4780195" y="5325567"/>
              <a:ext cx="1469136" cy="51534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PEPFAR OU Budget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EF3DED2-DC28-C0C5-33C7-B6401DE49632}"/>
                </a:ext>
              </a:extLst>
            </p:cNvPr>
            <p:cNvSpPr>
              <a:spLocks/>
            </p:cNvSpPr>
            <p:nvPr/>
          </p:nvSpPr>
          <p:spPr>
            <a:xfrm>
              <a:off x="6367354" y="5453608"/>
              <a:ext cx="119369" cy="226046"/>
            </a:xfrm>
            <a:prstGeom prst="rect">
              <a:avLst/>
            </a:prstGeom>
            <a:solidFill>
              <a:srgbClr val="F57F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BAE2D1A-3C62-20F1-49D0-181691661070}"/>
                </a:ext>
              </a:extLst>
            </p:cNvPr>
            <p:cNvSpPr txBox="1"/>
            <p:nvPr/>
          </p:nvSpPr>
          <p:spPr>
            <a:xfrm>
              <a:off x="6486725" y="5325567"/>
              <a:ext cx="1715410" cy="51534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PEPFAR ER expenditure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D3E00A5-38CC-FDB1-2316-567C385F596C}"/>
                </a:ext>
              </a:extLst>
            </p:cNvPr>
            <p:cNvSpPr>
              <a:spLocks/>
            </p:cNvSpPr>
            <p:nvPr/>
          </p:nvSpPr>
          <p:spPr>
            <a:xfrm>
              <a:off x="8251422" y="5453614"/>
              <a:ext cx="119369" cy="226046"/>
            </a:xfrm>
            <a:prstGeom prst="ellipse">
              <a:avLst/>
            </a:prstGeom>
            <a:solidFill>
              <a:srgbClr val="E319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7B4E99-DBE7-7DC6-9E7E-2E2D761E4A68}"/>
                </a:ext>
              </a:extLst>
            </p:cNvPr>
            <p:cNvSpPr txBox="1"/>
            <p:nvPr/>
          </p:nvSpPr>
          <p:spPr>
            <a:xfrm>
              <a:off x="8370791" y="5460130"/>
              <a:ext cx="1292341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000" dirty="0">
                  <a:ln/>
                  <a:solidFill>
                    <a:srgbClr val="231F20"/>
                  </a:solidFill>
                  <a:latin typeface="Avenir-Book"/>
                  <a:sym typeface="Avenir-Book"/>
                  <a:rtl val="0"/>
                </a:rPr>
                <a:t>Absorption rate (%)</a:t>
              </a:r>
              <a:endParaRPr lang="en-GB" sz="1000" spc="0" baseline="0" dirty="0">
                <a:ln/>
                <a:solidFill>
                  <a:srgbClr val="231F20"/>
                </a:solidFill>
                <a:latin typeface="Avenir-Book"/>
                <a:sym typeface="Avenir-Book"/>
                <a:rtl val="0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6041D00A-FB03-3159-1A96-80FBC3525829}"/>
              </a:ext>
            </a:extLst>
          </p:cNvPr>
          <p:cNvSpPr txBox="1"/>
          <p:nvPr/>
        </p:nvSpPr>
        <p:spPr>
          <a:xfrm>
            <a:off x="3430469" y="3491762"/>
            <a:ext cx="647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Heavy" panose="02000503020000020003" pitchFamily="2" charset="0"/>
              </a:rPr>
              <a:t>PEPFAR budgets vs expenditure (</a:t>
            </a:r>
            <a:r>
              <a:rPr lang="en-US" sz="1200" b="1" dirty="0" err="1">
                <a:latin typeface="Avenir Heavy" panose="02000503020000020003" pitchFamily="2" charset="0"/>
              </a:rPr>
              <a:t>US$m</a:t>
            </a:r>
            <a:r>
              <a:rPr lang="en-US" sz="1200" b="1" dirty="0">
                <a:latin typeface="Avenir Heavy" panose="02000503020000020003" pitchFamily="2" charset="0"/>
              </a:rPr>
              <a:t>, %) (Source of data: PEPFAR Spotlight)</a:t>
            </a:r>
          </a:p>
        </p:txBody>
      </p:sp>
    </p:spTree>
    <p:extLst>
      <p:ext uri="{BB962C8B-B14F-4D97-AF65-F5344CB8AC3E}">
        <p14:creationId xmlns:p14="http://schemas.microsoft.com/office/powerpoint/2010/main" val="42699895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B190E0EA479489EFC2FFB8638EC8F" ma:contentTypeVersion="30" ma:contentTypeDescription="Create a new document." ma:contentTypeScope="" ma:versionID="14d4804e61abe9cbb80dcef0f798ee41">
  <xsd:schema xmlns:xsd="http://www.w3.org/2001/XMLSchema" xmlns:xs="http://www.w3.org/2001/XMLSchema" xmlns:p="http://schemas.microsoft.com/office/2006/metadata/properties" xmlns:ns1="http://schemas.microsoft.com/sharepoint/v3" xmlns:ns2="67491261-e609-40b2-a52f-52096e66a8e8" xmlns:ns3="12ae6837-1a27-4943-8bb9-611ecbd0b220" targetNamespace="http://schemas.microsoft.com/office/2006/metadata/properties" ma:root="true" ma:fieldsID="4ebce17b6dfc5778af49799dc7897f1b" ns1:_="" ns2:_="" ns3:_="">
    <xsd:import namespace="http://schemas.microsoft.com/sharepoint/v3"/>
    <xsd:import namespace="67491261-e609-40b2-a52f-52096e66a8e8"/>
    <xsd:import namespace="12ae6837-1a27-4943-8bb9-611ecbd0b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Summary" minOccurs="0"/>
                <xsd:element ref="ns3:PrimeClassificationStatusDetails" minOccurs="0"/>
                <xsd:element ref="ns3:PrimeLastClassified" minOccurs="0"/>
                <xsd:element ref="ns3:PrimeCorrectedByUser" minOccurs="0"/>
                <xsd:element ref="ns2:OCRextractedtext" minOccurs="0"/>
                <xsd:element ref="ns2:Imagedescription" minOccurs="0"/>
                <xsd:element ref="ns2:DocumentSumma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91261-e609-40b2-a52f-52096e66a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Summary" ma:index="28" nillable="true" ma:displayName="Summary" ma:description="Summary of proposal document" ma:format="Dropdown" ma:internalName="Summary">
      <xsd:simpleType>
        <xsd:restriction base="dms:Note">
          <xsd:maxLength value="255"/>
        </xsd:restriction>
      </xsd:simpleType>
    </xsd:element>
    <xsd:element name="OCRextractedtext" ma:index="32" nillable="true" ma:displayName="OCR extracted text" ma:description="This field contains text extracted from an image or video" ma:format="Dropdown" ma:internalName="OCRextractedtext">
      <xsd:simpleType>
        <xsd:restriction base="dms:Note"/>
      </xsd:simpleType>
    </xsd:element>
    <xsd:element name="Imagedescription" ma:index="33" nillable="true" ma:displayName="Image description" ma:description="Can Syntex describe an image" ma:format="Dropdown" ma:internalName="Imagedescription">
      <xsd:simpleType>
        <xsd:restriction base="dms:Note">
          <xsd:maxLength value="255"/>
        </xsd:restriction>
      </xsd:simpleType>
    </xsd:element>
    <xsd:element name="DocumentSummary" ma:index="34" nillable="true" ma:displayName="Document Summary" ma:description="This is a high-level abstract summary of the document" ma:format="Dropdown" ma:internalName="DocumentSummar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e6837-1a27-4943-8bb9-611ecbd0b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f5d479-a14c-4282-b0b8-57b7ffd0238a}" ma:internalName="TaxCatchAll" ma:showField="CatchAllData" ma:web="12ae6837-1a27-4943-8bb9-611ecbd0b2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eClassificationStatusDetails" ma:index="29" nillable="true" ma:displayName="Processing details" ma:internalName="PrimeClassificationStatusDetails">
      <xsd:simpleType>
        <xsd:restriction base="dms:Note">
          <xsd:maxLength value="255"/>
        </xsd:restriction>
      </xsd:simpleType>
    </xsd:element>
    <xsd:element name="PrimeLastClassified" ma:index="30" nillable="true" ma:displayName="Processed" ma:internalName="PrimeLastClassified">
      <xsd:simpleType>
        <xsd:restriction base="dms:DateTime"/>
      </xsd:simpleType>
    </xsd:element>
    <xsd:element name="PrimeCorrectedByUser" ma:index="31" nillable="true" ma:displayName="Corrected" ma:internalName="PrimeCorrectedByUs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ummary xmlns="67491261-e609-40b2-a52f-52096e66a8e8" xsi:nil="true"/>
    <DocumentSummary xmlns="67491261-e609-40b2-a52f-52096e66a8e8" xsi:nil="true"/>
    <PrimeLastClassified xmlns="12ae6837-1a27-4943-8bb9-611ecbd0b220" xsi:nil="true"/>
    <lcf76f155ced4ddcb4097134ff3c332f xmlns="67491261-e609-40b2-a52f-52096e66a8e8">
      <Terms xmlns="http://schemas.microsoft.com/office/infopath/2007/PartnerControls"/>
    </lcf76f155ced4ddcb4097134ff3c332f>
    <TaxCatchAll xmlns="12ae6837-1a27-4943-8bb9-611ecbd0b220" xsi:nil="true"/>
    <Imagedescription xmlns="67491261-e609-40b2-a52f-52096e66a8e8" xsi:nil="true"/>
    <PrimeClassificationStatusDetails xmlns="12ae6837-1a27-4943-8bb9-611ecbd0b220" xsi:nil="true"/>
    <_ip_UnifiedCompliancePolicyProperties xmlns="http://schemas.microsoft.com/sharepoint/v3" xsi:nil="true"/>
    <PrimeCorrectedByUser xmlns="12ae6837-1a27-4943-8bb9-611ecbd0b220" xsi:nil="true"/>
    <OCRextractedtext xmlns="67491261-e609-40b2-a52f-52096e66a8e8" xsi:nil="true"/>
  </documentManagement>
</p:properties>
</file>

<file path=customXml/itemProps1.xml><?xml version="1.0" encoding="utf-8"?>
<ds:datastoreItem xmlns:ds="http://schemas.openxmlformats.org/officeDocument/2006/customXml" ds:itemID="{A6346457-C8FD-47D0-8964-D22CA3EAA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7F27EF-E41A-4B27-80DB-5345A59D1DFF}"/>
</file>

<file path=customXml/itemProps3.xml><?xml version="1.0" encoding="utf-8"?>
<ds:datastoreItem xmlns:ds="http://schemas.openxmlformats.org/officeDocument/2006/customXml" ds:itemID="{0181481D-39BB-4AE3-A49C-85243745EE90}"/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667</Words>
  <Application>Microsoft Office PowerPoint</Application>
  <PresentationFormat>Widescreen</PresentationFormat>
  <Paragraphs>183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Abadi</vt:lpstr>
      <vt:lpstr>Arial</vt:lpstr>
      <vt:lpstr>Avenir Black</vt:lpstr>
      <vt:lpstr>Avenir Book</vt:lpstr>
      <vt:lpstr>Avenir Heavy</vt:lpstr>
      <vt:lpstr>Avenir-Book</vt:lpstr>
      <vt:lpstr>Avenir-Heavy</vt:lpstr>
      <vt:lpstr>Calibri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studiovertex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in 24 point Arial regular</dc:title>
  <dc:creator>Nathalie Gouiran</dc:creator>
  <cp:lastModifiedBy>GUTHRIE, Teresa</cp:lastModifiedBy>
  <cp:revision>327</cp:revision>
  <cp:lastPrinted>2011-08-22T20:13:01Z</cp:lastPrinted>
  <dcterms:created xsi:type="dcterms:W3CDTF">2011-11-29T17:23:10Z</dcterms:created>
  <dcterms:modified xsi:type="dcterms:W3CDTF">2026-03-17T18:52:21Z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0x0101005E0B190E0EA479489EFC2FFB8638EC8F</vt:lpwstr>
  </property>
</Properties>
</file>