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3"/>
    <p:sldMasterId id="2147483793" r:id="rId4"/>
    <p:sldMasterId id="2147483826" r:id="rId5"/>
    <p:sldMasterId id="2147483828" r:id="rId6"/>
    <p:sldMasterId id="2147483867" r:id="rId7"/>
  </p:sldMasterIdLst>
  <p:notesMasterIdLst>
    <p:notesMasterId r:id="rId41"/>
  </p:notesMasterIdLst>
  <p:sldIdLst>
    <p:sldId id="261" r:id="rId8"/>
    <p:sldId id="262" r:id="rId9"/>
    <p:sldId id="263" r:id="rId10"/>
    <p:sldId id="264" r:id="rId11"/>
    <p:sldId id="265" r:id="rId12"/>
    <p:sldId id="286" r:id="rId13"/>
    <p:sldId id="267" r:id="rId14"/>
    <p:sldId id="268" r:id="rId15"/>
    <p:sldId id="1615" r:id="rId16"/>
    <p:sldId id="394" r:id="rId17"/>
    <p:sldId id="1627" r:id="rId18"/>
    <p:sldId id="1628" r:id="rId19"/>
    <p:sldId id="1629" r:id="rId20"/>
    <p:sldId id="1630" r:id="rId21"/>
    <p:sldId id="323" r:id="rId22"/>
    <p:sldId id="269" r:id="rId23"/>
    <p:sldId id="1670" r:id="rId24"/>
    <p:sldId id="1672" r:id="rId25"/>
    <p:sldId id="1671" r:id="rId26"/>
    <p:sldId id="278" r:id="rId27"/>
    <p:sldId id="1665" r:id="rId28"/>
    <p:sldId id="276" r:id="rId29"/>
    <p:sldId id="288" r:id="rId30"/>
    <p:sldId id="281" r:id="rId31"/>
    <p:sldId id="280" r:id="rId32"/>
    <p:sldId id="277" r:id="rId33"/>
    <p:sldId id="279" r:id="rId34"/>
    <p:sldId id="282" r:id="rId35"/>
    <p:sldId id="289" r:id="rId36"/>
    <p:sldId id="287" r:id="rId37"/>
    <p:sldId id="283" r:id="rId38"/>
    <p:sldId id="284" r:id="rId39"/>
    <p:sldId id="285" r:id="rId4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orient="horz" pos="407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8BE"/>
    <a:srgbClr val="89C443"/>
    <a:srgbClr val="02AEF0"/>
    <a:srgbClr val="0092D2"/>
    <a:srgbClr val="0092CF"/>
    <a:srgbClr val="E27222"/>
    <a:srgbClr val="6FB433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FA2DC8-4105-4B58-A0F1-769692CFE78E}" v="55" dt="2025-11-05T14:16:39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800" y="260"/>
      </p:cViewPr>
      <p:guideLst>
        <p:guide orient="horz" pos="2161"/>
        <p:guide orient="horz" pos="4075"/>
        <p:guide pos="3840"/>
        <p:guide pos="3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2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THRIE, Teresa" userId="64dcc90f-d8ff-4193-821a-cc992e770884" providerId="ADAL" clId="{F8250F7F-A73C-490D-AA50-DF441BDA2ED5}"/>
    <pc:docChg chg="custSel addSld delSld modSld">
      <pc:chgData name="GUTHRIE, Teresa" userId="64dcc90f-d8ff-4193-821a-cc992e770884" providerId="ADAL" clId="{F8250F7F-A73C-490D-AA50-DF441BDA2ED5}" dt="2025-11-05T14:16:39.849" v="115" actId="1076"/>
      <pc:docMkLst>
        <pc:docMk/>
      </pc:docMkLst>
      <pc:sldChg chg="modSp mod">
        <pc:chgData name="GUTHRIE, Teresa" userId="64dcc90f-d8ff-4193-821a-cc992e770884" providerId="ADAL" clId="{F8250F7F-A73C-490D-AA50-DF441BDA2ED5}" dt="2025-11-05T14:09:29.904" v="35" actId="1076"/>
        <pc:sldMkLst>
          <pc:docMk/>
          <pc:sldMk cId="1001546573" sldId="263"/>
        </pc:sldMkLst>
        <pc:spChg chg="mod">
          <ac:chgData name="GUTHRIE, Teresa" userId="64dcc90f-d8ff-4193-821a-cc992e770884" providerId="ADAL" clId="{F8250F7F-A73C-490D-AA50-DF441BDA2ED5}" dt="2025-11-05T14:09:29.904" v="35" actId="1076"/>
          <ac:spMkLst>
            <pc:docMk/>
            <pc:sldMk cId="1001546573" sldId="263"/>
            <ac:spMk id="2" creationId="{8D14D499-9596-7815-32EE-42417E0EEF8E}"/>
          </ac:spMkLst>
        </pc:spChg>
        <pc:spChg chg="mod">
          <ac:chgData name="GUTHRIE, Teresa" userId="64dcc90f-d8ff-4193-821a-cc992e770884" providerId="ADAL" clId="{F8250F7F-A73C-490D-AA50-DF441BDA2ED5}" dt="2025-11-05T14:09:09.455" v="32" actId="14100"/>
          <ac:spMkLst>
            <pc:docMk/>
            <pc:sldMk cId="1001546573" sldId="263"/>
            <ac:spMk id="3" creationId="{364D18EB-2513-FF56-3253-35D1FFB9F1BD}"/>
          </ac:spMkLst>
        </pc:spChg>
        <pc:picChg chg="mod">
          <ac:chgData name="GUTHRIE, Teresa" userId="64dcc90f-d8ff-4193-821a-cc992e770884" providerId="ADAL" clId="{F8250F7F-A73C-490D-AA50-DF441BDA2ED5}" dt="2025-11-05T14:09:01.270" v="29" actId="1076"/>
          <ac:picMkLst>
            <pc:docMk/>
            <pc:sldMk cId="1001546573" sldId="263"/>
            <ac:picMk id="23" creationId="{B5F847D8-CE13-420A-5D5A-AAA0AD133354}"/>
          </ac:picMkLst>
        </pc:picChg>
      </pc:sldChg>
      <pc:sldChg chg="modSp">
        <pc:chgData name="GUTHRIE, Teresa" userId="64dcc90f-d8ff-4193-821a-cc992e770884" providerId="ADAL" clId="{F8250F7F-A73C-490D-AA50-DF441BDA2ED5}" dt="2025-11-05T14:09:22.897" v="34" actId="14100"/>
        <pc:sldMkLst>
          <pc:docMk/>
          <pc:sldMk cId="2080439479" sldId="265"/>
        </pc:sldMkLst>
        <pc:spChg chg="mod">
          <ac:chgData name="GUTHRIE, Teresa" userId="64dcc90f-d8ff-4193-821a-cc992e770884" providerId="ADAL" clId="{F8250F7F-A73C-490D-AA50-DF441BDA2ED5}" dt="2025-11-05T14:09:22.897" v="34" actId="14100"/>
          <ac:spMkLst>
            <pc:docMk/>
            <pc:sldMk cId="2080439479" sldId="265"/>
            <ac:spMk id="2" creationId="{F0033DCD-070C-AD3C-A3A4-1029DEA31CA0}"/>
          </ac:spMkLst>
        </pc:spChg>
      </pc:sldChg>
      <pc:sldChg chg="modSp">
        <pc:chgData name="GUTHRIE, Teresa" userId="64dcc90f-d8ff-4193-821a-cc992e770884" providerId="ADAL" clId="{F8250F7F-A73C-490D-AA50-DF441BDA2ED5}" dt="2025-11-05T14:10:02.990" v="39" actId="1076"/>
        <pc:sldMkLst>
          <pc:docMk/>
          <pc:sldMk cId="2327469263" sldId="268"/>
        </pc:sldMkLst>
        <pc:spChg chg="mod">
          <ac:chgData name="GUTHRIE, Teresa" userId="64dcc90f-d8ff-4193-821a-cc992e770884" providerId="ADAL" clId="{F8250F7F-A73C-490D-AA50-DF441BDA2ED5}" dt="2025-11-05T14:10:02.990" v="39" actId="1076"/>
          <ac:spMkLst>
            <pc:docMk/>
            <pc:sldMk cId="2327469263" sldId="268"/>
            <ac:spMk id="2" creationId="{DFA62AA3-3B3F-751B-B83C-FAD5DA7EAF1A}"/>
          </ac:spMkLst>
        </pc:spChg>
      </pc:sldChg>
      <pc:sldChg chg="modSp">
        <pc:chgData name="GUTHRIE, Teresa" userId="64dcc90f-d8ff-4193-821a-cc992e770884" providerId="ADAL" clId="{F8250F7F-A73C-490D-AA50-DF441BDA2ED5}" dt="2025-11-05T14:07:35.991" v="22" actId="1076"/>
        <pc:sldMkLst>
          <pc:docMk/>
          <pc:sldMk cId="800813184" sldId="269"/>
        </pc:sldMkLst>
        <pc:spChg chg="mod">
          <ac:chgData name="GUTHRIE, Teresa" userId="64dcc90f-d8ff-4193-821a-cc992e770884" providerId="ADAL" clId="{F8250F7F-A73C-490D-AA50-DF441BDA2ED5}" dt="2025-11-05T14:07:35.991" v="22" actId="1076"/>
          <ac:spMkLst>
            <pc:docMk/>
            <pc:sldMk cId="800813184" sldId="269"/>
            <ac:spMk id="2" creationId="{E659AE79-18D1-ED6C-CCDB-DBF5CE3EA689}"/>
          </ac:spMkLst>
        </pc:spChg>
      </pc:sldChg>
      <pc:sldChg chg="modSp">
        <pc:chgData name="GUTHRIE, Teresa" userId="64dcc90f-d8ff-4193-821a-cc992e770884" providerId="ADAL" clId="{F8250F7F-A73C-490D-AA50-DF441BDA2ED5}" dt="2025-11-05T14:05:04.842" v="7" actId="14100"/>
        <pc:sldMkLst>
          <pc:docMk/>
          <pc:sldMk cId="4185656275" sldId="276"/>
        </pc:sldMkLst>
        <pc:spChg chg="mod">
          <ac:chgData name="GUTHRIE, Teresa" userId="64dcc90f-d8ff-4193-821a-cc992e770884" providerId="ADAL" clId="{F8250F7F-A73C-490D-AA50-DF441BDA2ED5}" dt="2025-11-05T14:05:04.842" v="7" actId="14100"/>
          <ac:spMkLst>
            <pc:docMk/>
            <pc:sldMk cId="4185656275" sldId="276"/>
            <ac:spMk id="2" creationId="{547B015C-88FE-46C4-2525-8DD2EEA618D6}"/>
          </ac:spMkLst>
        </pc:spChg>
      </pc:sldChg>
      <pc:sldChg chg="modSp mod">
        <pc:chgData name="GUTHRIE, Teresa" userId="64dcc90f-d8ff-4193-821a-cc992e770884" providerId="ADAL" clId="{F8250F7F-A73C-490D-AA50-DF441BDA2ED5}" dt="2025-11-05T14:05:48.647" v="14" actId="14100"/>
        <pc:sldMkLst>
          <pc:docMk/>
          <pc:sldMk cId="1355003634" sldId="277"/>
        </pc:sldMkLst>
        <pc:spChg chg="mod">
          <ac:chgData name="GUTHRIE, Teresa" userId="64dcc90f-d8ff-4193-821a-cc992e770884" providerId="ADAL" clId="{F8250F7F-A73C-490D-AA50-DF441BDA2ED5}" dt="2025-11-05T14:05:40.235" v="12" actId="1076"/>
          <ac:spMkLst>
            <pc:docMk/>
            <pc:sldMk cId="1355003634" sldId="277"/>
            <ac:spMk id="2" creationId="{97E50829-52AA-C14F-160E-86CC1B6272CF}"/>
          </ac:spMkLst>
        </pc:spChg>
        <pc:spChg chg="mod">
          <ac:chgData name="GUTHRIE, Teresa" userId="64dcc90f-d8ff-4193-821a-cc992e770884" providerId="ADAL" clId="{F8250F7F-A73C-490D-AA50-DF441BDA2ED5}" dt="2025-11-05T14:05:48.647" v="14" actId="14100"/>
          <ac:spMkLst>
            <pc:docMk/>
            <pc:sldMk cId="1355003634" sldId="277"/>
            <ac:spMk id="4" creationId="{51A725F3-973A-D577-A6A4-71566464EBCA}"/>
          </ac:spMkLst>
        </pc:spChg>
        <pc:picChg chg="mod">
          <ac:chgData name="GUTHRIE, Teresa" userId="64dcc90f-d8ff-4193-821a-cc992e770884" providerId="ADAL" clId="{F8250F7F-A73C-490D-AA50-DF441BDA2ED5}" dt="2025-11-05T14:05:33.451" v="11" actId="14100"/>
          <ac:picMkLst>
            <pc:docMk/>
            <pc:sldMk cId="1355003634" sldId="277"/>
            <ac:picMk id="5" creationId="{0F5FA86B-729B-5B6E-1A00-F9B63C1B6EFF}"/>
          </ac:picMkLst>
        </pc:picChg>
      </pc:sldChg>
      <pc:sldChg chg="modSp mod">
        <pc:chgData name="GUTHRIE, Teresa" userId="64dcc90f-d8ff-4193-821a-cc992e770884" providerId="ADAL" clId="{F8250F7F-A73C-490D-AA50-DF441BDA2ED5}" dt="2025-11-05T14:15:48.580" v="107" actId="14100"/>
        <pc:sldMkLst>
          <pc:docMk/>
          <pc:sldMk cId="100742744" sldId="279"/>
        </pc:sldMkLst>
        <pc:spChg chg="mod">
          <ac:chgData name="GUTHRIE, Teresa" userId="64dcc90f-d8ff-4193-821a-cc992e770884" providerId="ADAL" clId="{F8250F7F-A73C-490D-AA50-DF441BDA2ED5}" dt="2025-11-05T14:15:42.889" v="105" actId="1076"/>
          <ac:spMkLst>
            <pc:docMk/>
            <pc:sldMk cId="100742744" sldId="279"/>
            <ac:spMk id="4" creationId="{7D6A5650-A59C-09E7-AED8-19D2E1BB5055}"/>
          </ac:spMkLst>
        </pc:spChg>
        <pc:picChg chg="mod">
          <ac:chgData name="GUTHRIE, Teresa" userId="64dcc90f-d8ff-4193-821a-cc992e770884" providerId="ADAL" clId="{F8250F7F-A73C-490D-AA50-DF441BDA2ED5}" dt="2025-11-05T14:15:48.580" v="107" actId="14100"/>
          <ac:picMkLst>
            <pc:docMk/>
            <pc:sldMk cId="100742744" sldId="279"/>
            <ac:picMk id="3" creationId="{60CAF784-EFE4-224D-2C2F-F6CC13ADC2E6}"/>
          </ac:picMkLst>
        </pc:picChg>
      </pc:sldChg>
      <pc:sldChg chg="modSp mod">
        <pc:chgData name="GUTHRIE, Teresa" userId="64dcc90f-d8ff-4193-821a-cc992e770884" providerId="ADAL" clId="{F8250F7F-A73C-490D-AA50-DF441BDA2ED5}" dt="2025-11-05T14:05:12.530" v="9" actId="14100"/>
        <pc:sldMkLst>
          <pc:docMk/>
          <pc:sldMk cId="713512347" sldId="281"/>
        </pc:sldMkLst>
        <pc:spChg chg="mod">
          <ac:chgData name="GUTHRIE, Teresa" userId="64dcc90f-d8ff-4193-821a-cc992e770884" providerId="ADAL" clId="{F8250F7F-A73C-490D-AA50-DF441BDA2ED5}" dt="2025-11-05T14:05:12.530" v="9" actId="14100"/>
          <ac:spMkLst>
            <pc:docMk/>
            <pc:sldMk cId="713512347" sldId="281"/>
            <ac:spMk id="3" creationId="{00B30559-39D1-1F55-3480-51C45EC7351F}"/>
          </ac:spMkLst>
        </pc:spChg>
      </pc:sldChg>
      <pc:sldChg chg="modSp mod">
        <pc:chgData name="GUTHRIE, Teresa" userId="64dcc90f-d8ff-4193-821a-cc992e770884" providerId="ADAL" clId="{F8250F7F-A73C-490D-AA50-DF441BDA2ED5}" dt="2025-11-05T14:15:35.507" v="104" actId="14100"/>
        <pc:sldMkLst>
          <pc:docMk/>
          <pc:sldMk cId="3773372620" sldId="282"/>
        </pc:sldMkLst>
        <pc:spChg chg="mod">
          <ac:chgData name="GUTHRIE, Teresa" userId="64dcc90f-d8ff-4193-821a-cc992e770884" providerId="ADAL" clId="{F8250F7F-A73C-490D-AA50-DF441BDA2ED5}" dt="2025-11-05T14:15:35.507" v="104" actId="14100"/>
          <ac:spMkLst>
            <pc:docMk/>
            <pc:sldMk cId="3773372620" sldId="282"/>
            <ac:spMk id="3" creationId="{E4DDEF8A-B399-F410-3C9E-E913F003DCC3}"/>
          </ac:spMkLst>
        </pc:spChg>
      </pc:sldChg>
      <pc:sldChg chg="modSp mod">
        <pc:chgData name="GUTHRIE, Teresa" userId="64dcc90f-d8ff-4193-821a-cc992e770884" providerId="ADAL" clId="{F8250F7F-A73C-490D-AA50-DF441BDA2ED5}" dt="2025-11-05T14:06:15.701" v="19" actId="14100"/>
        <pc:sldMkLst>
          <pc:docMk/>
          <pc:sldMk cId="3942361211" sldId="283"/>
        </pc:sldMkLst>
        <pc:spChg chg="mod">
          <ac:chgData name="GUTHRIE, Teresa" userId="64dcc90f-d8ff-4193-821a-cc992e770884" providerId="ADAL" clId="{F8250F7F-A73C-490D-AA50-DF441BDA2ED5}" dt="2025-11-05T14:06:05.581" v="16" actId="14100"/>
          <ac:spMkLst>
            <pc:docMk/>
            <pc:sldMk cId="3942361211" sldId="283"/>
            <ac:spMk id="2" creationId="{09A3BE8E-BA77-A185-1E18-3C2178A73B24}"/>
          </ac:spMkLst>
        </pc:spChg>
        <pc:picChg chg="mod">
          <ac:chgData name="GUTHRIE, Teresa" userId="64dcc90f-d8ff-4193-821a-cc992e770884" providerId="ADAL" clId="{F8250F7F-A73C-490D-AA50-DF441BDA2ED5}" dt="2025-11-05T14:06:15.701" v="19" actId="14100"/>
          <ac:picMkLst>
            <pc:docMk/>
            <pc:sldMk cId="3942361211" sldId="283"/>
            <ac:picMk id="4" creationId="{74123644-BFDD-2CAA-B1E8-3C8ECE1AD5FF}"/>
          </ac:picMkLst>
        </pc:picChg>
      </pc:sldChg>
      <pc:sldChg chg="modSp mod">
        <pc:chgData name="GUTHRIE, Teresa" userId="64dcc90f-d8ff-4193-821a-cc992e770884" providerId="ADAL" clId="{F8250F7F-A73C-490D-AA50-DF441BDA2ED5}" dt="2025-11-05T14:14:54.832" v="97" actId="1076"/>
        <pc:sldMkLst>
          <pc:docMk/>
          <pc:sldMk cId="2098978746" sldId="284"/>
        </pc:sldMkLst>
        <pc:picChg chg="mod">
          <ac:chgData name="GUTHRIE, Teresa" userId="64dcc90f-d8ff-4193-821a-cc992e770884" providerId="ADAL" clId="{F8250F7F-A73C-490D-AA50-DF441BDA2ED5}" dt="2025-11-05T14:14:54.832" v="97" actId="1076"/>
          <ac:picMkLst>
            <pc:docMk/>
            <pc:sldMk cId="2098978746" sldId="284"/>
            <ac:picMk id="3" creationId="{54938309-AD5E-172E-2429-85F6C88A7E16}"/>
          </ac:picMkLst>
        </pc:picChg>
      </pc:sldChg>
      <pc:sldChg chg="modSp mod">
        <pc:chgData name="GUTHRIE, Teresa" userId="64dcc90f-d8ff-4193-821a-cc992e770884" providerId="ADAL" clId="{F8250F7F-A73C-490D-AA50-DF441BDA2ED5}" dt="2025-11-05T14:16:39.849" v="115" actId="1076"/>
        <pc:sldMkLst>
          <pc:docMk/>
          <pc:sldMk cId="395517847" sldId="285"/>
        </pc:sldMkLst>
        <pc:spChg chg="mod">
          <ac:chgData name="GUTHRIE, Teresa" userId="64dcc90f-d8ff-4193-821a-cc992e770884" providerId="ADAL" clId="{F8250F7F-A73C-490D-AA50-DF441BDA2ED5}" dt="2025-11-05T14:16:23.501" v="111" actId="14100"/>
          <ac:spMkLst>
            <pc:docMk/>
            <pc:sldMk cId="395517847" sldId="285"/>
            <ac:spMk id="2" creationId="{0E674805-04A4-1308-D21F-FB1D10FF06F8}"/>
          </ac:spMkLst>
        </pc:spChg>
        <pc:spChg chg="mod">
          <ac:chgData name="GUTHRIE, Teresa" userId="64dcc90f-d8ff-4193-821a-cc992e770884" providerId="ADAL" clId="{F8250F7F-A73C-490D-AA50-DF441BDA2ED5}" dt="2025-11-05T14:16:30.029" v="113" actId="14100"/>
          <ac:spMkLst>
            <pc:docMk/>
            <pc:sldMk cId="395517847" sldId="285"/>
            <ac:spMk id="4" creationId="{DF534031-EDA8-B32A-16BB-E0568AFC65BB}"/>
          </ac:spMkLst>
        </pc:spChg>
        <pc:picChg chg="mod">
          <ac:chgData name="GUTHRIE, Teresa" userId="64dcc90f-d8ff-4193-821a-cc992e770884" providerId="ADAL" clId="{F8250F7F-A73C-490D-AA50-DF441BDA2ED5}" dt="2025-11-05T14:16:39.849" v="115" actId="1076"/>
          <ac:picMkLst>
            <pc:docMk/>
            <pc:sldMk cId="395517847" sldId="285"/>
            <ac:picMk id="3" creationId="{AF8F11BC-D6EA-DE06-179B-AE99E2152C9B}"/>
          </ac:picMkLst>
        </pc:picChg>
      </pc:sldChg>
      <pc:sldChg chg="modSp">
        <pc:chgData name="GUTHRIE, Teresa" userId="64dcc90f-d8ff-4193-821a-cc992e770884" providerId="ADAL" clId="{F8250F7F-A73C-490D-AA50-DF441BDA2ED5}" dt="2025-11-05T14:09:41.280" v="36" actId="1076"/>
        <pc:sldMkLst>
          <pc:docMk/>
          <pc:sldMk cId="3254438071" sldId="286"/>
        </pc:sldMkLst>
        <pc:spChg chg="mod">
          <ac:chgData name="GUTHRIE, Teresa" userId="64dcc90f-d8ff-4193-821a-cc992e770884" providerId="ADAL" clId="{F8250F7F-A73C-490D-AA50-DF441BDA2ED5}" dt="2025-11-05T14:09:41.280" v="36" actId="1076"/>
          <ac:spMkLst>
            <pc:docMk/>
            <pc:sldMk cId="3254438071" sldId="286"/>
            <ac:spMk id="2" creationId="{91573BAC-8FD4-19E7-6BC0-38670C1B6412}"/>
          </ac:spMkLst>
        </pc:spChg>
      </pc:sldChg>
      <pc:sldChg chg="modSp mod">
        <pc:chgData name="GUTHRIE, Teresa" userId="64dcc90f-d8ff-4193-821a-cc992e770884" providerId="ADAL" clId="{F8250F7F-A73C-490D-AA50-DF441BDA2ED5}" dt="2025-11-05T14:15:26.684" v="103" actId="20577"/>
        <pc:sldMkLst>
          <pc:docMk/>
          <pc:sldMk cId="2439655707" sldId="287"/>
        </pc:sldMkLst>
        <pc:spChg chg="mod">
          <ac:chgData name="GUTHRIE, Teresa" userId="64dcc90f-d8ff-4193-821a-cc992e770884" providerId="ADAL" clId="{F8250F7F-A73C-490D-AA50-DF441BDA2ED5}" dt="2025-11-05T14:15:26.684" v="103" actId="20577"/>
          <ac:spMkLst>
            <pc:docMk/>
            <pc:sldMk cId="2439655707" sldId="287"/>
            <ac:spMk id="3" creationId="{2FB76988-B91E-129F-CB86-E898B374B38D}"/>
          </ac:spMkLst>
        </pc:spChg>
      </pc:sldChg>
      <pc:sldChg chg="modSp">
        <pc:chgData name="GUTHRIE, Teresa" userId="64dcc90f-d8ff-4193-821a-cc992e770884" providerId="ADAL" clId="{F8250F7F-A73C-490D-AA50-DF441BDA2ED5}" dt="2025-11-05T14:04:57.507" v="5" actId="14100"/>
        <pc:sldMkLst>
          <pc:docMk/>
          <pc:sldMk cId="3396436069" sldId="288"/>
        </pc:sldMkLst>
        <pc:spChg chg="mod">
          <ac:chgData name="GUTHRIE, Teresa" userId="64dcc90f-d8ff-4193-821a-cc992e770884" providerId="ADAL" clId="{F8250F7F-A73C-490D-AA50-DF441BDA2ED5}" dt="2025-11-05T14:04:57.507" v="5" actId="14100"/>
          <ac:spMkLst>
            <pc:docMk/>
            <pc:sldMk cId="3396436069" sldId="288"/>
            <ac:spMk id="2" creationId="{661898A2-1100-B8F6-0D7E-1D76F686D63C}"/>
          </ac:spMkLst>
        </pc:spChg>
      </pc:sldChg>
      <pc:sldChg chg="modSp mod">
        <pc:chgData name="GUTHRIE, Teresa" userId="64dcc90f-d8ff-4193-821a-cc992e770884" providerId="ADAL" clId="{F8250F7F-A73C-490D-AA50-DF441BDA2ED5}" dt="2025-11-05T14:15:10.913" v="100" actId="1076"/>
        <pc:sldMkLst>
          <pc:docMk/>
          <pc:sldMk cId="1742534143" sldId="289"/>
        </pc:sldMkLst>
        <pc:spChg chg="mod">
          <ac:chgData name="GUTHRIE, Teresa" userId="64dcc90f-d8ff-4193-821a-cc992e770884" providerId="ADAL" clId="{F8250F7F-A73C-490D-AA50-DF441BDA2ED5}" dt="2025-11-05T14:15:10.913" v="100" actId="1076"/>
          <ac:spMkLst>
            <pc:docMk/>
            <pc:sldMk cId="1742534143" sldId="289"/>
            <ac:spMk id="2" creationId="{050EA689-5E70-0670-B93B-854D5486E792}"/>
          </ac:spMkLst>
        </pc:spChg>
      </pc:sldChg>
      <pc:sldChg chg="modSp add mod">
        <pc:chgData name="GUTHRIE, Teresa" userId="64dcc90f-d8ff-4193-821a-cc992e770884" providerId="ADAL" clId="{F8250F7F-A73C-490D-AA50-DF441BDA2ED5}" dt="2025-11-05T14:11:30.563" v="55" actId="207"/>
        <pc:sldMkLst>
          <pc:docMk/>
          <pc:sldMk cId="4033686243" sldId="394"/>
        </pc:sldMkLst>
        <pc:spChg chg="mod">
          <ac:chgData name="GUTHRIE, Teresa" userId="64dcc90f-d8ff-4193-821a-cc992e770884" providerId="ADAL" clId="{F8250F7F-A73C-490D-AA50-DF441BDA2ED5}" dt="2025-11-05T14:10:45.119" v="43" actId="1076"/>
          <ac:spMkLst>
            <pc:docMk/>
            <pc:sldMk cId="4033686243" sldId="394"/>
            <ac:spMk id="2" creationId="{C40397BD-F19D-84E7-8361-33055044AFDD}"/>
          </ac:spMkLst>
        </pc:spChg>
        <pc:spChg chg="mod">
          <ac:chgData name="GUTHRIE, Teresa" userId="64dcc90f-d8ff-4193-821a-cc992e770884" providerId="ADAL" clId="{F8250F7F-A73C-490D-AA50-DF441BDA2ED5}" dt="2025-11-05T14:11:30.563" v="55" actId="207"/>
          <ac:spMkLst>
            <pc:docMk/>
            <pc:sldMk cId="4033686243" sldId="394"/>
            <ac:spMk id="4" creationId="{55107891-EBF7-F08D-BC4E-410CE597162F}"/>
          </ac:spMkLst>
        </pc:spChg>
      </pc:sldChg>
      <pc:sldChg chg="modSp add">
        <pc:chgData name="GUTHRIE, Teresa" userId="64dcc90f-d8ff-4193-821a-cc992e770884" providerId="ADAL" clId="{F8250F7F-A73C-490D-AA50-DF441BDA2ED5}" dt="2025-11-05T14:12:39.407" v="70" actId="207"/>
        <pc:sldMkLst>
          <pc:docMk/>
          <pc:sldMk cId="3863870551" sldId="1615"/>
        </pc:sldMkLst>
        <pc:spChg chg="mod">
          <ac:chgData name="GUTHRIE, Teresa" userId="64dcc90f-d8ff-4193-821a-cc992e770884" providerId="ADAL" clId="{F8250F7F-A73C-490D-AA50-DF441BDA2ED5}" dt="2025-11-05T14:10:12.351" v="41" actId="1076"/>
          <ac:spMkLst>
            <pc:docMk/>
            <pc:sldMk cId="3863870551" sldId="1615"/>
            <ac:spMk id="2" creationId="{6AAC641F-77F4-6B77-29EA-B915E92CE2FA}"/>
          </ac:spMkLst>
        </pc:spChg>
        <pc:spChg chg="mod">
          <ac:chgData name="GUTHRIE, Teresa" userId="64dcc90f-d8ff-4193-821a-cc992e770884" providerId="ADAL" clId="{F8250F7F-A73C-490D-AA50-DF441BDA2ED5}" dt="2025-11-05T14:12:39.407" v="70" actId="207"/>
          <ac:spMkLst>
            <pc:docMk/>
            <pc:sldMk cId="3863870551" sldId="1615"/>
            <ac:spMk id="3" creationId="{61872FB2-CBF0-849F-6D49-5D0735E160E1}"/>
          </ac:spMkLst>
        </pc:spChg>
      </pc:sldChg>
      <pc:sldChg chg="modSp add del mod">
        <pc:chgData name="GUTHRIE, Teresa" userId="64dcc90f-d8ff-4193-821a-cc992e770884" providerId="ADAL" clId="{F8250F7F-A73C-490D-AA50-DF441BDA2ED5}" dt="2025-11-05T14:04:10.020" v="3" actId="108"/>
        <pc:sldMkLst>
          <pc:docMk/>
          <pc:sldMk cId="1519705311" sldId="1665"/>
        </pc:sldMkLst>
        <pc:spChg chg="mod">
          <ac:chgData name="GUTHRIE, Teresa" userId="64dcc90f-d8ff-4193-821a-cc992e770884" providerId="ADAL" clId="{F8250F7F-A73C-490D-AA50-DF441BDA2ED5}" dt="2025-11-05T14:04:10.020" v="3" actId="108"/>
          <ac:spMkLst>
            <pc:docMk/>
            <pc:sldMk cId="1519705311" sldId="1665"/>
            <ac:spMk id="2" creationId="{24327FF5-60BA-AD65-4100-2810D410268C}"/>
          </ac:spMkLst>
        </pc:spChg>
      </pc:sldChg>
      <pc:sldChg chg="modSp add mod">
        <pc:chgData name="GUTHRIE, Teresa" userId="64dcc90f-d8ff-4193-821a-cc992e770884" providerId="ADAL" clId="{F8250F7F-A73C-490D-AA50-DF441BDA2ED5}" dt="2025-11-05T14:07:58.227" v="25" actId="27636"/>
        <pc:sldMkLst>
          <pc:docMk/>
          <pc:sldMk cId="370669508" sldId="1670"/>
        </pc:sldMkLst>
        <pc:spChg chg="mod">
          <ac:chgData name="GUTHRIE, Teresa" userId="64dcc90f-d8ff-4193-821a-cc992e770884" providerId="ADAL" clId="{F8250F7F-A73C-490D-AA50-DF441BDA2ED5}" dt="2025-11-05T14:07:39.086" v="23" actId="108"/>
          <ac:spMkLst>
            <pc:docMk/>
            <pc:sldMk cId="370669508" sldId="1670"/>
            <ac:spMk id="2" creationId="{A22694B7-1523-5DA3-825D-0870E238DEC3}"/>
          </ac:spMkLst>
        </pc:spChg>
        <pc:spChg chg="mod">
          <ac:chgData name="GUTHRIE, Teresa" userId="64dcc90f-d8ff-4193-821a-cc992e770884" providerId="ADAL" clId="{F8250F7F-A73C-490D-AA50-DF441BDA2ED5}" dt="2025-11-05T14:07:58.227" v="25" actId="27636"/>
          <ac:spMkLst>
            <pc:docMk/>
            <pc:sldMk cId="370669508" sldId="1670"/>
            <ac:spMk id="3" creationId="{28B5B89E-1F06-C9A8-247F-905EB30EC4E3}"/>
          </ac:spMkLst>
        </pc:spChg>
      </pc:sldChg>
      <pc:sldChg chg="modSp add">
        <pc:chgData name="GUTHRIE, Teresa" userId="64dcc90f-d8ff-4193-821a-cc992e770884" providerId="ADAL" clId="{F8250F7F-A73C-490D-AA50-DF441BDA2ED5}" dt="2025-11-05T14:14:09.858" v="76" actId="1076"/>
        <pc:sldMkLst>
          <pc:docMk/>
          <pc:sldMk cId="3974354796" sldId="1671"/>
        </pc:sldMkLst>
        <pc:spChg chg="mod">
          <ac:chgData name="GUTHRIE, Teresa" userId="64dcc90f-d8ff-4193-821a-cc992e770884" providerId="ADAL" clId="{F8250F7F-A73C-490D-AA50-DF441BDA2ED5}" dt="2025-11-05T14:14:09.858" v="76" actId="1076"/>
          <ac:spMkLst>
            <pc:docMk/>
            <pc:sldMk cId="3974354796" sldId="1671"/>
            <ac:spMk id="2" creationId="{DEFD2C28-6B52-00FA-BC4D-7E429A123133}"/>
          </ac:spMkLst>
        </pc:spChg>
      </pc:sldChg>
      <pc:sldChg chg="modSp add mod">
        <pc:chgData name="GUTHRIE, Teresa" userId="64dcc90f-d8ff-4193-821a-cc992e770884" providerId="ADAL" clId="{F8250F7F-A73C-490D-AA50-DF441BDA2ED5}" dt="2025-11-05T14:14:36.509" v="96" actId="1076"/>
        <pc:sldMkLst>
          <pc:docMk/>
          <pc:sldMk cId="4227367189" sldId="1672"/>
        </pc:sldMkLst>
        <pc:spChg chg="mod">
          <ac:chgData name="GUTHRIE, Teresa" userId="64dcc90f-d8ff-4193-821a-cc992e770884" providerId="ADAL" clId="{F8250F7F-A73C-490D-AA50-DF441BDA2ED5}" dt="2025-11-05T14:14:25.328" v="93" actId="20577"/>
          <ac:spMkLst>
            <pc:docMk/>
            <pc:sldMk cId="4227367189" sldId="1672"/>
            <ac:spMk id="2" creationId="{BC352C7B-FAEF-7FD6-3711-737957D678F4}"/>
          </ac:spMkLst>
        </pc:spChg>
        <pc:spChg chg="mod">
          <ac:chgData name="GUTHRIE, Teresa" userId="64dcc90f-d8ff-4193-821a-cc992e770884" providerId="ADAL" clId="{F8250F7F-A73C-490D-AA50-DF441BDA2ED5}" dt="2025-11-05T14:14:30.754" v="94" actId="1076"/>
          <ac:spMkLst>
            <pc:docMk/>
            <pc:sldMk cId="4227367189" sldId="1672"/>
            <ac:spMk id="3" creationId="{E4721672-BB65-70E5-F140-441660696452}"/>
          </ac:spMkLst>
        </pc:spChg>
        <pc:picChg chg="mod">
          <ac:chgData name="GUTHRIE, Teresa" userId="64dcc90f-d8ff-4193-821a-cc992e770884" providerId="ADAL" clId="{F8250F7F-A73C-490D-AA50-DF441BDA2ED5}" dt="2025-11-05T14:14:34.504" v="95" actId="1076"/>
          <ac:picMkLst>
            <pc:docMk/>
            <pc:sldMk cId="4227367189" sldId="1672"/>
            <ac:picMk id="4" creationId="{C407FF47-07CB-9009-BE9E-994343EFC02E}"/>
          </ac:picMkLst>
        </pc:picChg>
        <pc:picChg chg="mod">
          <ac:chgData name="GUTHRIE, Teresa" userId="64dcc90f-d8ff-4193-821a-cc992e770884" providerId="ADAL" clId="{F8250F7F-A73C-490D-AA50-DF441BDA2ED5}" dt="2025-11-05T14:14:36.509" v="96" actId="1076"/>
          <ac:picMkLst>
            <pc:docMk/>
            <pc:sldMk cId="4227367189" sldId="1672"/>
            <ac:picMk id="5" creationId="{D4B84A7C-7439-1D77-B494-BAE62C52922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73850-5F2B-48EA-B2CD-5D146B257024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ZA"/>
        </a:p>
      </dgm:t>
    </dgm:pt>
    <dgm:pt modelId="{37C39706-9FDA-456E-B2BB-4C4358E88DB0}">
      <dgm:prSet phldrT="[Text]" custT="1"/>
      <dgm:spPr/>
      <dgm:t>
        <a:bodyPr/>
        <a:lstStyle/>
        <a:p>
          <a:pPr>
            <a:buNone/>
          </a:pP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NASA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 measures the expenditures incurred in the implementation of the National HIV response.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This process includes assessing the value of goods and services consumed during the execution of the National Multisectoral Response</a:t>
          </a:r>
          <a:endParaRPr lang="en-ZA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B5A1E5-6D46-4568-9C1C-74F43D4BF7F5}" type="parTrans" cxnId="{38B2F9AE-B8F5-4CA4-9DED-C7F83D485369}">
      <dgm:prSet/>
      <dgm:spPr/>
      <dgm:t>
        <a:bodyPr/>
        <a:lstStyle/>
        <a:p>
          <a:endParaRPr lang="en-ZA"/>
        </a:p>
      </dgm:t>
    </dgm:pt>
    <dgm:pt modelId="{A7C10B5F-C1C6-42D1-AE6B-6D6A07048DB3}" type="sibTrans" cxnId="{38B2F9AE-B8F5-4CA4-9DED-C7F83D485369}">
      <dgm:prSet/>
      <dgm:spPr/>
      <dgm:t>
        <a:bodyPr/>
        <a:lstStyle/>
        <a:p>
          <a:endParaRPr lang="en-ZA"/>
        </a:p>
      </dgm:t>
    </dgm:pt>
    <dgm:pt modelId="{182FA095-4A35-4A9C-9F4D-1518A3141E38}">
      <dgm:prSet phldrT="[Text]" custT="1"/>
      <dgm:spPr/>
      <dgm:t>
        <a:bodyPr/>
        <a:lstStyle/>
        <a:p>
          <a:pPr algn="l"/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NASA is not limited to health expenditures. </a:t>
          </a:r>
          <a:r>
            <a:rPr lang="en-GB" sz="1800" dirty="0">
              <a:latin typeface="Arial" panose="020B0604020202020204" pitchFamily="34" charset="0"/>
              <a:cs typeface="Arial" panose="020B0604020202020204" pitchFamily="34" charset="0"/>
            </a:rPr>
            <a:t>NASA follows the basic framework and templates of the National Health Accounts</a:t>
          </a:r>
          <a:r>
            <a:rPr lang="en-GB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dirty="0">
              <a:latin typeface="Arial" panose="020B0604020202020204" pitchFamily="34" charset="0"/>
              <a:cs typeface="Arial" panose="020B0604020202020204" pitchFamily="34" charset="0"/>
            </a:rPr>
            <a:t>but embraces the tracking of social mitigation, education, labour, justice, and other sectors’ expenditures to embody the multi-sectoral response. </a:t>
          </a:r>
          <a:endParaRPr lang="en-ZA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0DDB1-5062-4A84-8DC1-2037D6B91F96}" type="parTrans" cxnId="{09F8AE2F-AFCF-4705-BDF5-213524E7F62B}">
      <dgm:prSet/>
      <dgm:spPr/>
      <dgm:t>
        <a:bodyPr/>
        <a:lstStyle/>
        <a:p>
          <a:endParaRPr lang="en-ZA"/>
        </a:p>
      </dgm:t>
    </dgm:pt>
    <dgm:pt modelId="{FC50F247-0DF3-42EF-A18A-BC372DD34DBC}" type="sibTrans" cxnId="{09F8AE2F-AFCF-4705-BDF5-213524E7F62B}">
      <dgm:prSet/>
      <dgm:spPr/>
      <dgm:t>
        <a:bodyPr/>
        <a:lstStyle/>
        <a:p>
          <a:endParaRPr lang="en-ZA"/>
        </a:p>
      </dgm:t>
    </dgm:pt>
    <dgm:pt modelId="{1EB41273-F33E-4FC8-89C4-4BD904E08717}" type="pres">
      <dgm:prSet presAssocID="{A0D73850-5F2B-48EA-B2CD-5D146B257024}" presName="Name0" presStyleCnt="0">
        <dgm:presLayoutVars>
          <dgm:chMax val="2"/>
          <dgm:chPref val="2"/>
          <dgm:animLvl val="lvl"/>
        </dgm:presLayoutVars>
      </dgm:prSet>
      <dgm:spPr/>
    </dgm:pt>
    <dgm:pt modelId="{F48563B8-BEE3-422C-9934-5B0DB143B1CF}" type="pres">
      <dgm:prSet presAssocID="{A0D73850-5F2B-48EA-B2CD-5D146B257024}" presName="LeftText" presStyleLbl="revTx" presStyleIdx="0" presStyleCnt="0">
        <dgm:presLayoutVars>
          <dgm:bulletEnabled val="1"/>
        </dgm:presLayoutVars>
      </dgm:prSet>
      <dgm:spPr/>
    </dgm:pt>
    <dgm:pt modelId="{331402EE-70E3-4B6D-B0D1-609BCB2463A8}" type="pres">
      <dgm:prSet presAssocID="{A0D73850-5F2B-48EA-B2CD-5D146B257024}" presName="LeftNode" presStyleLbl="bgImgPlace1" presStyleIdx="0" presStyleCnt="2" custScaleX="317033" custScaleY="120074" custLinFactX="-34760" custLinFactNeighborX="-100000" custLinFactNeighborY="3077">
        <dgm:presLayoutVars>
          <dgm:chMax val="2"/>
          <dgm:chPref val="2"/>
        </dgm:presLayoutVars>
      </dgm:prSet>
      <dgm:spPr/>
    </dgm:pt>
    <dgm:pt modelId="{C125DE3D-A975-474B-A5CA-45471E049BDD}" type="pres">
      <dgm:prSet presAssocID="{A0D73850-5F2B-48EA-B2CD-5D146B257024}" presName="RightText" presStyleLbl="revTx" presStyleIdx="0" presStyleCnt="0">
        <dgm:presLayoutVars>
          <dgm:bulletEnabled val="1"/>
        </dgm:presLayoutVars>
      </dgm:prSet>
      <dgm:spPr/>
    </dgm:pt>
    <dgm:pt modelId="{5E10EC87-90F9-4422-BFF3-0B89BF385081}" type="pres">
      <dgm:prSet presAssocID="{A0D73850-5F2B-48EA-B2CD-5D146B257024}" presName="RightNode" presStyleLbl="bgImgPlace1" presStyleIdx="1" presStyleCnt="2" custScaleX="338445" custScaleY="121191" custLinFactNeighborX="96116" custLinFactNeighborY="1882">
        <dgm:presLayoutVars>
          <dgm:chMax val="0"/>
          <dgm:chPref val="0"/>
        </dgm:presLayoutVars>
      </dgm:prSet>
      <dgm:spPr/>
    </dgm:pt>
    <dgm:pt modelId="{FE845B5D-3048-4FE0-8B3F-B70812AFD4D8}" type="pres">
      <dgm:prSet presAssocID="{A0D73850-5F2B-48EA-B2CD-5D146B257024}" presName="TopArrow" presStyleLbl="node1" presStyleIdx="0" presStyleCnt="2" custScaleX="84914" custScaleY="75207" custLinFactNeighborX="-19280" custLinFactNeighborY="-90"/>
      <dgm:spPr/>
    </dgm:pt>
    <dgm:pt modelId="{8FD34485-C671-458A-B1D6-91A2BA893BB9}" type="pres">
      <dgm:prSet presAssocID="{A0D73850-5F2B-48EA-B2CD-5D146B257024}" presName="BottomArrow" presStyleLbl="node1" presStyleIdx="1" presStyleCnt="2" custScaleX="78224" custScaleY="73050" custLinFactNeighborX="-21771" custLinFactNeighborY="12936"/>
      <dgm:spPr/>
    </dgm:pt>
  </dgm:ptLst>
  <dgm:cxnLst>
    <dgm:cxn modelId="{93C5B71C-96BE-4DE2-8355-597EED24A2E9}" type="presOf" srcId="{A0D73850-5F2B-48EA-B2CD-5D146B257024}" destId="{1EB41273-F33E-4FC8-89C4-4BD904E08717}" srcOrd="0" destOrd="0" presId="urn:microsoft.com/office/officeart/2009/layout/ReverseList"/>
    <dgm:cxn modelId="{09F8AE2F-AFCF-4705-BDF5-213524E7F62B}" srcId="{A0D73850-5F2B-48EA-B2CD-5D146B257024}" destId="{182FA095-4A35-4A9C-9F4D-1518A3141E38}" srcOrd="1" destOrd="0" parTransId="{BF40DDB1-5062-4A84-8DC1-2037D6B91F96}" sibTransId="{FC50F247-0DF3-42EF-A18A-BC372DD34DBC}"/>
    <dgm:cxn modelId="{9C1DA537-6C40-4436-887E-5582724EAA10}" type="presOf" srcId="{37C39706-9FDA-456E-B2BB-4C4358E88DB0}" destId="{F48563B8-BEE3-422C-9934-5B0DB143B1CF}" srcOrd="0" destOrd="0" presId="urn:microsoft.com/office/officeart/2009/layout/ReverseList"/>
    <dgm:cxn modelId="{4D96056A-7739-4AE0-85C2-E090615D4932}" type="presOf" srcId="{182FA095-4A35-4A9C-9F4D-1518A3141E38}" destId="{C125DE3D-A975-474B-A5CA-45471E049BDD}" srcOrd="0" destOrd="0" presId="urn:microsoft.com/office/officeart/2009/layout/ReverseList"/>
    <dgm:cxn modelId="{3C389470-7907-4C2A-90F3-71BEBCE019E9}" type="presOf" srcId="{37C39706-9FDA-456E-B2BB-4C4358E88DB0}" destId="{331402EE-70E3-4B6D-B0D1-609BCB2463A8}" srcOrd="1" destOrd="0" presId="urn:microsoft.com/office/officeart/2009/layout/ReverseList"/>
    <dgm:cxn modelId="{5BFFED8A-D8DF-402D-88DF-8C3DB438558F}" type="presOf" srcId="{182FA095-4A35-4A9C-9F4D-1518A3141E38}" destId="{5E10EC87-90F9-4422-BFF3-0B89BF385081}" srcOrd="1" destOrd="0" presId="urn:microsoft.com/office/officeart/2009/layout/ReverseList"/>
    <dgm:cxn modelId="{38B2F9AE-B8F5-4CA4-9DED-C7F83D485369}" srcId="{A0D73850-5F2B-48EA-B2CD-5D146B257024}" destId="{37C39706-9FDA-456E-B2BB-4C4358E88DB0}" srcOrd="0" destOrd="0" parTransId="{5EB5A1E5-6D46-4568-9C1C-74F43D4BF7F5}" sibTransId="{A7C10B5F-C1C6-42D1-AE6B-6D6A07048DB3}"/>
    <dgm:cxn modelId="{E80CA6F9-7EF8-4AAA-A9D3-D30237DEC1E4}" type="presParOf" srcId="{1EB41273-F33E-4FC8-89C4-4BD904E08717}" destId="{F48563B8-BEE3-422C-9934-5B0DB143B1CF}" srcOrd="0" destOrd="0" presId="urn:microsoft.com/office/officeart/2009/layout/ReverseList"/>
    <dgm:cxn modelId="{1E63697C-9899-4D78-9EFF-4CB7469FAB8B}" type="presParOf" srcId="{1EB41273-F33E-4FC8-89C4-4BD904E08717}" destId="{331402EE-70E3-4B6D-B0D1-609BCB2463A8}" srcOrd="1" destOrd="0" presId="urn:microsoft.com/office/officeart/2009/layout/ReverseList"/>
    <dgm:cxn modelId="{40B0AF65-67D4-4781-98E0-D1E96D6A696C}" type="presParOf" srcId="{1EB41273-F33E-4FC8-89C4-4BD904E08717}" destId="{C125DE3D-A975-474B-A5CA-45471E049BDD}" srcOrd="2" destOrd="0" presId="urn:microsoft.com/office/officeart/2009/layout/ReverseList"/>
    <dgm:cxn modelId="{4CCD2616-41EA-439F-AD19-BAE41D9C3323}" type="presParOf" srcId="{1EB41273-F33E-4FC8-89C4-4BD904E08717}" destId="{5E10EC87-90F9-4422-BFF3-0B89BF385081}" srcOrd="3" destOrd="0" presId="urn:microsoft.com/office/officeart/2009/layout/ReverseList"/>
    <dgm:cxn modelId="{4DB65E1D-907D-4632-A065-0054A39A9668}" type="presParOf" srcId="{1EB41273-F33E-4FC8-89C4-4BD904E08717}" destId="{FE845B5D-3048-4FE0-8B3F-B70812AFD4D8}" srcOrd="4" destOrd="0" presId="urn:microsoft.com/office/officeart/2009/layout/ReverseList"/>
    <dgm:cxn modelId="{3AEB7C74-81E7-43BE-99BA-70578E6E171A}" type="presParOf" srcId="{1EB41273-F33E-4FC8-89C4-4BD904E08717}" destId="{8FD34485-C671-458A-B1D6-91A2BA893BB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BAF83-7383-4207-B364-C7F130670F14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2734975B-6CA1-4BFA-9507-A79C76EEF4C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2000" b="1" dirty="0"/>
            <a:t>NASA is guided by 3 principles</a:t>
          </a:r>
          <a:endParaRPr lang="en-ZA" sz="2000" dirty="0"/>
        </a:p>
      </dgm:t>
    </dgm:pt>
    <dgm:pt modelId="{01D0ED6A-2F64-4AE1-97BF-6D7FFBF60615}" type="parTrans" cxnId="{4AC3CE08-9111-4BAE-9A4D-695CCFDC624C}">
      <dgm:prSet/>
      <dgm:spPr/>
      <dgm:t>
        <a:bodyPr/>
        <a:lstStyle/>
        <a:p>
          <a:endParaRPr lang="en-ZA"/>
        </a:p>
      </dgm:t>
    </dgm:pt>
    <dgm:pt modelId="{ED1F9D74-B05E-4BE4-8C75-3676681D4CDB}" type="sibTrans" cxnId="{4AC3CE08-9111-4BAE-9A4D-695CCFDC624C}">
      <dgm:prSet/>
      <dgm:spPr/>
      <dgm:t>
        <a:bodyPr/>
        <a:lstStyle/>
        <a:p>
          <a:endParaRPr lang="en-ZA"/>
        </a:p>
      </dgm:t>
    </dgm:pt>
    <dgm:pt modelId="{F8305A81-52B3-4FDD-9206-08879E93F27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altLang="en-US" sz="1800" b="1" dirty="0"/>
            <a:t>1. Data triangulation: </a:t>
          </a:r>
          <a:r>
            <a:rPr lang="en-US" altLang="en-US" sz="1800" dirty="0"/>
            <a:t>triangulate and cross-check data from different sources (FE, FAP &amp;PS) to avoid double counting</a:t>
          </a:r>
          <a:endParaRPr lang="en-ZA" sz="1800" dirty="0"/>
        </a:p>
      </dgm:t>
    </dgm:pt>
    <dgm:pt modelId="{DE86041D-0BB2-429C-9C8C-57D6ADBD8A5A}" type="parTrans" cxnId="{02350E63-EB14-4C87-B14B-668A012EE6C5}">
      <dgm:prSet/>
      <dgm:spPr/>
      <dgm:t>
        <a:bodyPr/>
        <a:lstStyle/>
        <a:p>
          <a:endParaRPr lang="en-ZA"/>
        </a:p>
      </dgm:t>
    </dgm:pt>
    <dgm:pt modelId="{B81AE924-04DC-4781-B32B-8666E373C425}" type="sibTrans" cxnId="{02350E63-EB14-4C87-B14B-668A012EE6C5}">
      <dgm:prSet/>
      <dgm:spPr/>
      <dgm:t>
        <a:bodyPr/>
        <a:lstStyle/>
        <a:p>
          <a:endParaRPr lang="en-ZA"/>
        </a:p>
      </dgm:t>
    </dgm:pt>
    <dgm:pt modelId="{B8C300C4-2E4E-454F-BDA6-0BF3DEA7D691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b="1" dirty="0"/>
            <a:t>2. NASA captures only complete transactions </a:t>
          </a:r>
          <a:r>
            <a:rPr lang="en-US" sz="1800" dirty="0"/>
            <a:t>All 9 vectors are mapped to recreate a complete transaction</a:t>
          </a:r>
          <a:endParaRPr lang="en-ZA" sz="1800" dirty="0"/>
        </a:p>
      </dgm:t>
    </dgm:pt>
    <dgm:pt modelId="{A61B5D64-1F5C-45CD-9CCB-F9DC03580875}" type="parTrans" cxnId="{8E5384A8-8493-4182-8703-E7A6C97FFDD5}">
      <dgm:prSet/>
      <dgm:spPr/>
      <dgm:t>
        <a:bodyPr/>
        <a:lstStyle/>
        <a:p>
          <a:endParaRPr lang="en-ZA"/>
        </a:p>
      </dgm:t>
    </dgm:pt>
    <dgm:pt modelId="{776049BD-DE62-49EF-A6AF-73FDD7C51E2B}" type="sibTrans" cxnId="{8E5384A8-8493-4182-8703-E7A6C97FFDD5}">
      <dgm:prSet/>
      <dgm:spPr/>
      <dgm:t>
        <a:bodyPr/>
        <a:lstStyle/>
        <a:p>
          <a:endParaRPr lang="en-ZA"/>
        </a:p>
      </dgm:t>
    </dgm:pt>
    <dgm:pt modelId="{E181DD86-4909-4CF7-A9A0-CA68F9120E2D}">
      <dgm:prSet phldrT="[Text]" custT="1"/>
      <dgm:spPr>
        <a:solidFill>
          <a:srgbClr val="70C8BE"/>
        </a:solidFill>
      </dgm:spPr>
      <dgm:t>
        <a:bodyPr/>
        <a:lstStyle/>
        <a:p>
          <a:r>
            <a:rPr lang="en-US" sz="1800" b="1" dirty="0"/>
            <a:t>3</a:t>
          </a:r>
        </a:p>
        <a:p>
          <a:endParaRPr lang="en-US" sz="1800" b="1" dirty="0"/>
        </a:p>
        <a:p>
          <a:r>
            <a:rPr lang="en-US" sz="1800" b="1" dirty="0"/>
            <a:t>3. Capture only actual expenditure, </a:t>
          </a:r>
          <a:r>
            <a:rPr lang="en-US" sz="1800" dirty="0"/>
            <a:t>HIV expenditures: Goods and services delivered to a Beneficiary Population. Not budgets or commitments</a:t>
          </a:r>
        </a:p>
        <a:p>
          <a:endParaRPr lang="en-US" sz="1800" b="1" dirty="0"/>
        </a:p>
        <a:p>
          <a:endParaRPr lang="en-ZA" sz="1800" dirty="0"/>
        </a:p>
      </dgm:t>
    </dgm:pt>
    <dgm:pt modelId="{B6A2E974-1668-4EB8-8202-DFBA3DCC1292}" type="parTrans" cxnId="{B09C1087-3B12-4220-91E5-31E19EAA61AB}">
      <dgm:prSet/>
      <dgm:spPr/>
      <dgm:t>
        <a:bodyPr/>
        <a:lstStyle/>
        <a:p>
          <a:endParaRPr lang="en-ZA"/>
        </a:p>
      </dgm:t>
    </dgm:pt>
    <dgm:pt modelId="{DFC41811-BBFB-4438-9CB4-AF9F11A3AE6C}" type="sibTrans" cxnId="{B09C1087-3B12-4220-91E5-31E19EAA61AB}">
      <dgm:prSet/>
      <dgm:spPr/>
      <dgm:t>
        <a:bodyPr/>
        <a:lstStyle/>
        <a:p>
          <a:endParaRPr lang="en-ZA"/>
        </a:p>
      </dgm:t>
    </dgm:pt>
    <dgm:pt modelId="{C6C51475-A9A0-4F63-90D7-291A2D25F92F}" type="pres">
      <dgm:prSet presAssocID="{64DBAF83-7383-4207-B364-C7F130670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7AFADA-12AA-4755-B7DE-4FDAE0662C95}" type="pres">
      <dgm:prSet presAssocID="{2734975B-6CA1-4BFA-9507-A79C76EEF4CD}" presName="hierRoot1" presStyleCnt="0">
        <dgm:presLayoutVars>
          <dgm:hierBranch val="init"/>
        </dgm:presLayoutVars>
      </dgm:prSet>
      <dgm:spPr/>
    </dgm:pt>
    <dgm:pt modelId="{1D0407A9-2756-4ECA-A1E1-7A3F3D9F5277}" type="pres">
      <dgm:prSet presAssocID="{2734975B-6CA1-4BFA-9507-A79C76EEF4CD}" presName="rootComposite1" presStyleCnt="0"/>
      <dgm:spPr/>
    </dgm:pt>
    <dgm:pt modelId="{87469557-4A24-41EA-BE32-07372A13CE1E}" type="pres">
      <dgm:prSet presAssocID="{2734975B-6CA1-4BFA-9507-A79C76EEF4CD}" presName="rootText1" presStyleLbl="node0" presStyleIdx="0" presStyleCnt="1" custScaleX="163587" custScaleY="50543" custLinFactNeighborY="-13455">
        <dgm:presLayoutVars>
          <dgm:chPref val="3"/>
        </dgm:presLayoutVars>
      </dgm:prSet>
      <dgm:spPr/>
    </dgm:pt>
    <dgm:pt modelId="{D79A295E-2AFE-47B9-ABD6-41A3BFB09D73}" type="pres">
      <dgm:prSet presAssocID="{2734975B-6CA1-4BFA-9507-A79C76EEF4CD}" presName="rootConnector1" presStyleLbl="node1" presStyleIdx="0" presStyleCnt="0"/>
      <dgm:spPr/>
    </dgm:pt>
    <dgm:pt modelId="{7EC5FA01-B64C-4E32-BB2A-32027BA88B32}" type="pres">
      <dgm:prSet presAssocID="{2734975B-6CA1-4BFA-9507-A79C76EEF4CD}" presName="hierChild2" presStyleCnt="0"/>
      <dgm:spPr/>
    </dgm:pt>
    <dgm:pt modelId="{9B060DF8-E5C9-4026-8558-D77083674675}" type="pres">
      <dgm:prSet presAssocID="{DE86041D-0BB2-429C-9C8C-57D6ADBD8A5A}" presName="Name37" presStyleLbl="parChTrans1D2" presStyleIdx="0" presStyleCnt="3"/>
      <dgm:spPr/>
    </dgm:pt>
    <dgm:pt modelId="{C8107B08-2D2E-4F61-A02F-186812B15402}" type="pres">
      <dgm:prSet presAssocID="{F8305A81-52B3-4FDD-9206-08879E93F277}" presName="hierRoot2" presStyleCnt="0">
        <dgm:presLayoutVars>
          <dgm:hierBranch val="init"/>
        </dgm:presLayoutVars>
      </dgm:prSet>
      <dgm:spPr/>
    </dgm:pt>
    <dgm:pt modelId="{2F4B3E87-B279-4C61-9BB3-2884A53B7171}" type="pres">
      <dgm:prSet presAssocID="{F8305A81-52B3-4FDD-9206-08879E93F277}" presName="rootComposite" presStyleCnt="0"/>
      <dgm:spPr/>
    </dgm:pt>
    <dgm:pt modelId="{707F073B-C371-4F62-AB72-F0FBF78D642C}" type="pres">
      <dgm:prSet presAssocID="{F8305A81-52B3-4FDD-9206-08879E93F277}" presName="rootText" presStyleLbl="node2" presStyleIdx="0" presStyleCnt="3" custScaleY="194974">
        <dgm:presLayoutVars>
          <dgm:chPref val="3"/>
        </dgm:presLayoutVars>
      </dgm:prSet>
      <dgm:spPr/>
    </dgm:pt>
    <dgm:pt modelId="{799946B5-7EC9-43F3-AB54-03861A23CAB4}" type="pres">
      <dgm:prSet presAssocID="{F8305A81-52B3-4FDD-9206-08879E93F277}" presName="rootConnector" presStyleLbl="node2" presStyleIdx="0" presStyleCnt="3"/>
      <dgm:spPr/>
    </dgm:pt>
    <dgm:pt modelId="{29F8C4E8-5166-4F1D-9BCD-B590D690495F}" type="pres">
      <dgm:prSet presAssocID="{F8305A81-52B3-4FDD-9206-08879E93F277}" presName="hierChild4" presStyleCnt="0"/>
      <dgm:spPr/>
    </dgm:pt>
    <dgm:pt modelId="{21323795-5A6F-49F3-80EA-B5C7CFED0AC1}" type="pres">
      <dgm:prSet presAssocID="{F8305A81-52B3-4FDD-9206-08879E93F277}" presName="hierChild5" presStyleCnt="0"/>
      <dgm:spPr/>
    </dgm:pt>
    <dgm:pt modelId="{88E90ABC-9268-42D4-AF5F-B7F8C17392E4}" type="pres">
      <dgm:prSet presAssocID="{A61B5D64-1F5C-45CD-9CCB-F9DC03580875}" presName="Name37" presStyleLbl="parChTrans1D2" presStyleIdx="1" presStyleCnt="3"/>
      <dgm:spPr/>
    </dgm:pt>
    <dgm:pt modelId="{D95A2E8C-44D2-49E2-A350-230F6960E295}" type="pres">
      <dgm:prSet presAssocID="{B8C300C4-2E4E-454F-BDA6-0BF3DEA7D691}" presName="hierRoot2" presStyleCnt="0">
        <dgm:presLayoutVars>
          <dgm:hierBranch val="init"/>
        </dgm:presLayoutVars>
      </dgm:prSet>
      <dgm:spPr/>
    </dgm:pt>
    <dgm:pt modelId="{AC51BC4E-170A-404B-9989-F2BFA97AD39E}" type="pres">
      <dgm:prSet presAssocID="{B8C300C4-2E4E-454F-BDA6-0BF3DEA7D691}" presName="rootComposite" presStyleCnt="0"/>
      <dgm:spPr/>
    </dgm:pt>
    <dgm:pt modelId="{4D5698B5-9525-4922-9C7D-9F39B6764128}" type="pres">
      <dgm:prSet presAssocID="{B8C300C4-2E4E-454F-BDA6-0BF3DEA7D691}" presName="rootText" presStyleLbl="node2" presStyleIdx="1" presStyleCnt="3" custScaleY="199380">
        <dgm:presLayoutVars>
          <dgm:chPref val="3"/>
        </dgm:presLayoutVars>
      </dgm:prSet>
      <dgm:spPr/>
    </dgm:pt>
    <dgm:pt modelId="{E5050B62-96CC-4628-923F-BE0B24E66924}" type="pres">
      <dgm:prSet presAssocID="{B8C300C4-2E4E-454F-BDA6-0BF3DEA7D691}" presName="rootConnector" presStyleLbl="node2" presStyleIdx="1" presStyleCnt="3"/>
      <dgm:spPr/>
    </dgm:pt>
    <dgm:pt modelId="{63F5394F-EA50-4956-BC68-82C11B7B4AEB}" type="pres">
      <dgm:prSet presAssocID="{B8C300C4-2E4E-454F-BDA6-0BF3DEA7D691}" presName="hierChild4" presStyleCnt="0"/>
      <dgm:spPr/>
    </dgm:pt>
    <dgm:pt modelId="{50B80C5F-3F1C-419A-A5EE-881B3895695D}" type="pres">
      <dgm:prSet presAssocID="{B8C300C4-2E4E-454F-BDA6-0BF3DEA7D691}" presName="hierChild5" presStyleCnt="0"/>
      <dgm:spPr/>
    </dgm:pt>
    <dgm:pt modelId="{484ECDC9-C966-4ED5-AA2F-5E2B944F0098}" type="pres">
      <dgm:prSet presAssocID="{B6A2E974-1668-4EB8-8202-DFBA3DCC1292}" presName="Name37" presStyleLbl="parChTrans1D2" presStyleIdx="2" presStyleCnt="3"/>
      <dgm:spPr/>
    </dgm:pt>
    <dgm:pt modelId="{DCFDD51E-6CD4-44F5-92C3-C0F7D35963AD}" type="pres">
      <dgm:prSet presAssocID="{E181DD86-4909-4CF7-A9A0-CA68F9120E2D}" presName="hierRoot2" presStyleCnt="0">
        <dgm:presLayoutVars>
          <dgm:hierBranch val="init"/>
        </dgm:presLayoutVars>
      </dgm:prSet>
      <dgm:spPr/>
    </dgm:pt>
    <dgm:pt modelId="{93AF1348-CFB5-4198-B8F4-3BE0936B4325}" type="pres">
      <dgm:prSet presAssocID="{E181DD86-4909-4CF7-A9A0-CA68F9120E2D}" presName="rootComposite" presStyleCnt="0"/>
      <dgm:spPr/>
    </dgm:pt>
    <dgm:pt modelId="{410FCF28-90FE-473E-A59B-B6BB047260B2}" type="pres">
      <dgm:prSet presAssocID="{E181DD86-4909-4CF7-A9A0-CA68F9120E2D}" presName="rootText" presStyleLbl="node2" presStyleIdx="2" presStyleCnt="3" custScaleY="194737">
        <dgm:presLayoutVars>
          <dgm:chPref val="3"/>
        </dgm:presLayoutVars>
      </dgm:prSet>
      <dgm:spPr/>
    </dgm:pt>
    <dgm:pt modelId="{D34201CF-FA20-4A11-B002-1FC333746A85}" type="pres">
      <dgm:prSet presAssocID="{E181DD86-4909-4CF7-A9A0-CA68F9120E2D}" presName="rootConnector" presStyleLbl="node2" presStyleIdx="2" presStyleCnt="3"/>
      <dgm:spPr/>
    </dgm:pt>
    <dgm:pt modelId="{FC71A272-2248-4166-9110-F0815D4C0995}" type="pres">
      <dgm:prSet presAssocID="{E181DD86-4909-4CF7-A9A0-CA68F9120E2D}" presName="hierChild4" presStyleCnt="0"/>
      <dgm:spPr/>
    </dgm:pt>
    <dgm:pt modelId="{26C9F63D-7B6E-42C1-A497-524F2F05929C}" type="pres">
      <dgm:prSet presAssocID="{E181DD86-4909-4CF7-A9A0-CA68F9120E2D}" presName="hierChild5" presStyleCnt="0"/>
      <dgm:spPr/>
    </dgm:pt>
    <dgm:pt modelId="{8DD8BCBB-5D23-465F-A0FA-B09362340C6C}" type="pres">
      <dgm:prSet presAssocID="{2734975B-6CA1-4BFA-9507-A79C76EEF4CD}" presName="hierChild3" presStyleCnt="0"/>
      <dgm:spPr/>
    </dgm:pt>
  </dgm:ptLst>
  <dgm:cxnLst>
    <dgm:cxn modelId="{4AC3CE08-9111-4BAE-9A4D-695CCFDC624C}" srcId="{64DBAF83-7383-4207-B364-C7F130670F14}" destId="{2734975B-6CA1-4BFA-9507-A79C76EEF4CD}" srcOrd="0" destOrd="0" parTransId="{01D0ED6A-2F64-4AE1-97BF-6D7FFBF60615}" sibTransId="{ED1F9D74-B05E-4BE4-8C75-3676681D4CDB}"/>
    <dgm:cxn modelId="{1D93660D-9FB7-40B3-9A40-05A47FB7258C}" type="presOf" srcId="{B8C300C4-2E4E-454F-BDA6-0BF3DEA7D691}" destId="{4D5698B5-9525-4922-9C7D-9F39B6764128}" srcOrd="0" destOrd="0" presId="urn:microsoft.com/office/officeart/2005/8/layout/orgChart1"/>
    <dgm:cxn modelId="{2F02AD28-F371-42DC-AD82-4D5D0E2C1714}" type="presOf" srcId="{B8C300C4-2E4E-454F-BDA6-0BF3DEA7D691}" destId="{E5050B62-96CC-4628-923F-BE0B24E66924}" srcOrd="1" destOrd="0" presId="urn:microsoft.com/office/officeart/2005/8/layout/orgChart1"/>
    <dgm:cxn modelId="{32529329-A228-4002-B40A-4ACB859E4C9D}" type="presOf" srcId="{E181DD86-4909-4CF7-A9A0-CA68F9120E2D}" destId="{D34201CF-FA20-4A11-B002-1FC333746A85}" srcOrd="1" destOrd="0" presId="urn:microsoft.com/office/officeart/2005/8/layout/orgChart1"/>
    <dgm:cxn modelId="{DD9B372A-6EEF-45F3-A98C-2CBF7534E2E7}" type="presOf" srcId="{2734975B-6CA1-4BFA-9507-A79C76EEF4CD}" destId="{87469557-4A24-41EA-BE32-07372A13CE1E}" srcOrd="0" destOrd="0" presId="urn:microsoft.com/office/officeart/2005/8/layout/orgChart1"/>
    <dgm:cxn modelId="{7C7EAC3F-AB22-4C07-9723-71C3A7C47CB9}" type="presOf" srcId="{64DBAF83-7383-4207-B364-C7F130670F14}" destId="{C6C51475-A9A0-4F63-90D7-291A2D25F92F}" srcOrd="0" destOrd="0" presId="urn:microsoft.com/office/officeart/2005/8/layout/orgChart1"/>
    <dgm:cxn modelId="{02350E63-EB14-4C87-B14B-668A012EE6C5}" srcId="{2734975B-6CA1-4BFA-9507-A79C76EEF4CD}" destId="{F8305A81-52B3-4FDD-9206-08879E93F277}" srcOrd="0" destOrd="0" parTransId="{DE86041D-0BB2-429C-9C8C-57D6ADBD8A5A}" sibTransId="{B81AE924-04DC-4781-B32B-8666E373C425}"/>
    <dgm:cxn modelId="{A2482345-5403-457F-9C43-8D398E1905FF}" type="presOf" srcId="{F8305A81-52B3-4FDD-9206-08879E93F277}" destId="{707F073B-C371-4F62-AB72-F0FBF78D642C}" srcOrd="0" destOrd="0" presId="urn:microsoft.com/office/officeart/2005/8/layout/orgChart1"/>
    <dgm:cxn modelId="{87B12477-F3CE-4BFF-B65C-8141640BC181}" type="presOf" srcId="{F8305A81-52B3-4FDD-9206-08879E93F277}" destId="{799946B5-7EC9-43F3-AB54-03861A23CAB4}" srcOrd="1" destOrd="0" presId="urn:microsoft.com/office/officeart/2005/8/layout/orgChart1"/>
    <dgm:cxn modelId="{B09C1087-3B12-4220-91E5-31E19EAA61AB}" srcId="{2734975B-6CA1-4BFA-9507-A79C76EEF4CD}" destId="{E181DD86-4909-4CF7-A9A0-CA68F9120E2D}" srcOrd="2" destOrd="0" parTransId="{B6A2E974-1668-4EB8-8202-DFBA3DCC1292}" sibTransId="{DFC41811-BBFB-4438-9CB4-AF9F11A3AE6C}"/>
    <dgm:cxn modelId="{33443691-6888-4FC0-A886-A8D6D18AF83A}" type="presOf" srcId="{2734975B-6CA1-4BFA-9507-A79C76EEF4CD}" destId="{D79A295E-2AFE-47B9-ABD6-41A3BFB09D73}" srcOrd="1" destOrd="0" presId="urn:microsoft.com/office/officeart/2005/8/layout/orgChart1"/>
    <dgm:cxn modelId="{AE978F91-E56A-4CDA-871C-001B5810C016}" type="presOf" srcId="{B6A2E974-1668-4EB8-8202-DFBA3DCC1292}" destId="{484ECDC9-C966-4ED5-AA2F-5E2B944F0098}" srcOrd="0" destOrd="0" presId="urn:microsoft.com/office/officeart/2005/8/layout/orgChart1"/>
    <dgm:cxn modelId="{8E5384A8-8493-4182-8703-E7A6C97FFDD5}" srcId="{2734975B-6CA1-4BFA-9507-A79C76EEF4CD}" destId="{B8C300C4-2E4E-454F-BDA6-0BF3DEA7D691}" srcOrd="1" destOrd="0" parTransId="{A61B5D64-1F5C-45CD-9CCB-F9DC03580875}" sibTransId="{776049BD-DE62-49EF-A6AF-73FDD7C51E2B}"/>
    <dgm:cxn modelId="{F1282AA9-DA57-411D-8F33-37B3C7A574DC}" type="presOf" srcId="{DE86041D-0BB2-429C-9C8C-57D6ADBD8A5A}" destId="{9B060DF8-E5C9-4026-8558-D77083674675}" srcOrd="0" destOrd="0" presId="urn:microsoft.com/office/officeart/2005/8/layout/orgChart1"/>
    <dgm:cxn modelId="{5F72FDE5-911D-4506-B36D-E1A5D798F484}" type="presOf" srcId="{E181DD86-4909-4CF7-A9A0-CA68F9120E2D}" destId="{410FCF28-90FE-473E-A59B-B6BB047260B2}" srcOrd="0" destOrd="0" presId="urn:microsoft.com/office/officeart/2005/8/layout/orgChart1"/>
    <dgm:cxn modelId="{6BF92AE8-274A-41FB-98E3-947EBD3391BD}" type="presOf" srcId="{A61B5D64-1F5C-45CD-9CCB-F9DC03580875}" destId="{88E90ABC-9268-42D4-AF5F-B7F8C17392E4}" srcOrd="0" destOrd="0" presId="urn:microsoft.com/office/officeart/2005/8/layout/orgChart1"/>
    <dgm:cxn modelId="{46A2CD64-2BEB-4889-B6A4-04B6E7945BBF}" type="presParOf" srcId="{C6C51475-A9A0-4F63-90D7-291A2D25F92F}" destId="{997AFADA-12AA-4755-B7DE-4FDAE0662C95}" srcOrd="0" destOrd="0" presId="urn:microsoft.com/office/officeart/2005/8/layout/orgChart1"/>
    <dgm:cxn modelId="{61B043F8-ADCD-438E-A5CD-05B083CDE418}" type="presParOf" srcId="{997AFADA-12AA-4755-B7DE-4FDAE0662C95}" destId="{1D0407A9-2756-4ECA-A1E1-7A3F3D9F5277}" srcOrd="0" destOrd="0" presId="urn:microsoft.com/office/officeart/2005/8/layout/orgChart1"/>
    <dgm:cxn modelId="{77F48858-EBC6-4F83-97DB-FCCBF7C5992D}" type="presParOf" srcId="{1D0407A9-2756-4ECA-A1E1-7A3F3D9F5277}" destId="{87469557-4A24-41EA-BE32-07372A13CE1E}" srcOrd="0" destOrd="0" presId="urn:microsoft.com/office/officeart/2005/8/layout/orgChart1"/>
    <dgm:cxn modelId="{CAF32E31-3177-43CB-80C9-FEA0EE7A927E}" type="presParOf" srcId="{1D0407A9-2756-4ECA-A1E1-7A3F3D9F5277}" destId="{D79A295E-2AFE-47B9-ABD6-41A3BFB09D73}" srcOrd="1" destOrd="0" presId="urn:microsoft.com/office/officeart/2005/8/layout/orgChart1"/>
    <dgm:cxn modelId="{A187652D-4918-4C08-BA49-6A2FA517B391}" type="presParOf" srcId="{997AFADA-12AA-4755-B7DE-4FDAE0662C95}" destId="{7EC5FA01-B64C-4E32-BB2A-32027BA88B32}" srcOrd="1" destOrd="0" presId="urn:microsoft.com/office/officeart/2005/8/layout/orgChart1"/>
    <dgm:cxn modelId="{0C93193B-60B1-4356-91F0-500E213C6277}" type="presParOf" srcId="{7EC5FA01-B64C-4E32-BB2A-32027BA88B32}" destId="{9B060DF8-E5C9-4026-8558-D77083674675}" srcOrd="0" destOrd="0" presId="urn:microsoft.com/office/officeart/2005/8/layout/orgChart1"/>
    <dgm:cxn modelId="{76A08949-AA42-4D98-92D1-C1D10D6F02A9}" type="presParOf" srcId="{7EC5FA01-B64C-4E32-BB2A-32027BA88B32}" destId="{C8107B08-2D2E-4F61-A02F-186812B15402}" srcOrd="1" destOrd="0" presId="urn:microsoft.com/office/officeart/2005/8/layout/orgChart1"/>
    <dgm:cxn modelId="{352D373D-2E58-408F-8182-D551E43BC5E6}" type="presParOf" srcId="{C8107B08-2D2E-4F61-A02F-186812B15402}" destId="{2F4B3E87-B279-4C61-9BB3-2884A53B7171}" srcOrd="0" destOrd="0" presId="urn:microsoft.com/office/officeart/2005/8/layout/orgChart1"/>
    <dgm:cxn modelId="{83149ADB-8514-41F5-B05C-99EF5DFFD38A}" type="presParOf" srcId="{2F4B3E87-B279-4C61-9BB3-2884A53B7171}" destId="{707F073B-C371-4F62-AB72-F0FBF78D642C}" srcOrd="0" destOrd="0" presId="urn:microsoft.com/office/officeart/2005/8/layout/orgChart1"/>
    <dgm:cxn modelId="{469D301D-F1E0-45C4-87B6-0FFFAE3A5CF9}" type="presParOf" srcId="{2F4B3E87-B279-4C61-9BB3-2884A53B7171}" destId="{799946B5-7EC9-43F3-AB54-03861A23CAB4}" srcOrd="1" destOrd="0" presId="urn:microsoft.com/office/officeart/2005/8/layout/orgChart1"/>
    <dgm:cxn modelId="{A9A8832E-9124-46D3-9F91-8E2C69D469E8}" type="presParOf" srcId="{C8107B08-2D2E-4F61-A02F-186812B15402}" destId="{29F8C4E8-5166-4F1D-9BCD-B590D690495F}" srcOrd="1" destOrd="0" presId="urn:microsoft.com/office/officeart/2005/8/layout/orgChart1"/>
    <dgm:cxn modelId="{47DD4542-1F80-45C0-AE0F-FA84D6F7C4A9}" type="presParOf" srcId="{C8107B08-2D2E-4F61-A02F-186812B15402}" destId="{21323795-5A6F-49F3-80EA-B5C7CFED0AC1}" srcOrd="2" destOrd="0" presId="urn:microsoft.com/office/officeart/2005/8/layout/orgChart1"/>
    <dgm:cxn modelId="{9623FCD2-ED3C-449F-B453-09CBC34AB9EF}" type="presParOf" srcId="{7EC5FA01-B64C-4E32-BB2A-32027BA88B32}" destId="{88E90ABC-9268-42D4-AF5F-B7F8C17392E4}" srcOrd="2" destOrd="0" presId="urn:microsoft.com/office/officeart/2005/8/layout/orgChart1"/>
    <dgm:cxn modelId="{27DD8D76-7639-4309-86D5-5748CF5A0931}" type="presParOf" srcId="{7EC5FA01-B64C-4E32-BB2A-32027BA88B32}" destId="{D95A2E8C-44D2-49E2-A350-230F6960E295}" srcOrd="3" destOrd="0" presId="urn:microsoft.com/office/officeart/2005/8/layout/orgChart1"/>
    <dgm:cxn modelId="{DBE5B3AA-4F6D-4F9E-AF9E-A060E2F1D0B1}" type="presParOf" srcId="{D95A2E8C-44D2-49E2-A350-230F6960E295}" destId="{AC51BC4E-170A-404B-9989-F2BFA97AD39E}" srcOrd="0" destOrd="0" presId="urn:microsoft.com/office/officeart/2005/8/layout/orgChart1"/>
    <dgm:cxn modelId="{D7097C25-E73C-4BBE-8970-9B9FA193E7A2}" type="presParOf" srcId="{AC51BC4E-170A-404B-9989-F2BFA97AD39E}" destId="{4D5698B5-9525-4922-9C7D-9F39B6764128}" srcOrd="0" destOrd="0" presId="urn:microsoft.com/office/officeart/2005/8/layout/orgChart1"/>
    <dgm:cxn modelId="{BA71DA9B-C13B-48E0-985A-FE908BAF794D}" type="presParOf" srcId="{AC51BC4E-170A-404B-9989-F2BFA97AD39E}" destId="{E5050B62-96CC-4628-923F-BE0B24E66924}" srcOrd="1" destOrd="0" presId="urn:microsoft.com/office/officeart/2005/8/layout/orgChart1"/>
    <dgm:cxn modelId="{13FC9160-4097-4F25-BBA1-9A7725653B61}" type="presParOf" srcId="{D95A2E8C-44D2-49E2-A350-230F6960E295}" destId="{63F5394F-EA50-4956-BC68-82C11B7B4AEB}" srcOrd="1" destOrd="0" presId="urn:microsoft.com/office/officeart/2005/8/layout/orgChart1"/>
    <dgm:cxn modelId="{1CFFBC4E-7289-44F5-8AD8-13DC680C6699}" type="presParOf" srcId="{D95A2E8C-44D2-49E2-A350-230F6960E295}" destId="{50B80C5F-3F1C-419A-A5EE-881B3895695D}" srcOrd="2" destOrd="0" presId="urn:microsoft.com/office/officeart/2005/8/layout/orgChart1"/>
    <dgm:cxn modelId="{98F6080B-DAAB-44C0-A363-D47215A71584}" type="presParOf" srcId="{7EC5FA01-B64C-4E32-BB2A-32027BA88B32}" destId="{484ECDC9-C966-4ED5-AA2F-5E2B944F0098}" srcOrd="4" destOrd="0" presId="urn:microsoft.com/office/officeart/2005/8/layout/orgChart1"/>
    <dgm:cxn modelId="{A8646D2C-FD9B-4EE7-B570-BA1594C2B8B2}" type="presParOf" srcId="{7EC5FA01-B64C-4E32-BB2A-32027BA88B32}" destId="{DCFDD51E-6CD4-44F5-92C3-C0F7D35963AD}" srcOrd="5" destOrd="0" presId="urn:microsoft.com/office/officeart/2005/8/layout/orgChart1"/>
    <dgm:cxn modelId="{0ABBB0B0-13D9-48A9-A8F0-F44076969410}" type="presParOf" srcId="{DCFDD51E-6CD4-44F5-92C3-C0F7D35963AD}" destId="{93AF1348-CFB5-4198-B8F4-3BE0936B4325}" srcOrd="0" destOrd="0" presId="urn:microsoft.com/office/officeart/2005/8/layout/orgChart1"/>
    <dgm:cxn modelId="{22ABE56B-2C82-4C86-BF20-D97768CCF9C6}" type="presParOf" srcId="{93AF1348-CFB5-4198-B8F4-3BE0936B4325}" destId="{410FCF28-90FE-473E-A59B-B6BB047260B2}" srcOrd="0" destOrd="0" presId="urn:microsoft.com/office/officeart/2005/8/layout/orgChart1"/>
    <dgm:cxn modelId="{6532127F-E127-40C9-812C-15BE0F64A5E2}" type="presParOf" srcId="{93AF1348-CFB5-4198-B8F4-3BE0936B4325}" destId="{D34201CF-FA20-4A11-B002-1FC333746A85}" srcOrd="1" destOrd="0" presId="urn:microsoft.com/office/officeart/2005/8/layout/orgChart1"/>
    <dgm:cxn modelId="{BAB58DE9-D7A0-4DB2-9CEC-712F28BCD87F}" type="presParOf" srcId="{DCFDD51E-6CD4-44F5-92C3-C0F7D35963AD}" destId="{FC71A272-2248-4166-9110-F0815D4C0995}" srcOrd="1" destOrd="0" presId="urn:microsoft.com/office/officeart/2005/8/layout/orgChart1"/>
    <dgm:cxn modelId="{5EB929A4-3821-4903-B873-801DB76A45B2}" type="presParOf" srcId="{DCFDD51E-6CD4-44F5-92C3-C0F7D35963AD}" destId="{26C9F63D-7B6E-42C1-A497-524F2F05929C}" srcOrd="2" destOrd="0" presId="urn:microsoft.com/office/officeart/2005/8/layout/orgChart1"/>
    <dgm:cxn modelId="{59939C67-F03F-4356-A338-E8964DE8944B}" type="presParOf" srcId="{997AFADA-12AA-4755-B7DE-4FDAE0662C95}" destId="{8DD8BCBB-5D23-465F-A0FA-B09362340C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402EE-70E3-4B6D-B0D1-609BCB2463A8}">
      <dsp:nvSpPr>
        <dsp:cNvPr id="0" name=""/>
        <dsp:cNvSpPr/>
      </dsp:nvSpPr>
      <dsp:spPr>
        <a:xfrm rot="16200000">
          <a:off x="2025361" y="-312622"/>
          <a:ext cx="2395743" cy="3865559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NASA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 measures the expenditures incurred in the implementation of the National HIV response.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This process includes assessing the value of goods and services consumed during the execution of the National Multisectoral Response</a:t>
          </a:r>
          <a:endParaRPr lang="en-Z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407425" y="539258"/>
        <a:ext cx="3748587" cy="2161799"/>
      </dsp:txXfrm>
    </dsp:sp>
    <dsp:sp modelId="{5E10EC87-90F9-4422-BFF3-0B89BF385081}">
      <dsp:nvSpPr>
        <dsp:cNvPr id="0" name=""/>
        <dsp:cNvSpPr/>
      </dsp:nvSpPr>
      <dsp:spPr>
        <a:xfrm rot="5400000">
          <a:off x="6103930" y="-467002"/>
          <a:ext cx="2418030" cy="41266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11290329"/>
            <a:satOff val="-40435"/>
            <a:lumOff val="82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NASA is not limited to health expenditures. </a:t>
          </a: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NASA follows the basic framework and templates of the National Health Accounts</a:t>
          </a:r>
          <a:r>
            <a:rPr lang="en-GB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800" b="0" kern="1200" dirty="0">
              <a:latin typeface="Arial" panose="020B0604020202020204" pitchFamily="34" charset="0"/>
              <a:cs typeface="Arial" panose="020B0604020202020204" pitchFamily="34" charset="0"/>
            </a:rPr>
            <a:t>but embraces the tracking of social mitigation, education, labour, justice, and other sectors’ expenditures to embody the multi-sectoral response. </a:t>
          </a:r>
          <a:endParaRPr lang="en-ZA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249628" y="505360"/>
        <a:ext cx="4008574" cy="2181910"/>
      </dsp:txXfrm>
    </dsp:sp>
    <dsp:sp modelId="{FE845B5D-3048-4FE0-8B3F-B70812AFD4D8}">
      <dsp:nvSpPr>
        <dsp:cNvPr id="0" name=""/>
        <dsp:cNvSpPr/>
      </dsp:nvSpPr>
      <dsp:spPr>
        <a:xfrm>
          <a:off x="4716620" y="163731"/>
          <a:ext cx="1082363" cy="95858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4485-C671-458A-B1D6-91A2BA893BB9}">
      <dsp:nvSpPr>
        <dsp:cNvPr id="0" name=""/>
        <dsp:cNvSpPr/>
      </dsp:nvSpPr>
      <dsp:spPr>
        <a:xfrm rot="10800000">
          <a:off x="4727506" y="2172383"/>
          <a:ext cx="997088" cy="93109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0569758"/>
            <a:satOff val="19118"/>
            <a:lumOff val="-1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ECDC9-C966-4ED5-AA2F-5E2B944F0098}">
      <dsp:nvSpPr>
        <dsp:cNvPr id="0" name=""/>
        <dsp:cNvSpPr/>
      </dsp:nvSpPr>
      <dsp:spPr>
        <a:xfrm>
          <a:off x="3943350" y="1303878"/>
          <a:ext cx="2789949" cy="63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1"/>
              </a:lnTo>
              <a:lnTo>
                <a:pt x="2789949" y="397221"/>
              </a:lnTo>
              <a:lnTo>
                <a:pt x="2789949" y="63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90ABC-9268-42D4-AF5F-B7F8C17392E4}">
      <dsp:nvSpPr>
        <dsp:cNvPr id="0" name=""/>
        <dsp:cNvSpPr/>
      </dsp:nvSpPr>
      <dsp:spPr>
        <a:xfrm>
          <a:off x="3897630" y="1303878"/>
          <a:ext cx="91440" cy="6393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60DF8-E5C9-4026-8558-D77083674675}">
      <dsp:nvSpPr>
        <dsp:cNvPr id="0" name=""/>
        <dsp:cNvSpPr/>
      </dsp:nvSpPr>
      <dsp:spPr>
        <a:xfrm>
          <a:off x="1153400" y="1303878"/>
          <a:ext cx="2789949" cy="639324"/>
        </a:xfrm>
        <a:custGeom>
          <a:avLst/>
          <a:gdLst/>
          <a:ahLst/>
          <a:cxnLst/>
          <a:rect l="0" t="0" r="0" b="0"/>
          <a:pathLst>
            <a:path>
              <a:moveTo>
                <a:pt x="2789949" y="0"/>
              </a:moveTo>
              <a:lnTo>
                <a:pt x="2789949" y="397221"/>
              </a:lnTo>
              <a:lnTo>
                <a:pt x="0" y="397221"/>
              </a:lnTo>
              <a:lnTo>
                <a:pt x="0" y="6393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469557-4A24-41EA-BE32-07372A13CE1E}">
      <dsp:nvSpPr>
        <dsp:cNvPr id="0" name=""/>
        <dsp:cNvSpPr/>
      </dsp:nvSpPr>
      <dsp:spPr>
        <a:xfrm>
          <a:off x="2057402" y="721182"/>
          <a:ext cx="3771895" cy="582695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NASA is guided by 3 principles</a:t>
          </a:r>
          <a:endParaRPr lang="en-ZA" sz="2000" kern="1200" dirty="0"/>
        </a:p>
      </dsp:txBody>
      <dsp:txXfrm>
        <a:off x="2057402" y="721182"/>
        <a:ext cx="3771895" cy="582695"/>
      </dsp:txXfrm>
    </dsp:sp>
    <dsp:sp modelId="{707F073B-C371-4F62-AB72-F0FBF78D642C}">
      <dsp:nvSpPr>
        <dsp:cNvPr id="0" name=""/>
        <dsp:cNvSpPr/>
      </dsp:nvSpPr>
      <dsp:spPr>
        <a:xfrm>
          <a:off x="529" y="1943203"/>
          <a:ext cx="2305742" cy="2247799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b="1" kern="1200" dirty="0"/>
            <a:t>1. Data triangulation: </a:t>
          </a:r>
          <a:r>
            <a:rPr lang="en-US" altLang="en-US" sz="1800" kern="1200" dirty="0"/>
            <a:t>triangulate and cross-check data from different sources (FE, FAP &amp;PS) to avoid double counting</a:t>
          </a:r>
          <a:endParaRPr lang="en-ZA" sz="1800" kern="1200" dirty="0"/>
        </a:p>
      </dsp:txBody>
      <dsp:txXfrm>
        <a:off x="529" y="1943203"/>
        <a:ext cx="2305742" cy="2247799"/>
      </dsp:txXfrm>
    </dsp:sp>
    <dsp:sp modelId="{4D5698B5-9525-4922-9C7D-9F39B6764128}">
      <dsp:nvSpPr>
        <dsp:cNvPr id="0" name=""/>
        <dsp:cNvSpPr/>
      </dsp:nvSpPr>
      <dsp:spPr>
        <a:xfrm>
          <a:off x="2790478" y="1943203"/>
          <a:ext cx="2305742" cy="2298595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2. NASA captures only complete transactions </a:t>
          </a:r>
          <a:r>
            <a:rPr lang="en-US" sz="1800" kern="1200" dirty="0"/>
            <a:t>All 9 vectors are mapped to recreate a complete transaction</a:t>
          </a:r>
          <a:endParaRPr lang="en-ZA" sz="1800" kern="1200" dirty="0"/>
        </a:p>
      </dsp:txBody>
      <dsp:txXfrm>
        <a:off x="2790478" y="1943203"/>
        <a:ext cx="2305742" cy="2298595"/>
      </dsp:txXfrm>
    </dsp:sp>
    <dsp:sp modelId="{410FCF28-90FE-473E-A59B-B6BB047260B2}">
      <dsp:nvSpPr>
        <dsp:cNvPr id="0" name=""/>
        <dsp:cNvSpPr/>
      </dsp:nvSpPr>
      <dsp:spPr>
        <a:xfrm>
          <a:off x="5580427" y="1943203"/>
          <a:ext cx="2305742" cy="2245067"/>
        </a:xfrm>
        <a:prstGeom prst="rect">
          <a:avLst/>
        </a:prstGeom>
        <a:solidFill>
          <a:srgbClr val="70C8B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3. Capture only actual expenditure, </a:t>
          </a:r>
          <a:r>
            <a:rPr lang="en-US" sz="1800" kern="1200" dirty="0"/>
            <a:t>HIV expenditures: Goods and services delivered to a Beneficiary Population. Not budgets or commitments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800" kern="1200" dirty="0"/>
        </a:p>
      </dsp:txBody>
      <dsp:txXfrm>
        <a:off x="5580427" y="1943203"/>
        <a:ext cx="2305742" cy="224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3471-3E8A-44FC-B1B9-3F3599B0C21E}" type="datetimeFigureOut">
              <a:rPr lang="en-BE" smtClean="0"/>
              <a:t>11/05/2025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72FA3-E0B6-4499-8F67-0AA3220878D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21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72FA3-E0B6-4499-8F67-0AA3220878D9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546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2FE75-9528-CF40-82D7-B405507F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EAAD01-68A5-41BE-8878-97882CC97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F56D9-68D3-2E86-9632-6827F0477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F619-34A0-E5A0-3527-D596ED004B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AAD72-21BB-414E-9D1D-270E834F58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11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DAEE98-D11B-1F46-BD54-12FAEE1FDBD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AF6FDB0-9613-7CB7-040C-77EDE92787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3948-60B8-DF9C-6746-50EC95EB6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AAA77-8909-5982-137D-73D312AF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2923-8C95-9C09-7C0E-2273507F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4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CE81-5DFF-379B-D796-5E544ECB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BA716-9BB6-A8C6-EF4C-2B652D31C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7FCB7-E01A-C402-D68B-5F2E7773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D594D-EE01-6733-ABF3-B66B6A1A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FB9A-D119-54FB-A146-2E3EDEC99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AD8B4-8CAB-1055-2A62-AE61F87A7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3BEA8-218E-F998-1661-AE2D813C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45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BAD9-A308-5B2A-F456-7B1139937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F616-12B3-5459-806A-790C8F3FD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3D98F-F7CD-C309-778A-E50A24771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8D61E-1BEF-B3B1-9A28-671CB3C6F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5FE65-BD23-9585-DED0-81796C60B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44DA6-0466-C8F9-1215-8A61478E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3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F9D3-7876-F6AA-85FF-92150BED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8B124-1C6D-B264-B1C6-E884D743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5E5B-BF9A-445A-07CA-4E12A187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7306-388D-2D52-DE68-7B832A94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D00D4-1E59-6D33-2010-5B1D8CCA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D4A5D-94B2-8195-BEDD-98E3B176F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32DF-E16F-6A64-BE67-AED138CB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3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E04FD-42CD-B919-8C12-EAD02B8B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EFF4E-E632-79A7-6172-4FE4D0FB1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8AB3A-6C5C-F78F-1218-0F8E7551E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4D552-DE9E-A803-E46F-4AA6FFBD8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F5C-F7EE-C74E-BF6A-C675A7393A0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BABA0-00E5-F5C1-7289-543B36D9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C1F6B-D70E-1609-90F8-FB5421A4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66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8DCC5-EC03-7545-C6D8-EE67BBDF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DE1DD-3BC4-CA77-6EF3-527C76708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DF52-107E-F0C0-8AC3-C1A21252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F5C-F7EE-C74E-BF6A-C675A7393A0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94405-2B4A-9109-0707-98DE576F0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7ED70-D067-9780-0C3D-B2E603D3E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5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269658-2FE1-CFF2-0E76-3A75C023C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C7271-4ED2-232C-8974-37066B35A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2F268-D041-25EB-BA2E-B6A1FDC4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F5C-F7EE-C74E-BF6A-C675A7393A0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EA6A-8C83-9024-E4AA-5399D384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6E0DF-7807-43F1-0402-F8D71FF7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5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B776-2D76-5F78-218C-2E2AE7DC9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20B85-ADC6-C029-3709-55F1C4AA1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59519-8333-6790-EF1E-157AA8A58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59E8-6FD9-4EF1-B7D3-DCB68BAC0B20}" type="datetimeFigureOut">
              <a:rPr lang="en-ZA" smtClean="0"/>
              <a:t>2025/11/05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178E7-A018-26C3-07DE-066495AE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D15E-7413-F442-89ED-AB1CCB6E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C99E-F471-4677-BDEA-77B025A199F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4533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D4CAF-BD92-8443-BC9E-FAAFCC50422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28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F9D3-7876-F6AA-85FF-92150BEDB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8B124-1C6D-B264-B1C6-E884D743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6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56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2D91A-5CCC-8D62-4BD6-403837241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C18DA5-B13D-88AA-3CFB-C71BEDD38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2871D-F55A-B59B-6493-51562CE7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B2F5C-F7EE-C74E-BF6A-C675A7393A0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53DE-6A3A-BE9D-5BEB-68304DBB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AD000-AACA-E166-34FA-4C374AA1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0343C7-E18C-D6C8-000A-2992ECE767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0F1C63-1A68-C880-9196-B0026B8A26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728BC-9968-1C97-71C3-D3FE474CA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2A7266B-E032-4184-B718-83AE168CE56A}" type="datetimeFigureOut">
              <a:rPr lang="en-US"/>
              <a:pPr>
                <a:defRPr/>
              </a:pPr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025B-FBD6-E385-C6D6-A8A696424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AF322-2FB4-13F2-5621-3B85A7DA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81BCB7C-63BD-4B01-A683-D1ECFCD81E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60668524-E8E8-04D4-881D-AEC4EF26C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7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A7ADF3-0CC4-E176-6E06-754307255B49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0C8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01CCD696-EB66-1A93-D3AF-6C4F4D4D6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B0F90-8515-6CDD-0667-03DD194F0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15D3-DE1C-A484-FDBA-85848C687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8CB8-1294-6BAB-8F7F-AABF88558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F5C-F7EE-C74E-BF6A-C675A7393A01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53F9D-7E8E-462C-491E-4A21CEB1A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12E3E-6F64-A545-B23A-C23AE6064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5F467-17F7-654F-965D-A70D3C67E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6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5" Type="http://schemas.openxmlformats.org/officeDocument/2006/relationships/image" Target="../media/image22.wmf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">
            <a:extLst>
              <a:ext uri="{FF2B5EF4-FFF2-40B4-BE49-F238E27FC236}">
                <a16:creationId xmlns:a16="http://schemas.microsoft.com/office/drawing/2014/main" id="{86F3C317-593A-C868-1AD5-FD592D993F1E}"/>
              </a:ext>
            </a:extLst>
          </p:cNvPr>
          <p:cNvSpPr txBox="1">
            <a:spLocks/>
          </p:cNvSpPr>
          <p:nvPr/>
        </p:nvSpPr>
        <p:spPr bwMode="auto">
          <a:xfrm>
            <a:off x="419726" y="280271"/>
            <a:ext cx="2935288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dirty="0">
                <a:solidFill>
                  <a:srgbClr val="000000"/>
                </a:solidFill>
                <a:cs typeface="Arial" panose="020B0604020202020204" pitchFamily="34" charset="0"/>
              </a:rPr>
              <a:t>UNAIDS | SEP 2025</a:t>
            </a:r>
          </a:p>
        </p:txBody>
      </p:sp>
      <p:sp>
        <p:nvSpPr>
          <p:cNvPr id="6147" name="Title 1">
            <a:extLst>
              <a:ext uri="{FF2B5EF4-FFF2-40B4-BE49-F238E27FC236}">
                <a16:creationId xmlns:a16="http://schemas.microsoft.com/office/drawing/2014/main" id="{B15A630C-B87D-D17C-89DD-4712E6AF0A45}"/>
              </a:ext>
            </a:extLst>
          </p:cNvPr>
          <p:cNvSpPr txBox="1">
            <a:spLocks/>
          </p:cNvSpPr>
          <p:nvPr/>
        </p:nvSpPr>
        <p:spPr bwMode="auto">
          <a:xfrm>
            <a:off x="419726" y="942975"/>
            <a:ext cx="10179264" cy="12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cs typeface="Arial" panose="020B0604020202020204" pitchFamily="34" charset="0"/>
              </a:rPr>
              <a:t>National AIDS Spending Assessment (NASA)</a:t>
            </a:r>
          </a:p>
        </p:txBody>
      </p:sp>
      <p:sp>
        <p:nvSpPr>
          <p:cNvPr id="6148" name="Text Placeholder 6">
            <a:extLst>
              <a:ext uri="{FF2B5EF4-FFF2-40B4-BE49-F238E27FC236}">
                <a16:creationId xmlns:a16="http://schemas.microsoft.com/office/drawing/2014/main" id="{6E503B92-B501-E87E-0315-233D78B73343}"/>
              </a:ext>
            </a:extLst>
          </p:cNvPr>
          <p:cNvSpPr txBox="1">
            <a:spLocks/>
          </p:cNvSpPr>
          <p:nvPr/>
        </p:nvSpPr>
        <p:spPr bwMode="auto">
          <a:xfrm>
            <a:off x="419726" y="2556169"/>
            <a:ext cx="6953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1100" b="1" dirty="0">
                <a:solidFill>
                  <a:srgbClr val="000000"/>
                </a:solidFill>
                <a:cs typeface="Arial" panose="020B0604020202020204" pitchFamily="34" charset="0"/>
              </a:rPr>
              <a:t>PRESENTER NAME, COUNTRY &amp; DATE OF TRAINING</a:t>
            </a:r>
          </a:p>
        </p:txBody>
      </p:sp>
      <p:sp>
        <p:nvSpPr>
          <p:cNvPr id="6149" name="Text Placeholder 6">
            <a:extLst>
              <a:ext uri="{FF2B5EF4-FFF2-40B4-BE49-F238E27FC236}">
                <a16:creationId xmlns:a16="http://schemas.microsoft.com/office/drawing/2014/main" id="{C4D33938-E17F-AE7D-CBD0-8CCEF92E983B}"/>
              </a:ext>
            </a:extLst>
          </p:cNvPr>
          <p:cNvSpPr txBox="1">
            <a:spLocks/>
          </p:cNvSpPr>
          <p:nvPr/>
        </p:nvSpPr>
        <p:spPr bwMode="auto">
          <a:xfrm>
            <a:off x="419726" y="1905610"/>
            <a:ext cx="695325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rgbClr val="70C8BE"/>
                </a:solidFill>
                <a:cs typeface="Arial" panose="020B0604020202020204" pitchFamily="34" charset="0"/>
              </a:rPr>
              <a:t>CONCEPTUAL FRAMEWORK</a:t>
            </a:r>
          </a:p>
        </p:txBody>
      </p:sp>
      <p:pic>
        <p:nvPicPr>
          <p:cNvPr id="6150" name="Picture 7">
            <a:extLst>
              <a:ext uri="{FF2B5EF4-FFF2-40B4-BE49-F238E27FC236}">
                <a16:creationId xmlns:a16="http://schemas.microsoft.com/office/drawing/2014/main" id="{ED3A5F82-A3D4-CC0F-FFAF-10F6F0718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0875"/>
            <a:ext cx="1219199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2F4CB5-84FB-9941-3345-2D3C679B6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24" y="11190"/>
            <a:ext cx="2901331" cy="5381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2485-92D6-D1BB-B45F-5F2FEF3D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97BD-F19D-84E7-8361-33055044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40"/>
            <a:ext cx="10961914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eaLnBrk="1" hangingPunct="1"/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Additional data collection, triangulation and analysis beneficial to SRM </a:t>
            </a:r>
            <a:endParaRPr lang="en-GB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107891-EBF7-F08D-BC4E-410CE5971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959370"/>
            <a:ext cx="11499031" cy="5833317"/>
          </a:xfrm>
        </p:spPr>
        <p:txBody>
          <a:bodyPr>
            <a:normAutofit/>
          </a:bodyPr>
          <a:lstStyle/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comparison of NASA data with past budgets / commitments to measure absorption capacity &amp; identify potential areas of wastage which could be reduced /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bottlenecks to be addressed to ensure optimal use of available funds.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collect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budgets / commitments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predict trends in financing / funders’ priorities.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Comparison of future budgets with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resources needed per intervention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(sound costings of NSPs / SRMs would be required) to identify future areas of risk / vulnerability.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Creation of funding landscape tables (similar to those used for Global Fund funding requests).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the impact of future changes in funding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key interventions and their savings/ costs. E.g. a 10% reduction in ART funding could result in xx% reduction in treatment coverage, reduced viral suppression, increased mortality, production losses, increased new infections, increased treatment cost…)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the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savings through integrated HIV services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(limited to health services in health settings?) – or make use of existing studies.</a:t>
            </a:r>
          </a:p>
          <a:p>
            <a:pPr marL="714375" lvl="1" indent="-5095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Model alternative / innovative financing sources and their potential contributions (existing evidence shows very small contribution and high administration costs)? Not at moment…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86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2059-3800-E949-F537-9A615254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80478"/>
            <a:ext cx="7886700" cy="46094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 eaLnBrk="1" hangingPunct="1"/>
            <a:r>
              <a:rPr lang="en-GB" alt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 Principles</a:t>
            </a:r>
            <a:endParaRPr lang="en-ZA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645FB45-4322-8767-5011-AC3EE44C19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317549"/>
              </p:ext>
            </p:extLst>
          </p:nvPr>
        </p:nvGraphicFramePr>
        <p:xfrm>
          <a:off x="2152650" y="914400"/>
          <a:ext cx="7886700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12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0A52-8D0F-AE33-2204-603C263BD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59E4-D2F9-BC04-3979-370E9CC29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5452"/>
            <a:ext cx="7886700" cy="8309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 eaLnBrk="1" hangingPunct="1"/>
            <a:r>
              <a:rPr lang="en-GB" alt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 Principle 1: Data triangulation (top-down &amp; bottom-up)</a:t>
            </a:r>
            <a:endParaRPr lang="en-ZA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C2904ACE-9535-E22F-227D-B9D29FBB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1" y="880214"/>
            <a:ext cx="7367061" cy="506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5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FB801-782C-778D-E0BD-1C4531A96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1F96-1110-D43D-5E07-7F5AF503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80118"/>
            <a:ext cx="7886700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 eaLnBrk="1" hangingPunct="1"/>
            <a:r>
              <a:rPr lang="en-GB" alt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 Principle 2: Complete transactions with all vectors</a:t>
            </a:r>
            <a:endParaRPr lang="en-ZA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 descr="A diagram of a company&#10;&#10;AI-generated content may be incorrect.">
            <a:extLst>
              <a:ext uri="{FF2B5EF4-FFF2-40B4-BE49-F238E27FC236}">
                <a16:creationId xmlns:a16="http://schemas.microsoft.com/office/drawing/2014/main" id="{B4A742EB-09A5-9C50-366F-FCD81BC6F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44" y="1079501"/>
            <a:ext cx="8413256" cy="462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F349B-E676-BC84-6C95-2CD012DAB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73DD2-E30B-71EC-807C-25FB6C16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09752"/>
            <a:ext cx="8521700" cy="83099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457200" eaLnBrk="1" hangingPunct="1"/>
            <a:r>
              <a:rPr lang="en-GB" alt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NASA Principle 3: Spending on consumed goods / delivered services is captured (accrual / matching accounting)</a:t>
            </a:r>
            <a:endParaRPr lang="en-ZA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A graphic of a hospital&#10;&#10;AI-generated content may be incorrect.">
            <a:extLst>
              <a:ext uri="{FF2B5EF4-FFF2-40B4-BE49-F238E27FC236}">
                <a16:creationId xmlns:a16="http://schemas.microsoft.com/office/drawing/2014/main" id="{3C9B234C-0C63-D9E0-36F1-1E367DA9B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65" y="2006600"/>
            <a:ext cx="8933332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043FF-F106-F54F-9683-7C1B4C95928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91491" name="Group 3"/>
          <p:cNvGrpSpPr>
            <a:grpSpLocks/>
          </p:cNvGrpSpPr>
          <p:nvPr/>
        </p:nvGrpSpPr>
        <p:grpSpPr bwMode="auto">
          <a:xfrm>
            <a:off x="2437191" y="1223064"/>
            <a:ext cx="6908800" cy="1134129"/>
            <a:chOff x="384" y="1056"/>
            <a:chExt cx="4032" cy="516"/>
          </a:xfrm>
        </p:grpSpPr>
        <p:pic>
          <p:nvPicPr>
            <p:cNvPr id="93198" name="Picture 4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56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9" name="Picture 5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056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0" name="Picture 6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056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1" name="Picture 7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056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02" name="Picture 8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056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1497" name="Group 9"/>
          <p:cNvGrpSpPr>
            <a:grpSpLocks/>
          </p:cNvGrpSpPr>
          <p:nvPr/>
        </p:nvGrpSpPr>
        <p:grpSpPr bwMode="auto">
          <a:xfrm>
            <a:off x="2362200" y="3115395"/>
            <a:ext cx="6908800" cy="999406"/>
            <a:chOff x="384" y="2460"/>
            <a:chExt cx="4032" cy="516"/>
          </a:xfrm>
        </p:grpSpPr>
        <p:pic>
          <p:nvPicPr>
            <p:cNvPr id="93193" name="Picture 10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60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4" name="Picture 11" descr="0269-0609-0115-5923_TN"/>
            <p:cNvPicPr>
              <a:picLocks noChangeAspect="1" noChangeArrowheads="1"/>
            </p:cNvPicPr>
            <p:nvPr/>
          </p:nvPicPr>
          <p:blipFill>
            <a:blip r:embed="rId3">
              <a:lum bright="70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460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5" name="Picture 12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460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6" name="Picture 13" descr="0269-0609-0115-5923_T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460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7" name="Picture 14" descr="0269-0609-0115-5923_TN"/>
            <p:cNvPicPr>
              <a:picLocks noChangeAspect="1" noChangeArrowheads="1"/>
            </p:cNvPicPr>
            <p:nvPr/>
          </p:nvPicPr>
          <p:blipFill>
            <a:blip r:embed="rId3">
              <a:lum bright="70000" contrast="-8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60"/>
              <a:ext cx="768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50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0" y="2619375"/>
            <a:ext cx="8420100" cy="5715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  <a:defRPr/>
            </a:pPr>
            <a:r>
              <a:rPr lang="es-GT" sz="1800" dirty="0">
                <a:solidFill>
                  <a:schemeClr val="accent3">
                    <a:lumMod val="50000"/>
                  </a:schemeClr>
                </a:solidFill>
                <a:latin typeface="Webdings" charset="0"/>
              </a:rPr>
              <a:t>  </a:t>
            </a:r>
            <a:r>
              <a:rPr lang="es-GT" sz="1800" dirty="0">
                <a:solidFill>
                  <a:srgbClr val="C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s-GT" sz="1800" dirty="0">
                <a:solidFill>
                  <a:schemeClr val="accent3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Resources allocated, resources committed, budgets, nor estimated resource needs…</a:t>
            </a: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1930400" y="4400550"/>
            <a:ext cx="82804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57175" indent="-257175">
              <a:spcBef>
                <a:spcPct val="20000"/>
              </a:spcBef>
              <a:defRPr/>
            </a:pPr>
            <a:r>
              <a:rPr lang="es-GT" dirty="0">
                <a:solidFill>
                  <a:schemeClr val="accent3">
                    <a:lumMod val="50000"/>
                  </a:schemeClr>
                </a:solidFill>
                <a:latin typeface="Webdings" charset="0"/>
              </a:rPr>
              <a:t> </a:t>
            </a:r>
            <a:r>
              <a:rPr lang="es-GT" dirty="0">
                <a:solidFill>
                  <a:srgbClr val="C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r>
              <a:rPr lang="en-US" dirty="0">
                <a:solidFill>
                  <a:srgbClr val="C00000"/>
                </a:solidFill>
                <a:latin typeface="Times New Roman" charset="0"/>
                <a:sym typeface="Zapf Dingbats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charset="0"/>
                <a:sym typeface="Zapf Dingbats"/>
              </a:rPr>
              <a:t>Resource allocated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charset="0"/>
              </a:rPr>
              <a:t>are usually not equal to Budget executed or actual expenditures…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charset="0"/>
            </a:endParaRPr>
          </a:p>
          <a:p>
            <a:pPr marL="257175" indent="-257175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3">
                  <a:lumMod val="50000"/>
                </a:schemeClr>
              </a:solidFill>
              <a:latin typeface="Times New Roman" charset="0"/>
            </a:endParaRPr>
          </a:p>
        </p:txBody>
      </p:sp>
      <p:sp>
        <p:nvSpPr>
          <p:cNvPr id="191506" name="AutoShape 18"/>
          <p:cNvSpPr>
            <a:spLocks/>
          </p:cNvSpPr>
          <p:nvPr/>
        </p:nvSpPr>
        <p:spPr bwMode="auto">
          <a:xfrm rot="5400000" flipH="1">
            <a:off x="3930650" y="2514600"/>
            <a:ext cx="114300" cy="3429000"/>
          </a:xfrm>
          <a:prstGeom prst="rightBrace">
            <a:avLst>
              <a:gd name="adj1" fmla="val 187500"/>
              <a:gd name="adj2" fmla="val 50000"/>
            </a:avLst>
          </a:prstGeom>
          <a:solidFill>
            <a:schemeClr val="accent1">
              <a:alpha val="10001"/>
            </a:schemeClr>
          </a:solidFill>
          <a:ln w="12700">
            <a:solidFill>
              <a:srgbClr val="D4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F74EBDB8-EC95-F0AD-F371-3641E94A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5129212"/>
            <a:ext cx="59309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 3" panose="05040102010807070707" pitchFamily="18" charset="2"/>
              <a:defRPr sz="1200" b="1">
                <a:solidFill>
                  <a:srgbClr val="F82D0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0" dirty="0">
                <a:solidFill>
                  <a:srgbClr val="15A194"/>
                </a:solidFill>
                <a:latin typeface="Calibri" panose="020F0502020204030204" pitchFamily="34" charset="0"/>
              </a:rPr>
              <a:t>NASA tracks the value of resources consumed during the implementation of the national HIV response !</a:t>
            </a:r>
            <a:endParaRPr lang="en-US" altLang="en-US" sz="2000" b="0" dirty="0">
              <a:solidFill>
                <a:srgbClr val="15A194"/>
              </a:solidFill>
              <a:latin typeface="Calibri" panose="020F0502020204030204" pitchFamily="34" charset="0"/>
            </a:endParaRPr>
          </a:p>
          <a:p>
            <a:pPr algn="l" eaLnBrk="1" hangingPunct="1">
              <a:buClrTx/>
              <a:buSzTx/>
              <a:buFontTx/>
              <a:buChar char="•"/>
            </a:pPr>
            <a:endParaRPr lang="en-US" altLang="en-US" sz="2000" dirty="0">
              <a:solidFill>
                <a:srgbClr val="15A19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23C458D-E520-B717-984E-C6B364B48616}"/>
              </a:ext>
            </a:extLst>
          </p:cNvPr>
          <p:cNvSpPr txBox="1">
            <a:spLocks/>
          </p:cNvSpPr>
          <p:nvPr/>
        </p:nvSpPr>
        <p:spPr>
          <a:xfrm>
            <a:off x="1841500" y="290984"/>
            <a:ext cx="8826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2400">
                <a:solidFill>
                  <a:srgbClr val="70C8BE"/>
                </a:solidFill>
                <a:cs typeface="Arial" panose="020B0604020202020204" pitchFamily="34" charset="0"/>
              </a:defRPr>
            </a:lvl1pPr>
            <a:lvl2pPr algn="ctr">
              <a:defRPr sz="4400">
                <a:latin typeface="Calibri" charset="0"/>
              </a:defRPr>
            </a:lvl2pPr>
            <a:lvl3pPr algn="ctr">
              <a:defRPr sz="4400">
                <a:latin typeface="Calibri" charset="0"/>
              </a:defRPr>
            </a:lvl3pPr>
            <a:lvl4pPr algn="ctr">
              <a:defRPr sz="4400">
                <a:latin typeface="Calibri" charset="0"/>
              </a:defRPr>
            </a:lvl4pPr>
            <a:lvl5pPr algn="ctr">
              <a:defRPr sz="4400">
                <a:latin typeface="Calibri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charset="0"/>
              </a:defRPr>
            </a:lvl9pPr>
          </a:lstStyle>
          <a:p>
            <a:r>
              <a:rPr lang="en-GB" altLang="en-US" dirty="0"/>
              <a:t>NASA Principle 3. Actual spending not budgets or commitments</a:t>
            </a:r>
            <a:endParaRPr lang="en-ZA" dirty="0"/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E57EF462-2084-03E2-3DBB-8D6CC5887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881" y="5149848"/>
            <a:ext cx="661301" cy="6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7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1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4" grpId="0" build="p"/>
      <p:bldP spid="191505" grpId="0"/>
      <p:bldP spid="19150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AE79-18D1-ED6C-CCDB-DBF5CE3EA689}"/>
              </a:ext>
            </a:extLst>
          </p:cNvPr>
          <p:cNvSpPr txBox="1">
            <a:spLocks/>
          </p:cNvSpPr>
          <p:nvPr/>
        </p:nvSpPr>
        <p:spPr bwMode="auto">
          <a:xfrm>
            <a:off x="254832" y="142943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outline of NASA process &amp; key steps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CC8B434-1BF9-F04B-2EDD-2486A27F9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2" y="907768"/>
            <a:ext cx="6895475" cy="51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Define the Scope, Timeline, and Budget for NASA - guided by the Technical Working Group which includes civil society representatives, </a:t>
            </a:r>
            <a:r>
              <a:rPr lang="en-US" alt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managers and policy &amp; budgetary decision-makers – to ensure the questions to be answered by NASA are relevant to all stakeholders. 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Identify and select organizations from which data will be collected. These organizations play a crucial role in providing relevant information.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Train data collectors to ensure they follow standardized procedures during data collection. 4. 	Data collection, cleaning &amp; capturing.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Implement quality assurance measures throughout data collection to maintain accuracy and completeness. Regular checks are essential.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Generate Estimations and Create Bivariate Matrices – validation of draft findings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Draft comprehensive report / briefs / slide decks etc. summarizing findings and conclusions. 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Disseminate the results to relevant stakeholders, promote use of data to inform planning etc.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buNone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973162-D451-B0AF-292F-04D19DD0B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52424"/>
            <a:ext cx="7433790" cy="43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3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94B7-1523-5DA3-825D-0870E238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904"/>
            <a:ext cx="11075504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 eaLnBrk="1" hangingPunct="1"/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Where Funds, Time or Data require a NASA basic or a NASA plus</a:t>
            </a:r>
            <a:endParaRPr lang="en-CH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5B89E-1F06-C9A8-247F-905EB30E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UNAIDS provides a range of resource tracking options to meet country needs and capacity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include: </a:t>
            </a:r>
          </a:p>
          <a:p>
            <a:pPr lvl="1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basic option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(without detailed primary data collection and which loses detail and comprehensiveness)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Commodities (health products only) review</a:t>
            </a:r>
          </a:p>
          <a:p>
            <a:pPr lvl="1"/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NASA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(with very granular, comprehensive data)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plus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which has the option to add a deeper dive into the community-led response, and/or TB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RAFT for PEPFAR data – Rapid HIV/AIDS Response Financing tool which consolidates all PEPFAR financial data to assist countries prioritize actions to address gaps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Joint SHA-NASAs are also an option for countries with a strong health accounts team, with NASA experience (this process is longer than the usual NASA and more complex, if done correctly)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characteristics of the first three are displayed on the next two slides: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2C7B-FAEF-7FD6-3711-737957D6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8862"/>
            <a:ext cx="11963400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eaLnBrk="1" hangingPunct="1"/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Range of HIV Resource Tracking Options and the data provided</a:t>
            </a:r>
            <a:endParaRPr lang="en-CH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21672-BB65-70E5-F140-441660696452}"/>
              </a:ext>
            </a:extLst>
          </p:cNvPr>
          <p:cNvSpPr txBox="1"/>
          <p:nvPr/>
        </p:nvSpPr>
        <p:spPr>
          <a:xfrm>
            <a:off x="196643" y="6488668"/>
            <a:ext cx="9533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Note joint SHA-NASAs are not discussed here as they are more labor &amp; time intensive</a:t>
            </a:r>
            <a:endParaRPr lang="en-CH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7FF47-07CB-9009-BE9E-994343EFC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527"/>
            <a:ext cx="6096000" cy="5526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B84A7C-7439-1D77-B494-BAE62C52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604" y="1509703"/>
            <a:ext cx="54419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7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D2C28-6B52-00FA-BC4D-7E429A123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02"/>
            <a:ext cx="11905397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457200" eaLnBrk="1" hangingPunct="1"/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Rapid HIV/AIDS Response Financing tool for PEPFAR situation</a:t>
            </a:r>
            <a:endParaRPr lang="en-CH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0BAB3-5C9A-8E4F-6AC8-F72C13677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1435"/>
            <a:ext cx="12192000" cy="56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C90B-6D5F-01E3-7E6C-BBE7DEDB007C}"/>
              </a:ext>
            </a:extLst>
          </p:cNvPr>
          <p:cNvSpPr txBox="1">
            <a:spLocks/>
          </p:cNvSpPr>
          <p:nvPr/>
        </p:nvSpPr>
        <p:spPr bwMode="auto">
          <a:xfrm>
            <a:off x="1887538" y="312739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F0C88FC4-E5C5-B758-867B-6EA657372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112" y="1549400"/>
            <a:ext cx="5741088" cy="296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framework and objectives</a:t>
            </a: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&amp; value-add of NASA</a:t>
            </a: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principles</a:t>
            </a: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implementation process</a:t>
            </a: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NASA data and utility</a:t>
            </a: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lnSpc>
                <a:spcPts val="2800"/>
              </a:lnSpc>
              <a:spcBef>
                <a:spcPct val="0"/>
              </a:spcBef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63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23029-45D4-BC3F-E658-BE759313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64FFA30-CC5D-BF93-829B-200D7E88D06A}"/>
              </a:ext>
            </a:extLst>
          </p:cNvPr>
          <p:cNvSpPr txBox="1">
            <a:spLocks/>
          </p:cNvSpPr>
          <p:nvPr/>
        </p:nvSpPr>
        <p:spPr bwMode="auto">
          <a:xfrm>
            <a:off x="1963711" y="2293495"/>
            <a:ext cx="6432667" cy="7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Examples of NASA results and their utility</a:t>
            </a:r>
          </a:p>
        </p:txBody>
      </p:sp>
    </p:spTree>
    <p:extLst>
      <p:ext uri="{BB962C8B-B14F-4D97-AF65-F5344CB8AC3E}">
        <p14:creationId xmlns:p14="http://schemas.microsoft.com/office/powerpoint/2010/main" val="2892484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27FF5-60BA-AD65-4100-2810D4102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172053"/>
            <a:ext cx="11850624" cy="48631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fontAlgn="base">
              <a:spcAft>
                <a:spcPct val="0"/>
              </a:spcAft>
            </a:pPr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Funding landscape tables – total HIV spending by financing entities</a:t>
            </a:r>
            <a:endParaRPr lang="en-GB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3999F-26FA-8AA8-495A-68BBFB53A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0" y="658368"/>
            <a:ext cx="11570757" cy="619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0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015C-88FE-46C4-2525-8DD2EEA618D6}"/>
              </a:ext>
            </a:extLst>
          </p:cNvPr>
          <p:cNvSpPr txBox="1">
            <a:spLocks/>
          </p:cNvSpPr>
          <p:nvPr/>
        </p:nvSpPr>
        <p:spPr bwMode="auto">
          <a:xfrm>
            <a:off x="531927" y="162838"/>
            <a:ext cx="114452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data to show the impact of HIV expenditure over time, ownership of the response, sustainability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87139-6D40-90FD-48ED-79C38C48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1435995"/>
            <a:ext cx="9030575" cy="42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5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DC701-8185-51C8-CE90-B242D008B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898A2-1100-B8F6-0D7E-1D76F686D63C}"/>
              </a:ext>
            </a:extLst>
          </p:cNvPr>
          <p:cNvSpPr txBox="1">
            <a:spLocks/>
          </p:cNvSpPr>
          <p:nvPr/>
        </p:nvSpPr>
        <p:spPr bwMode="auto">
          <a:xfrm>
            <a:off x="464695" y="162838"/>
            <a:ext cx="11317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Adequacy of funding in past informs future resource mobilization efforts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353D10C5-56AE-AFB2-F443-D16C853D5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66" y="1438335"/>
            <a:ext cx="8738134" cy="4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36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B30559-39D1-1F55-3480-51C45EC7351F}"/>
              </a:ext>
            </a:extLst>
          </p:cNvPr>
          <p:cNvSpPr txBox="1"/>
          <p:nvPr/>
        </p:nvSpPr>
        <p:spPr>
          <a:xfrm>
            <a:off x="329783" y="165163"/>
            <a:ext cx="11677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NASA data to show the sustainability / vulnerability of specific interventions – spending by source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F5D452-6B6D-C3EA-7CC6-30E959D6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61259"/>
            <a:ext cx="9144000" cy="491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12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736F25-4018-551C-8D40-33D60B8788BC}"/>
              </a:ext>
            </a:extLst>
          </p:cNvPr>
          <p:cNvSpPr txBox="1"/>
          <p:nvPr/>
        </p:nvSpPr>
        <p:spPr>
          <a:xfrm>
            <a:off x="1838794" y="213558"/>
            <a:ext cx="7105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NASA Granular details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E0264-127A-B153-A5A5-0164AAD21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67720"/>
            <a:ext cx="5558808" cy="3070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B1F681-D9F1-87D4-671C-4A16DFC4E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08" y="3833223"/>
            <a:ext cx="4401693" cy="22008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AD3AD6-6AB0-07F1-F0F3-46D5014AF456}"/>
              </a:ext>
            </a:extLst>
          </p:cNvPr>
          <p:cNvSpPr txBox="1"/>
          <p:nvPr/>
        </p:nvSpPr>
        <p:spPr>
          <a:xfrm>
            <a:off x="1612900" y="1059944"/>
            <a:ext cx="43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DEEPER DIVE INTO PREVENTION EFFORTS</a:t>
            </a:r>
            <a:endParaRPr lang="en-CH" sz="1400" dirty="0">
              <a:solidFill>
                <a:schemeClr val="accent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9084A-AEB8-44E8-AB57-9A6D3FC385FE}"/>
              </a:ext>
            </a:extLst>
          </p:cNvPr>
          <p:cNvSpPr txBox="1"/>
          <p:nvPr/>
        </p:nvSpPr>
        <p:spPr>
          <a:xfrm>
            <a:off x="6464300" y="3525446"/>
            <a:ext cx="436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DEEPER DIVE INTO KP SPENDING</a:t>
            </a:r>
            <a:endParaRPr lang="en-CH" sz="1400" dirty="0">
              <a:solidFill>
                <a:schemeClr val="accent3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E0E20E-8149-7B64-A27D-D9196E9D556E}"/>
              </a:ext>
            </a:extLst>
          </p:cNvPr>
          <p:cNvCxnSpPr/>
          <p:nvPr/>
        </p:nvCxnSpPr>
        <p:spPr>
          <a:xfrm>
            <a:off x="6096000" y="1917700"/>
            <a:ext cx="1790700" cy="15113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50829-52AA-C14F-160E-86CC1B6272CF}"/>
              </a:ext>
            </a:extLst>
          </p:cNvPr>
          <p:cNvSpPr txBox="1">
            <a:spLocks/>
          </p:cNvSpPr>
          <p:nvPr/>
        </p:nvSpPr>
        <p:spPr bwMode="auto">
          <a:xfrm>
            <a:off x="993845" y="162838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Results and cross-tabulation system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A725F3-973A-D577-A6A4-71566464EBCA}"/>
              </a:ext>
            </a:extLst>
          </p:cNvPr>
          <p:cNvSpPr txBox="1"/>
          <p:nvPr/>
        </p:nvSpPr>
        <p:spPr>
          <a:xfrm>
            <a:off x="993845" y="846547"/>
            <a:ext cx="1020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NASA report typically includes matrices, summary tables, auxiliary tables and summary indicators to facilitate the situation analysis and exposition to selected audiences.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FA86B-729B-5B6E-1A00-F9B63C1B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45" y="1653366"/>
            <a:ext cx="10389930" cy="43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3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AF784-EFE4-224D-2C2F-F6CC13AD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53" y="879221"/>
            <a:ext cx="11270104" cy="5024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A5650-A59C-09E7-AED8-19D2E1BB5055}"/>
              </a:ext>
            </a:extLst>
          </p:cNvPr>
          <p:cNvSpPr txBox="1"/>
          <p:nvPr/>
        </p:nvSpPr>
        <p:spPr>
          <a:xfrm>
            <a:off x="377253" y="297732"/>
            <a:ext cx="7105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NASA Results and cross-tabulation system</a:t>
            </a:r>
          </a:p>
        </p:txBody>
      </p:sp>
    </p:spTree>
    <p:extLst>
      <p:ext uri="{BB962C8B-B14F-4D97-AF65-F5344CB8AC3E}">
        <p14:creationId xmlns:p14="http://schemas.microsoft.com/office/powerpoint/2010/main" val="100742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DEF8A-B399-F410-3C9E-E913F003DCC3}"/>
              </a:ext>
            </a:extLst>
          </p:cNvPr>
          <p:cNvSpPr txBox="1"/>
          <p:nvPr/>
        </p:nvSpPr>
        <p:spPr>
          <a:xfrm>
            <a:off x="389744" y="219513"/>
            <a:ext cx="112875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Using NASA units of expenditure (spend per output / come) to examine technical efficiencies: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a. Spend per person on ART per year, over time</a:t>
            </a:r>
          </a:p>
        </p:txBody>
      </p:sp>
      <p:pic>
        <p:nvPicPr>
          <p:cNvPr id="4" name="Picture 3" descr="A graph with a red line&#10;&#10;AI-generated content may be incorrect.">
            <a:extLst>
              <a:ext uri="{FF2B5EF4-FFF2-40B4-BE49-F238E27FC236}">
                <a16:creationId xmlns:a16="http://schemas.microsoft.com/office/drawing/2014/main" id="{F1510F20-14E9-2D25-01F1-00372C6A2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57" y="1465545"/>
            <a:ext cx="8998737" cy="45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2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1ECD8-D68F-A569-E0BC-A51694949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0EA689-5E70-0670-B93B-854D5486E792}"/>
              </a:ext>
            </a:extLst>
          </p:cNvPr>
          <p:cNvSpPr txBox="1"/>
          <p:nvPr/>
        </p:nvSpPr>
        <p:spPr>
          <a:xfrm>
            <a:off x="542145" y="312722"/>
            <a:ext cx="8649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Regional comparisons – benchmarking for efficiency gains</a:t>
            </a: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78DC9311-EE45-EE20-2973-935D7782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95" y="1435100"/>
            <a:ext cx="8551031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3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D499-9596-7815-32EE-42417E0EEF8E}"/>
              </a:ext>
            </a:extLst>
          </p:cNvPr>
          <p:cNvSpPr txBox="1">
            <a:spLocks/>
          </p:cNvSpPr>
          <p:nvPr/>
        </p:nvSpPr>
        <p:spPr bwMode="auto">
          <a:xfrm>
            <a:off x="1334672" y="352625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and the System of Health Accounts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364D18EB-2513-FF56-3253-35D1FFB9F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4672" y="1191562"/>
            <a:ext cx="10372645" cy="6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ct val="0"/>
              </a:spcBef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is inspired by broader national accounting systems. Its methods are mainly based on principles underpinned by the System of Health Accounts (SHA) - National Health Accounts (NHA).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5F847D8-CE13-420A-5D5A-AAA0AD13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73" y="2112327"/>
            <a:ext cx="9812837" cy="39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46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52D9-D7EB-DDB0-9F93-A118192B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B76988-B91E-129F-CB86-E898B374B38D}"/>
              </a:ext>
            </a:extLst>
          </p:cNvPr>
          <p:cNvSpPr txBox="1"/>
          <p:nvPr/>
        </p:nvSpPr>
        <p:spPr>
          <a:xfrm>
            <a:off x="464695" y="219513"/>
            <a:ext cx="11362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Using NASA units of expenditure (spend per output / come) to examine technical efficiencies: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b. Spend per circumcision, over time</a:t>
            </a:r>
          </a:p>
        </p:txBody>
      </p:sp>
      <p:pic>
        <p:nvPicPr>
          <p:cNvPr id="5" name="Picture 4" descr="A graph with different colored squares&#10;&#10;AI-generated content may be incorrect.">
            <a:extLst>
              <a:ext uri="{FF2B5EF4-FFF2-40B4-BE49-F238E27FC236}">
                <a16:creationId xmlns:a16="http://schemas.microsoft.com/office/drawing/2014/main" id="{06E0F736-3F6B-D929-B53E-B77C04FA8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400" y="1519433"/>
            <a:ext cx="8852278" cy="448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3BE8E-BA77-A185-1E18-3C2178A73B24}"/>
              </a:ext>
            </a:extLst>
          </p:cNvPr>
          <p:cNvSpPr txBox="1"/>
          <p:nvPr/>
        </p:nvSpPr>
        <p:spPr>
          <a:xfrm>
            <a:off x="509667" y="330263"/>
            <a:ext cx="111376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Explore bottlenecks in spending – are available funds being absorbed optimally? Disbursement vs spending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23644-BFDD-2CAA-B1E8-3C8ECE1AD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61" y="1337523"/>
            <a:ext cx="9717401" cy="4478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361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CB933-B4AC-A1A7-E6C1-C226013BDECA}"/>
              </a:ext>
            </a:extLst>
          </p:cNvPr>
          <p:cNvSpPr txBox="1"/>
          <p:nvPr/>
        </p:nvSpPr>
        <p:spPr>
          <a:xfrm>
            <a:off x="1846289" y="330263"/>
            <a:ext cx="86493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cs typeface="Arial" panose="020B0604020202020204" pitchFamily="34" charset="0"/>
              </a:rPr>
              <a:t>Equity analysis – does spending match the burden of disease?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38309-AD5E-172E-2429-85F6C88A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04" y="1005784"/>
            <a:ext cx="7592351" cy="484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7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674805-04A4-1308-D21F-FB1D10FF06F8}"/>
              </a:ext>
            </a:extLst>
          </p:cNvPr>
          <p:cNvSpPr txBox="1"/>
          <p:nvPr/>
        </p:nvSpPr>
        <p:spPr bwMode="auto">
          <a:xfrm>
            <a:off x="287311" y="124736"/>
            <a:ext cx="4989227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4400" b="1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534031-EDA8-B32A-16BB-E0568AFC65BB}"/>
              </a:ext>
            </a:extLst>
          </p:cNvPr>
          <p:cNvSpPr txBox="1"/>
          <p:nvPr/>
        </p:nvSpPr>
        <p:spPr bwMode="auto">
          <a:xfrm>
            <a:off x="449705" y="1371611"/>
            <a:ext cx="4826833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n-lt"/>
                <a:ea typeface="+mn-ea"/>
              </a:rPr>
              <a:t>For more information, contact UNAIDS Resource Tracking: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+mn-lt"/>
                <a:ea typeface="+mn-ea"/>
              </a:rPr>
              <a:t>Teresa Guthrie</a:t>
            </a:r>
          </a:p>
          <a:p>
            <a:pPr>
              <a:spcBef>
                <a:spcPct val="20000"/>
              </a:spcBef>
            </a:pPr>
            <a:r>
              <a:rPr lang="en-US" sz="2800" dirty="0">
                <a:latin typeface="+mn-lt"/>
                <a:ea typeface="+mn-ea"/>
              </a:rPr>
              <a:t>guthriet@unaids.org </a:t>
            </a:r>
          </a:p>
        </p:txBody>
      </p:sp>
      <p:pic>
        <p:nvPicPr>
          <p:cNvPr id="3" name="Picture 7" descr="A close up of a pattern&#10;&#10;AI-generated content may be incorrect.">
            <a:extLst>
              <a:ext uri="{FF2B5EF4-FFF2-40B4-BE49-F238E27FC236}">
                <a16:creationId xmlns:a16="http://schemas.microsoft.com/office/drawing/2014/main" id="{AF8F11BC-D6EA-DE06-179B-AE99E215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8" r="28497" b="2"/>
          <a:stretch>
            <a:fillRect/>
          </a:stretch>
        </p:blipFill>
        <p:spPr bwMode="auto">
          <a:xfrm>
            <a:off x="6757338" y="314793"/>
            <a:ext cx="4984957" cy="558652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C91E-1537-C733-AD4B-43219F031495}"/>
              </a:ext>
            </a:extLst>
          </p:cNvPr>
          <p:cNvSpPr txBox="1">
            <a:spLocks/>
          </p:cNvSpPr>
          <p:nvPr/>
        </p:nvSpPr>
        <p:spPr bwMode="auto">
          <a:xfrm>
            <a:off x="1887538" y="312739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NASA?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CA3EB8-1188-0CCF-D1C0-76173FCE9917}"/>
              </a:ext>
            </a:extLst>
          </p:cNvPr>
          <p:cNvGrpSpPr/>
          <p:nvPr/>
        </p:nvGrpSpPr>
        <p:grpSpPr>
          <a:xfrm>
            <a:off x="2462286" y="1137152"/>
            <a:ext cx="6853936" cy="942525"/>
            <a:chOff x="938286" y="1110616"/>
            <a:chExt cx="6853936" cy="94252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0A4E488-2C89-A075-6F41-2926793FBAD7}"/>
                </a:ext>
              </a:extLst>
            </p:cNvPr>
            <p:cNvSpPr/>
            <p:nvPr/>
          </p:nvSpPr>
          <p:spPr>
            <a:xfrm>
              <a:off x="1489974" y="1110616"/>
              <a:ext cx="6302248" cy="942525"/>
            </a:xfrm>
            <a:custGeom>
              <a:avLst/>
              <a:gdLst>
                <a:gd name="connsiteX0" fmla="*/ 0 w 6302248"/>
                <a:gd name="connsiteY0" fmla="*/ 0 h 942523"/>
                <a:gd name="connsiteX1" fmla="*/ 5830987 w 6302248"/>
                <a:gd name="connsiteY1" fmla="*/ 0 h 942523"/>
                <a:gd name="connsiteX2" fmla="*/ 6302248 w 6302248"/>
                <a:gd name="connsiteY2" fmla="*/ 471262 h 942523"/>
                <a:gd name="connsiteX3" fmla="*/ 5830987 w 6302248"/>
                <a:gd name="connsiteY3" fmla="*/ 942523 h 942523"/>
                <a:gd name="connsiteX4" fmla="*/ 0 w 6302248"/>
                <a:gd name="connsiteY4" fmla="*/ 942523 h 942523"/>
                <a:gd name="connsiteX5" fmla="*/ 0 w 6302248"/>
                <a:gd name="connsiteY5" fmla="*/ 0 h 94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2248" h="942523">
                  <a:moveTo>
                    <a:pt x="6302248" y="942522"/>
                  </a:moveTo>
                  <a:lnTo>
                    <a:pt x="471261" y="942522"/>
                  </a:lnTo>
                  <a:lnTo>
                    <a:pt x="0" y="471261"/>
                  </a:lnTo>
                  <a:lnTo>
                    <a:pt x="471261" y="1"/>
                  </a:lnTo>
                  <a:lnTo>
                    <a:pt x="6302248" y="1"/>
                  </a:lnTo>
                  <a:lnTo>
                    <a:pt x="6302248" y="942522"/>
                  </a:lnTo>
                  <a:close/>
                </a:path>
              </a:pathLst>
            </a:custGeom>
            <a:gradFill rotWithShape="0">
              <a:gsLst>
                <a:gs pos="0">
                  <a:srgbClr val="E97132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E97132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E97132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258" tIns="60961" rIns="113792" bIns="6096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methodology </a:t>
              </a:r>
              <a:r>
                <a:rPr lang="en-US" sz="16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measure and track resources of the national responses to HIV. It is used to estimate HIV expenditure</a:t>
              </a:r>
              <a:endParaRPr lang="en-ZA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AC04847-5F4D-3410-615D-8D9C72E714A0}"/>
                </a:ext>
              </a:extLst>
            </p:cNvPr>
            <p:cNvSpPr/>
            <p:nvPr/>
          </p:nvSpPr>
          <p:spPr>
            <a:xfrm>
              <a:off x="938286" y="1110617"/>
              <a:ext cx="942523" cy="942523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H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E9F15-80B7-DA4A-E9EC-83895DACAD1F}"/>
              </a:ext>
            </a:extLst>
          </p:cNvPr>
          <p:cNvGrpSpPr/>
          <p:nvPr/>
        </p:nvGrpSpPr>
        <p:grpSpPr>
          <a:xfrm>
            <a:off x="2542712" y="2334492"/>
            <a:ext cx="6773510" cy="942524"/>
            <a:chOff x="1018712" y="2334492"/>
            <a:chExt cx="6773510" cy="9425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44E0E42-5875-E85C-6F34-4F868E3004EB}"/>
                </a:ext>
              </a:extLst>
            </p:cNvPr>
            <p:cNvSpPr/>
            <p:nvPr/>
          </p:nvSpPr>
          <p:spPr>
            <a:xfrm>
              <a:off x="1489974" y="2334492"/>
              <a:ext cx="6302248" cy="942524"/>
            </a:xfrm>
            <a:custGeom>
              <a:avLst/>
              <a:gdLst>
                <a:gd name="connsiteX0" fmla="*/ 0 w 6302248"/>
                <a:gd name="connsiteY0" fmla="*/ 0 h 942523"/>
                <a:gd name="connsiteX1" fmla="*/ 5830987 w 6302248"/>
                <a:gd name="connsiteY1" fmla="*/ 0 h 942523"/>
                <a:gd name="connsiteX2" fmla="*/ 6302248 w 6302248"/>
                <a:gd name="connsiteY2" fmla="*/ 471262 h 942523"/>
                <a:gd name="connsiteX3" fmla="*/ 5830987 w 6302248"/>
                <a:gd name="connsiteY3" fmla="*/ 942523 h 942523"/>
                <a:gd name="connsiteX4" fmla="*/ 0 w 6302248"/>
                <a:gd name="connsiteY4" fmla="*/ 942523 h 942523"/>
                <a:gd name="connsiteX5" fmla="*/ 0 w 6302248"/>
                <a:gd name="connsiteY5" fmla="*/ 0 h 94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2248" h="942523">
                  <a:moveTo>
                    <a:pt x="6302248" y="942522"/>
                  </a:moveTo>
                  <a:lnTo>
                    <a:pt x="471261" y="942522"/>
                  </a:lnTo>
                  <a:lnTo>
                    <a:pt x="0" y="471261"/>
                  </a:lnTo>
                  <a:lnTo>
                    <a:pt x="471261" y="1"/>
                  </a:lnTo>
                  <a:lnTo>
                    <a:pt x="6302248" y="1"/>
                  </a:lnTo>
                  <a:lnTo>
                    <a:pt x="6302248" y="942522"/>
                  </a:lnTo>
                  <a:close/>
                </a:path>
              </a:pathLst>
            </a:custGeom>
            <a:gradFill rotWithShape="0">
              <a:gsLst>
                <a:gs pos="0">
                  <a:srgbClr val="E97132">
                    <a:hueOff val="2147871"/>
                    <a:satOff val="-6164"/>
                    <a:lumOff val="-987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E97132">
                    <a:hueOff val="2147871"/>
                    <a:satOff val="-6164"/>
                    <a:lumOff val="-987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E97132">
                    <a:hueOff val="2147871"/>
                    <a:satOff val="-6164"/>
                    <a:lumOff val="-987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258" tIns="60960" rIns="113792" bIns="6096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Resource tracking tool </a:t>
              </a:r>
              <a:r>
                <a:rPr lang="en-GB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used</a:t>
              </a:r>
              <a:r>
                <a:rPr 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by countries to track and analyze the amount of funding being invested in HIV and AIDS-related programs and services.</a:t>
              </a:r>
              <a:endParaRPr lang="en-ZA" sz="16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3CD6EA8-A5D0-B325-EF8D-5AF13CEF4D4A}"/>
                </a:ext>
              </a:extLst>
            </p:cNvPr>
            <p:cNvSpPr/>
            <p:nvPr/>
          </p:nvSpPr>
          <p:spPr>
            <a:xfrm>
              <a:off x="1018712" y="2334492"/>
              <a:ext cx="942523" cy="942523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H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8CEDC8C-AFA5-70C5-3112-15C8B137B604}"/>
              </a:ext>
            </a:extLst>
          </p:cNvPr>
          <p:cNvGrpSpPr/>
          <p:nvPr/>
        </p:nvGrpSpPr>
        <p:grpSpPr>
          <a:xfrm>
            <a:off x="2508254" y="3558365"/>
            <a:ext cx="6807969" cy="953532"/>
            <a:chOff x="984253" y="3558365"/>
            <a:chExt cx="6807969" cy="95353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97CCB12-7FFB-F9D2-F742-2C20DF456138}"/>
                </a:ext>
              </a:extLst>
            </p:cNvPr>
            <p:cNvSpPr/>
            <p:nvPr/>
          </p:nvSpPr>
          <p:spPr>
            <a:xfrm>
              <a:off x="1489974" y="3558365"/>
              <a:ext cx="6302248" cy="942524"/>
            </a:xfrm>
            <a:custGeom>
              <a:avLst/>
              <a:gdLst>
                <a:gd name="connsiteX0" fmla="*/ 0 w 6302248"/>
                <a:gd name="connsiteY0" fmla="*/ 0 h 942523"/>
                <a:gd name="connsiteX1" fmla="*/ 5830987 w 6302248"/>
                <a:gd name="connsiteY1" fmla="*/ 0 h 942523"/>
                <a:gd name="connsiteX2" fmla="*/ 6302248 w 6302248"/>
                <a:gd name="connsiteY2" fmla="*/ 471262 h 942523"/>
                <a:gd name="connsiteX3" fmla="*/ 5830987 w 6302248"/>
                <a:gd name="connsiteY3" fmla="*/ 942523 h 942523"/>
                <a:gd name="connsiteX4" fmla="*/ 0 w 6302248"/>
                <a:gd name="connsiteY4" fmla="*/ 942523 h 942523"/>
                <a:gd name="connsiteX5" fmla="*/ 0 w 6302248"/>
                <a:gd name="connsiteY5" fmla="*/ 0 h 94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02248" h="942523">
                  <a:moveTo>
                    <a:pt x="6302248" y="942522"/>
                  </a:moveTo>
                  <a:lnTo>
                    <a:pt x="471261" y="942522"/>
                  </a:lnTo>
                  <a:lnTo>
                    <a:pt x="0" y="471261"/>
                  </a:lnTo>
                  <a:lnTo>
                    <a:pt x="471261" y="1"/>
                  </a:lnTo>
                  <a:lnTo>
                    <a:pt x="6302248" y="1"/>
                  </a:lnTo>
                  <a:lnTo>
                    <a:pt x="6302248" y="942522"/>
                  </a:lnTo>
                  <a:close/>
                </a:path>
              </a:pathLst>
            </a:custGeom>
            <a:gradFill rotWithShape="0">
              <a:gsLst>
                <a:gs pos="0">
                  <a:srgbClr val="E97132">
                    <a:hueOff val="4295743"/>
                    <a:satOff val="-12329"/>
                    <a:lumOff val="-1973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E97132">
                    <a:hueOff val="4295743"/>
                    <a:satOff val="-12329"/>
                    <a:lumOff val="-1973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E97132">
                    <a:hueOff val="4295743"/>
                    <a:satOff val="-12329"/>
                    <a:lumOff val="-1973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51258" tIns="60961" rIns="113792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is a </a:t>
              </a:r>
              <a:r>
                <a:rPr lang="en-US" sz="16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systematic and standardized approach </a:t>
              </a:r>
              <a:r>
                <a:rPr lang="en-US" sz="16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collecting, analyzing, and reporting financial data related to the HIV response.</a:t>
              </a:r>
              <a:endParaRPr lang="en-ZA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E132C7-6068-CF31-3965-0FCFD6DC2B2F}"/>
                </a:ext>
              </a:extLst>
            </p:cNvPr>
            <p:cNvSpPr/>
            <p:nvPr/>
          </p:nvSpPr>
          <p:spPr>
            <a:xfrm>
              <a:off x="984253" y="3569374"/>
              <a:ext cx="942523" cy="942523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6000" r="-46000"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H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E2D8744-F5C1-E567-D570-3DF8823A710D}"/>
              </a:ext>
            </a:extLst>
          </p:cNvPr>
          <p:cNvGrpSpPr/>
          <p:nvPr/>
        </p:nvGrpSpPr>
        <p:grpSpPr>
          <a:xfrm>
            <a:off x="2511233" y="4782239"/>
            <a:ext cx="6836471" cy="1127334"/>
            <a:chOff x="987232" y="4782239"/>
            <a:chExt cx="6836471" cy="112733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CA12FF-7544-5769-E29D-F3A4C6050868}"/>
                </a:ext>
              </a:extLst>
            </p:cNvPr>
            <p:cNvSpPr/>
            <p:nvPr/>
          </p:nvSpPr>
          <p:spPr>
            <a:xfrm>
              <a:off x="1395535" y="4782239"/>
              <a:ext cx="6428168" cy="1127334"/>
            </a:xfrm>
            <a:custGeom>
              <a:avLst/>
              <a:gdLst>
                <a:gd name="connsiteX0" fmla="*/ 0 w 6428167"/>
                <a:gd name="connsiteY0" fmla="*/ 0 h 1127333"/>
                <a:gd name="connsiteX1" fmla="*/ 5864501 w 6428167"/>
                <a:gd name="connsiteY1" fmla="*/ 0 h 1127333"/>
                <a:gd name="connsiteX2" fmla="*/ 6428167 w 6428167"/>
                <a:gd name="connsiteY2" fmla="*/ 563667 h 1127333"/>
                <a:gd name="connsiteX3" fmla="*/ 5864501 w 6428167"/>
                <a:gd name="connsiteY3" fmla="*/ 1127333 h 1127333"/>
                <a:gd name="connsiteX4" fmla="*/ 0 w 6428167"/>
                <a:gd name="connsiteY4" fmla="*/ 1127333 h 1127333"/>
                <a:gd name="connsiteX5" fmla="*/ 0 w 6428167"/>
                <a:gd name="connsiteY5" fmla="*/ 0 h 112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8167" h="1127333">
                  <a:moveTo>
                    <a:pt x="6428167" y="1127332"/>
                  </a:moveTo>
                  <a:lnTo>
                    <a:pt x="563666" y="1127332"/>
                  </a:lnTo>
                  <a:lnTo>
                    <a:pt x="0" y="563666"/>
                  </a:lnTo>
                  <a:lnTo>
                    <a:pt x="563666" y="1"/>
                  </a:lnTo>
                  <a:lnTo>
                    <a:pt x="6428167" y="1"/>
                  </a:lnTo>
                  <a:lnTo>
                    <a:pt x="6428167" y="1127332"/>
                  </a:lnTo>
                  <a:close/>
                </a:path>
              </a:pathLst>
            </a:custGeom>
            <a:gradFill rotWithShape="0">
              <a:gsLst>
                <a:gs pos="0">
                  <a:srgbClr val="E97132">
                    <a:hueOff val="6443614"/>
                    <a:satOff val="-18493"/>
                    <a:lumOff val="-29609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E97132">
                    <a:hueOff val="6443614"/>
                    <a:satOff val="-18493"/>
                    <a:lumOff val="-29609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E97132">
                    <a:hueOff val="6443614"/>
                    <a:satOff val="-18493"/>
                    <a:lumOff val="-29609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7460" tIns="60961" rIns="113793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NASA </a:t>
              </a:r>
              <a:r>
                <a:rPr lang="en-US" sz="1600" b="1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comprehensively </a:t>
              </a:r>
              <a:r>
                <a:rPr lang="en-US" sz="160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collects information on funding for various HIV program areas.  The data collected is used to develop a comprehensive picture of the financing landscape for the HIV response in a particular country, </a:t>
              </a:r>
              <a:endParaRPr lang="en-ZA" sz="1600" b="1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EAD11C1-281E-5D24-A40A-F7E103FDD370}"/>
                </a:ext>
              </a:extLst>
            </p:cNvPr>
            <p:cNvSpPr/>
            <p:nvPr/>
          </p:nvSpPr>
          <p:spPr>
            <a:xfrm>
              <a:off x="987232" y="4874645"/>
              <a:ext cx="942523" cy="94252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6000" r="-36000"/>
              </a:stretch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ysClr val="window" lastClr="FFFFFF"/>
              </a:contourClr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25464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3DCD-070C-AD3C-A3A4-1029DEA31CA0}"/>
              </a:ext>
            </a:extLst>
          </p:cNvPr>
          <p:cNvSpPr txBox="1">
            <a:spLocks/>
          </p:cNvSpPr>
          <p:nvPr/>
        </p:nvSpPr>
        <p:spPr bwMode="auto">
          <a:xfrm>
            <a:off x="201682" y="280704"/>
            <a:ext cx="4355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NASA measure?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F7A3CBD-8B50-B4AE-2508-9AE4F913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84675"/>
              </p:ext>
            </p:extLst>
          </p:nvPr>
        </p:nvGraphicFramePr>
        <p:xfrm>
          <a:off x="838200" y="3265273"/>
          <a:ext cx="11137900" cy="310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ABF8159-E749-F733-200A-A015E6E9F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4744" y="29752"/>
            <a:ext cx="5899011" cy="33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3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3BAC-8FD4-19E7-6BC0-38670C1B6412}"/>
              </a:ext>
            </a:extLst>
          </p:cNvPr>
          <p:cNvSpPr txBox="1">
            <a:spLocks/>
          </p:cNvSpPr>
          <p:nvPr/>
        </p:nvSpPr>
        <p:spPr bwMode="auto">
          <a:xfrm>
            <a:off x="1606311" y="279379"/>
            <a:ext cx="7772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Objectives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attempts to answer the following questions: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1F625F-6D93-CBFA-5DEB-CDF4FBE2AA09}"/>
              </a:ext>
            </a:extLst>
          </p:cNvPr>
          <p:cNvGrpSpPr/>
          <p:nvPr/>
        </p:nvGrpSpPr>
        <p:grpSpPr>
          <a:xfrm>
            <a:off x="1728788" y="1343253"/>
            <a:ext cx="6710838" cy="712242"/>
            <a:chOff x="204788" y="1521907"/>
            <a:chExt cx="6820249" cy="88796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0FC1DD2-6F48-9CD5-767B-96EDE8FCDE7D}"/>
                </a:ext>
              </a:extLst>
            </p:cNvPr>
            <p:cNvGrpSpPr/>
            <p:nvPr/>
          </p:nvGrpSpPr>
          <p:grpSpPr>
            <a:xfrm>
              <a:off x="204788" y="1521907"/>
              <a:ext cx="1316385" cy="887969"/>
              <a:chOff x="209342" y="1680730"/>
              <a:chExt cx="1263752" cy="1219906"/>
            </a:xfrm>
          </p:grpSpPr>
          <p:graphicFrame>
            <p:nvGraphicFramePr>
              <p:cNvPr id="3" name="Object 9">
                <a:extLst>
                  <a:ext uri="{FF2B5EF4-FFF2-40B4-BE49-F238E27FC236}">
                    <a16:creationId xmlns:a16="http://schemas.microsoft.com/office/drawing/2014/main" id="{451BCFC8-A4EA-B056-07B8-4E26A1BD2D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77063279"/>
                  </p:ext>
                </p:extLst>
              </p:nvPr>
            </p:nvGraphicFramePr>
            <p:xfrm>
              <a:off x="209342" y="2004554"/>
              <a:ext cx="1061843" cy="8960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Visio" r:id="rId3" imgW="2667000" imgH="1346200" progId="Visio.Drawing.11">
                      <p:embed/>
                    </p:oleObj>
                  </mc:Choice>
                  <mc:Fallback>
                    <p:oleObj name="Visio" r:id="rId3" imgW="2667000" imgH="1346200" progId="Visio.Drawing.11">
                      <p:embed/>
                      <p:pic>
                        <p:nvPicPr>
                          <p:cNvPr id="3" name="Object 9">
                            <a:extLst>
                              <a:ext uri="{FF2B5EF4-FFF2-40B4-BE49-F238E27FC236}">
                                <a16:creationId xmlns:a16="http://schemas.microsoft.com/office/drawing/2014/main" id="{451BCFC8-A4EA-B056-07B8-4E26A1BD2D3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9342" y="2004554"/>
                            <a:ext cx="1061843" cy="8960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=""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=""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AB82D246-9040-85A0-E5D6-98FF930B11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911" y="1680730"/>
                <a:ext cx="580704" cy="448077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100" b="1" dirty="0">
                    <a:solidFill>
                      <a:srgbClr val="008000"/>
                    </a:solidFill>
                    <a:latin typeface="Times" charset="0"/>
                  </a:rPr>
                  <a:t>$</a:t>
                </a:r>
                <a:r>
                  <a:rPr lang="en-GB" sz="1100" dirty="0">
                    <a:latin typeface="Times" charset="0"/>
                  </a:rPr>
                  <a:t> MoF</a:t>
                </a:r>
                <a:endParaRPr lang="en-US" sz="1100" dirty="0">
                  <a:latin typeface="Times" charset="0"/>
                </a:endParaRPr>
              </a:p>
            </p:txBody>
          </p:sp>
          <p:pic>
            <p:nvPicPr>
              <p:cNvPr id="5" name="Picture 11">
                <a:extLst>
                  <a:ext uri="{FF2B5EF4-FFF2-40B4-BE49-F238E27FC236}">
                    <a16:creationId xmlns:a16="http://schemas.microsoft.com/office/drawing/2014/main" id="{1C9DF66F-5BCA-2426-377F-0EE3FAFCE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035" y="2254297"/>
                <a:ext cx="536059" cy="43492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E63817-C80E-64A8-AF87-734FE17208F8}"/>
                </a:ext>
              </a:extLst>
            </p:cNvPr>
            <p:cNvSpPr txBox="1"/>
            <p:nvPr/>
          </p:nvSpPr>
          <p:spPr>
            <a:xfrm>
              <a:off x="1701101" y="1582164"/>
              <a:ext cx="5323936" cy="73069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Who pays and who purchases? </a:t>
              </a:r>
              <a:r>
                <a:rPr lang="en-US" sz="1600" dirty="0"/>
                <a:t>(F. entities &amp; F. Agents) - which Revenue and through which Schemes?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C64FB8-4F20-C133-B7DC-C03CEA31AB64}"/>
              </a:ext>
            </a:extLst>
          </p:cNvPr>
          <p:cNvGrpSpPr/>
          <p:nvPr/>
        </p:nvGrpSpPr>
        <p:grpSpPr>
          <a:xfrm>
            <a:off x="1811365" y="2270407"/>
            <a:ext cx="6619518" cy="699913"/>
            <a:chOff x="287365" y="2422806"/>
            <a:chExt cx="6619518" cy="69991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C8BED2-9263-D104-0019-886F3F8006AA}"/>
                </a:ext>
              </a:extLst>
            </p:cNvPr>
            <p:cNvGrpSpPr/>
            <p:nvPr/>
          </p:nvGrpSpPr>
          <p:grpSpPr>
            <a:xfrm>
              <a:off x="287365" y="2422806"/>
              <a:ext cx="971022" cy="699913"/>
              <a:chOff x="248178" y="2859921"/>
              <a:chExt cx="1089489" cy="847761"/>
            </a:xfrm>
          </p:grpSpPr>
          <p:pic>
            <p:nvPicPr>
              <p:cNvPr id="8" name="Picture 7" descr="j0433856[1]">
                <a:extLst>
                  <a:ext uri="{FF2B5EF4-FFF2-40B4-BE49-F238E27FC236}">
                    <a16:creationId xmlns:a16="http://schemas.microsoft.com/office/drawing/2014/main" id="{6DE4C4B8-4612-867D-F5B0-82F4BA2A66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178" y="3033489"/>
                <a:ext cx="1061843" cy="674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30">
                <a:extLst>
                  <a:ext uri="{FF2B5EF4-FFF2-40B4-BE49-F238E27FC236}">
                    <a16:creationId xmlns:a16="http://schemas.microsoft.com/office/drawing/2014/main" id="{C8A66989-65F1-A244-01A7-CFC843525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5824" y="2859921"/>
                <a:ext cx="1061843" cy="33551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200" b="1" dirty="0">
                    <a:latin typeface="Times" charset="0"/>
                  </a:rPr>
                  <a:t>Clinic</a:t>
                </a:r>
                <a:endParaRPr lang="en-US" sz="1200" b="1" dirty="0">
                  <a:latin typeface="Times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142B27-7C1B-91CA-D483-E37587448062}"/>
                </a:ext>
              </a:extLst>
            </p:cNvPr>
            <p:cNvSpPr txBox="1"/>
            <p:nvPr/>
          </p:nvSpPr>
          <p:spPr>
            <a:xfrm>
              <a:off x="1677097" y="2465968"/>
              <a:ext cx="5229786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Who provides the services? </a:t>
              </a:r>
              <a:r>
                <a:rPr lang="en-US" sz="1600" dirty="0"/>
                <a:t>(Providers of Services) </a:t>
              </a:r>
            </a:p>
            <a:p>
              <a:r>
                <a:rPr lang="en-US" sz="1600" dirty="0"/>
                <a:t>Response actors - Role of CLOs, social contracting?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507A36-78AD-CAC8-9907-DA9D215F597B}"/>
              </a:ext>
            </a:extLst>
          </p:cNvPr>
          <p:cNvGrpSpPr/>
          <p:nvPr/>
        </p:nvGrpSpPr>
        <p:grpSpPr>
          <a:xfrm>
            <a:off x="1787368" y="3107243"/>
            <a:ext cx="6643516" cy="662817"/>
            <a:chOff x="246113" y="3311401"/>
            <a:chExt cx="8426686" cy="66281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D28CF1-318D-2D86-8A55-F854A18EC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6113" y="3323527"/>
              <a:ext cx="1162234" cy="6506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9556A6-536E-5682-BEBC-AEE375B552CE}"/>
                </a:ext>
              </a:extLst>
            </p:cNvPr>
            <p:cNvSpPr txBox="1"/>
            <p:nvPr/>
          </p:nvSpPr>
          <p:spPr>
            <a:xfrm>
              <a:off x="2050386" y="3311401"/>
              <a:ext cx="6622413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What was provided? </a:t>
              </a:r>
              <a:r>
                <a:rPr lang="en-US" sz="1600" dirty="0"/>
                <a:t>(AIDS Spending Categories)</a:t>
              </a:r>
            </a:p>
            <a:p>
              <a:r>
                <a:rPr lang="en-US" sz="1600" dirty="0"/>
                <a:t>Optimal / prioritized?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99BAE4-1BAB-9B62-DDD9-ED814ED4B363}"/>
              </a:ext>
            </a:extLst>
          </p:cNvPr>
          <p:cNvSpPr txBox="1"/>
          <p:nvPr/>
        </p:nvSpPr>
        <p:spPr>
          <a:xfrm>
            <a:off x="3209840" y="4706448"/>
            <a:ext cx="5229787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What cost components / drivers? (Production Factors) </a:t>
            </a:r>
          </a:p>
          <a:p>
            <a:r>
              <a:rPr lang="en-US" sz="1600" dirty="0"/>
              <a:t>Cost per output/ outcome?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688511-815A-DA95-2666-E653B2C6265B}"/>
              </a:ext>
            </a:extLst>
          </p:cNvPr>
          <p:cNvSpPr txBox="1"/>
          <p:nvPr/>
        </p:nvSpPr>
        <p:spPr>
          <a:xfrm>
            <a:off x="8532458" y="1398871"/>
            <a:ext cx="1899638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Sufficiency? Sustainability?</a:t>
            </a:r>
            <a:endParaRPr lang="en-BE" sz="1600" dirty="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7EC973-0D27-B59B-CDE6-1B6D0DBB3563}"/>
              </a:ext>
            </a:extLst>
          </p:cNvPr>
          <p:cNvSpPr txBox="1"/>
          <p:nvPr/>
        </p:nvSpPr>
        <p:spPr>
          <a:xfrm>
            <a:off x="8578706" y="4708581"/>
            <a:ext cx="185339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Technical efficiency? </a:t>
            </a:r>
            <a:endParaRPr lang="en-BE" sz="1600" dirty="0">
              <a:solidFill>
                <a:srgbClr val="C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B7C554-127B-2F65-CA97-108BD97DACA2}"/>
              </a:ext>
            </a:extLst>
          </p:cNvPr>
          <p:cNvSpPr txBox="1"/>
          <p:nvPr/>
        </p:nvSpPr>
        <p:spPr>
          <a:xfrm>
            <a:off x="8541978" y="3109306"/>
            <a:ext cx="189963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Allocative efficiency? </a:t>
            </a:r>
            <a:endParaRPr lang="en-BE" sz="1600" dirty="0">
              <a:solidFill>
                <a:srgbClr val="C00000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24FFDE-CD85-8B6E-1940-CB2A60F202F7}"/>
              </a:ext>
            </a:extLst>
          </p:cNvPr>
          <p:cNvGrpSpPr/>
          <p:nvPr/>
        </p:nvGrpSpPr>
        <p:grpSpPr>
          <a:xfrm>
            <a:off x="1606311" y="4807364"/>
            <a:ext cx="1405771" cy="542860"/>
            <a:chOff x="-94429" y="5184239"/>
            <a:chExt cx="1405771" cy="542860"/>
          </a:xfrm>
        </p:grpSpPr>
        <p:pic>
          <p:nvPicPr>
            <p:cNvPr id="35" name="Picture 12" descr="j0433947[1]">
              <a:extLst>
                <a:ext uri="{FF2B5EF4-FFF2-40B4-BE49-F238E27FC236}">
                  <a16:creationId xmlns:a16="http://schemas.microsoft.com/office/drawing/2014/main" id="{61AE327E-E4F0-7FE8-2E8F-D5BF48E7F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4429" y="5184239"/>
              <a:ext cx="630762" cy="54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13" descr="IS216-100[1]">
              <a:extLst>
                <a:ext uri="{FF2B5EF4-FFF2-40B4-BE49-F238E27FC236}">
                  <a16:creationId xmlns:a16="http://schemas.microsoft.com/office/drawing/2014/main" id="{5001BA94-AD2E-8B7A-F194-EB1467110E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r="25000" b="7692"/>
            <a:stretch>
              <a:fillRect/>
            </a:stretch>
          </p:blipFill>
          <p:spPr bwMode="auto">
            <a:xfrm>
              <a:off x="323863" y="5231194"/>
              <a:ext cx="459931" cy="475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4" descr="images[3]">
              <a:extLst>
                <a:ext uri="{FF2B5EF4-FFF2-40B4-BE49-F238E27FC236}">
                  <a16:creationId xmlns:a16="http://schemas.microsoft.com/office/drawing/2014/main" id="{C6960298-2855-C79F-3DCC-5DA75E1AE2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80" y="5211806"/>
              <a:ext cx="630762" cy="48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22E4862-E63B-66AB-E877-0E08E3776452}"/>
              </a:ext>
            </a:extLst>
          </p:cNvPr>
          <p:cNvGrpSpPr/>
          <p:nvPr/>
        </p:nvGrpSpPr>
        <p:grpSpPr>
          <a:xfrm>
            <a:off x="1671488" y="3920415"/>
            <a:ext cx="6768139" cy="584775"/>
            <a:chOff x="147487" y="4123614"/>
            <a:chExt cx="6768139" cy="58477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CFCF63A-1B0E-8A8F-4520-C0406DE3EF01}"/>
                </a:ext>
              </a:extLst>
            </p:cNvPr>
            <p:cNvGrpSpPr/>
            <p:nvPr/>
          </p:nvGrpSpPr>
          <p:grpSpPr>
            <a:xfrm>
              <a:off x="147487" y="4187093"/>
              <a:ext cx="1381630" cy="414462"/>
              <a:chOff x="182627" y="4652289"/>
              <a:chExt cx="1509588" cy="46144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372F873-ED68-91C0-8E58-1D527527BADC}"/>
                  </a:ext>
                </a:extLst>
              </p:cNvPr>
              <p:cNvGrpSpPr/>
              <p:nvPr/>
            </p:nvGrpSpPr>
            <p:grpSpPr>
              <a:xfrm>
                <a:off x="182627" y="4652289"/>
                <a:ext cx="1509588" cy="461448"/>
                <a:chOff x="205857" y="5058824"/>
                <a:chExt cx="1509588" cy="461448"/>
              </a:xfrm>
            </p:grpSpPr>
            <p:pic>
              <p:nvPicPr>
                <p:cNvPr id="15" name="Picture 12" descr="j0432610[1]">
                  <a:extLst>
                    <a:ext uri="{FF2B5EF4-FFF2-40B4-BE49-F238E27FC236}">
                      <a16:creationId xmlns:a16="http://schemas.microsoft.com/office/drawing/2014/main" id="{5DE75673-8BA1-1FDA-377A-CB7B281974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5857" y="5058824"/>
                  <a:ext cx="401281" cy="381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5" descr="j0432612[1]">
                  <a:extLst>
                    <a:ext uri="{FF2B5EF4-FFF2-40B4-BE49-F238E27FC236}">
                      <a16:creationId xmlns:a16="http://schemas.microsoft.com/office/drawing/2014/main" id="{8D11A330-AD61-3AE3-3B41-2F5D8B62F6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777" y="5138384"/>
                  <a:ext cx="401281" cy="381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19" descr="j0432612[1]">
                  <a:extLst>
                    <a:ext uri="{FF2B5EF4-FFF2-40B4-BE49-F238E27FC236}">
                      <a16:creationId xmlns:a16="http://schemas.microsoft.com/office/drawing/2014/main" id="{6C45A3BD-7E00-1434-FE3A-6EE52EB1A6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6563" y="5154080"/>
                  <a:ext cx="652081" cy="319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27" descr="j0433940[1]">
                  <a:extLst>
                    <a:ext uri="{FF2B5EF4-FFF2-40B4-BE49-F238E27FC236}">
                      <a16:creationId xmlns:a16="http://schemas.microsoft.com/office/drawing/2014/main" id="{F20B556D-CF6C-094A-0D10-641F14866D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2744" y="5127005"/>
                  <a:ext cx="762701" cy="3733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7" name="Picture 16" descr="j0346369[1]">
                <a:extLst>
                  <a:ext uri="{FF2B5EF4-FFF2-40B4-BE49-F238E27FC236}">
                    <a16:creationId xmlns:a16="http://schemas.microsoft.com/office/drawing/2014/main" id="{2C4D5E97-2A92-6C90-51FB-E8C038C145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558" y="4982179"/>
                <a:ext cx="77927" cy="103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D87C5E-E57B-BB95-3AEF-F4E12E345AD9}"/>
                </a:ext>
              </a:extLst>
            </p:cNvPr>
            <p:cNvSpPr txBox="1"/>
            <p:nvPr/>
          </p:nvSpPr>
          <p:spPr>
            <a:xfrm>
              <a:off x="1677097" y="4123614"/>
              <a:ext cx="5238529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b="1" dirty="0"/>
                <a:t>Who benefits? </a:t>
              </a:r>
              <a:r>
                <a:rPr lang="en-US" sz="1600" dirty="0"/>
                <a:t>(Beneficiary Population) </a:t>
              </a:r>
            </a:p>
            <a:p>
              <a:r>
                <a:rPr lang="en-US" sz="1600" dirty="0"/>
                <a:t>Focus on KPs 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BC1E9B0-C581-B4E9-B07D-9E7AD6885249}"/>
              </a:ext>
            </a:extLst>
          </p:cNvPr>
          <p:cNvSpPr txBox="1"/>
          <p:nvPr/>
        </p:nvSpPr>
        <p:spPr>
          <a:xfrm>
            <a:off x="8541978" y="3933115"/>
            <a:ext cx="189011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 Equity? Adequate for vulnerable?</a:t>
            </a:r>
            <a:endParaRPr lang="en-BE" sz="1600" dirty="0">
              <a:solidFill>
                <a:srgbClr val="C00000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9FFE637-B932-7D96-499A-200939E1B6C3}"/>
              </a:ext>
            </a:extLst>
          </p:cNvPr>
          <p:cNvGrpSpPr/>
          <p:nvPr/>
        </p:nvGrpSpPr>
        <p:grpSpPr>
          <a:xfrm>
            <a:off x="1839818" y="5485010"/>
            <a:ext cx="6591067" cy="609158"/>
            <a:chOff x="315817" y="5637410"/>
            <a:chExt cx="5895387" cy="60915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D74FB4E-E4A9-6249-CE8F-8F6C4E81E6A5}"/>
                </a:ext>
              </a:extLst>
            </p:cNvPr>
            <p:cNvGrpSpPr/>
            <p:nvPr/>
          </p:nvGrpSpPr>
          <p:grpSpPr>
            <a:xfrm>
              <a:off x="742128" y="5717213"/>
              <a:ext cx="529260" cy="529355"/>
              <a:chOff x="569622" y="271972"/>
              <a:chExt cx="529260" cy="529355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171971F-0EC5-AD18-533D-0DCD137D8AE1}"/>
                  </a:ext>
                </a:extLst>
              </p:cNvPr>
              <p:cNvSpPr/>
              <p:nvPr/>
            </p:nvSpPr>
            <p:spPr>
              <a:xfrm>
                <a:off x="569622" y="271972"/>
                <a:ext cx="529260" cy="52935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50" name="Oval 4">
                <a:extLst>
                  <a:ext uri="{FF2B5EF4-FFF2-40B4-BE49-F238E27FC236}">
                    <a16:creationId xmlns:a16="http://schemas.microsoft.com/office/drawing/2014/main" id="{EF53170A-344F-61D5-97D4-D384438B927E}"/>
                  </a:ext>
                </a:extLst>
              </p:cNvPr>
              <p:cNvSpPr txBox="1"/>
              <p:nvPr/>
            </p:nvSpPr>
            <p:spPr>
              <a:xfrm>
                <a:off x="698954" y="347608"/>
                <a:ext cx="378079" cy="3780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ZA" sz="600" dirty="0"/>
                  <a:t>Community level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9D10E64-472F-7246-54D7-EF530223F3AD}"/>
                </a:ext>
              </a:extLst>
            </p:cNvPr>
            <p:cNvGrpSpPr/>
            <p:nvPr/>
          </p:nvGrpSpPr>
          <p:grpSpPr>
            <a:xfrm>
              <a:off x="315817" y="5717213"/>
              <a:ext cx="529260" cy="529355"/>
              <a:chOff x="143311" y="271972"/>
              <a:chExt cx="529260" cy="529355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3061803-4EC8-42FC-F9E2-1B43271C169E}"/>
                  </a:ext>
                </a:extLst>
              </p:cNvPr>
              <p:cNvSpPr/>
              <p:nvPr/>
            </p:nvSpPr>
            <p:spPr>
              <a:xfrm>
                <a:off x="143311" y="271972"/>
                <a:ext cx="529260" cy="529355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48" name="Oval 6">
                <a:extLst>
                  <a:ext uri="{FF2B5EF4-FFF2-40B4-BE49-F238E27FC236}">
                    <a16:creationId xmlns:a16="http://schemas.microsoft.com/office/drawing/2014/main" id="{DFE05825-C6B5-ED40-09A7-B411D91810A1}"/>
                  </a:ext>
                </a:extLst>
              </p:cNvPr>
              <p:cNvSpPr txBox="1"/>
              <p:nvPr/>
            </p:nvSpPr>
            <p:spPr>
              <a:xfrm>
                <a:off x="218902" y="347608"/>
                <a:ext cx="378079" cy="3780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620" tIns="7620" rIns="7620" bIns="7620" numCol="1" spcCol="1270" anchor="ctr" anchorCtr="0">
                <a:noAutofit/>
              </a:bodyPr>
              <a:lstStyle/>
              <a:p>
                <a:pPr algn="ctr" defTabSz="2667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ZA" sz="600"/>
                  <a:t>Facility level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B94B691-C181-FD91-10BE-8B847014852D}"/>
                </a:ext>
              </a:extLst>
            </p:cNvPr>
            <p:cNvSpPr txBox="1"/>
            <p:nvPr/>
          </p:nvSpPr>
          <p:spPr>
            <a:xfrm>
              <a:off x="1533415" y="5637410"/>
              <a:ext cx="4677789" cy="58477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What Service delivery model </a:t>
              </a:r>
            </a:p>
            <a:p>
              <a:r>
                <a:rPr lang="en-US" sz="1600" dirty="0"/>
                <a:t>Review of service delivery modality /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1795D1F-36D1-B901-4504-1D0B80DD0FA3}"/>
              </a:ext>
            </a:extLst>
          </p:cNvPr>
          <p:cNvSpPr txBox="1"/>
          <p:nvPr/>
        </p:nvSpPr>
        <p:spPr>
          <a:xfrm>
            <a:off x="8578706" y="5485011"/>
            <a:ext cx="185339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Operational efficiency?</a:t>
            </a:r>
            <a:endParaRPr lang="en-BE" sz="16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BB600-C71F-C3D9-4984-6A8862128616}"/>
              </a:ext>
            </a:extLst>
          </p:cNvPr>
          <p:cNvSpPr txBox="1"/>
          <p:nvPr/>
        </p:nvSpPr>
        <p:spPr>
          <a:xfrm>
            <a:off x="8532459" y="2313569"/>
            <a:ext cx="1899639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Operational efficiencies?</a:t>
            </a:r>
            <a:endParaRPr lang="en-B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32" grpId="0" animBg="1"/>
      <p:bldP spid="34" grpId="0" animBg="1"/>
      <p:bldP spid="44" grpId="0" animBg="1"/>
      <p:bldP spid="5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9D30-980B-F2BD-B931-9C12CAAE613D}"/>
              </a:ext>
            </a:extLst>
          </p:cNvPr>
          <p:cNvSpPr txBox="1">
            <a:spLocks/>
          </p:cNvSpPr>
          <p:nvPr/>
        </p:nvSpPr>
        <p:spPr bwMode="auto">
          <a:xfrm>
            <a:off x="1887538" y="312739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NASA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4099093-3C36-230A-9531-B0D53A7AC4BA}"/>
              </a:ext>
            </a:extLst>
          </p:cNvPr>
          <p:cNvGrpSpPr/>
          <p:nvPr/>
        </p:nvGrpSpPr>
        <p:grpSpPr>
          <a:xfrm>
            <a:off x="1443632" y="924366"/>
            <a:ext cx="9194275" cy="5143621"/>
            <a:chOff x="-80369" y="924365"/>
            <a:chExt cx="9194275" cy="5143621"/>
          </a:xfrm>
        </p:grpSpPr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8637D09E-F341-2A7D-B409-8ADBF7DC04E7}"/>
                </a:ext>
              </a:extLst>
            </p:cNvPr>
            <p:cNvSpPr/>
            <p:nvPr/>
          </p:nvSpPr>
          <p:spPr>
            <a:xfrm>
              <a:off x="-80369" y="924365"/>
              <a:ext cx="9194275" cy="5143621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prstMaterial="plastic"/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H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A04D51C-CC20-14F5-CDD7-361B702BAF32}"/>
                </a:ext>
              </a:extLst>
            </p:cNvPr>
            <p:cNvSpPr/>
            <p:nvPr/>
          </p:nvSpPr>
          <p:spPr>
            <a:xfrm>
              <a:off x="284108" y="1251635"/>
              <a:ext cx="4171523" cy="2276242"/>
            </a:xfrm>
            <a:custGeom>
              <a:avLst/>
              <a:gdLst>
                <a:gd name="connsiteX0" fmla="*/ 0 w 4171523"/>
                <a:gd name="connsiteY0" fmla="*/ 379381 h 2276242"/>
                <a:gd name="connsiteX1" fmla="*/ 379381 w 4171523"/>
                <a:gd name="connsiteY1" fmla="*/ 0 h 2276242"/>
                <a:gd name="connsiteX2" fmla="*/ 3792142 w 4171523"/>
                <a:gd name="connsiteY2" fmla="*/ 0 h 2276242"/>
                <a:gd name="connsiteX3" fmla="*/ 4171523 w 4171523"/>
                <a:gd name="connsiteY3" fmla="*/ 379381 h 2276242"/>
                <a:gd name="connsiteX4" fmla="*/ 4171523 w 4171523"/>
                <a:gd name="connsiteY4" fmla="*/ 1896861 h 2276242"/>
                <a:gd name="connsiteX5" fmla="*/ 3792142 w 4171523"/>
                <a:gd name="connsiteY5" fmla="*/ 2276242 h 2276242"/>
                <a:gd name="connsiteX6" fmla="*/ 379381 w 4171523"/>
                <a:gd name="connsiteY6" fmla="*/ 2276242 h 2276242"/>
                <a:gd name="connsiteX7" fmla="*/ 0 w 4171523"/>
                <a:gd name="connsiteY7" fmla="*/ 1896861 h 2276242"/>
                <a:gd name="connsiteX8" fmla="*/ 0 w 4171523"/>
                <a:gd name="connsiteY8" fmla="*/ 379381 h 227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1523" h="2276242">
                  <a:moveTo>
                    <a:pt x="0" y="379381"/>
                  </a:moveTo>
                  <a:cubicBezTo>
                    <a:pt x="0" y="169855"/>
                    <a:pt x="169855" y="0"/>
                    <a:pt x="379381" y="0"/>
                  </a:cubicBezTo>
                  <a:lnTo>
                    <a:pt x="3792142" y="0"/>
                  </a:lnTo>
                  <a:cubicBezTo>
                    <a:pt x="4001668" y="0"/>
                    <a:pt x="4171523" y="169855"/>
                    <a:pt x="4171523" y="379381"/>
                  </a:cubicBezTo>
                  <a:lnTo>
                    <a:pt x="4171523" y="1896861"/>
                  </a:lnTo>
                  <a:cubicBezTo>
                    <a:pt x="4171523" y="2106387"/>
                    <a:pt x="4001668" y="2276242"/>
                    <a:pt x="3792142" y="2276242"/>
                  </a:cubicBezTo>
                  <a:lnTo>
                    <a:pt x="379381" y="2276242"/>
                  </a:lnTo>
                  <a:cubicBezTo>
                    <a:pt x="169855" y="2276242"/>
                    <a:pt x="0" y="2106387"/>
                    <a:pt x="0" y="1896861"/>
                  </a:cubicBezTo>
                  <a:lnTo>
                    <a:pt x="0" y="37938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697" tIns="179697" rIns="179697" bIns="179697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b="1" dirty="0"/>
                <a:t>1.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Resource Allocation and Planning: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NASA helps governments and organizations allocate resources effectively by assessing how funds are utilized in the HIV response.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 provides insights into where investments are most needed, allowing for better planning and prioritization</a:t>
              </a:r>
              <a:endParaRPr lang="en-Z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73DDDE-1383-B1C8-2A72-483B4173357A}"/>
                </a:ext>
              </a:extLst>
            </p:cNvPr>
            <p:cNvSpPr/>
            <p:nvPr/>
          </p:nvSpPr>
          <p:spPr>
            <a:xfrm>
              <a:off x="4581094" y="1251515"/>
              <a:ext cx="4300269" cy="2313795"/>
            </a:xfrm>
            <a:custGeom>
              <a:avLst/>
              <a:gdLst>
                <a:gd name="connsiteX0" fmla="*/ 0 w 4300269"/>
                <a:gd name="connsiteY0" fmla="*/ 385640 h 2313795"/>
                <a:gd name="connsiteX1" fmla="*/ 385640 w 4300269"/>
                <a:gd name="connsiteY1" fmla="*/ 0 h 2313795"/>
                <a:gd name="connsiteX2" fmla="*/ 3914629 w 4300269"/>
                <a:gd name="connsiteY2" fmla="*/ 0 h 2313795"/>
                <a:gd name="connsiteX3" fmla="*/ 4300269 w 4300269"/>
                <a:gd name="connsiteY3" fmla="*/ 385640 h 2313795"/>
                <a:gd name="connsiteX4" fmla="*/ 4300269 w 4300269"/>
                <a:gd name="connsiteY4" fmla="*/ 1928155 h 2313795"/>
                <a:gd name="connsiteX5" fmla="*/ 3914629 w 4300269"/>
                <a:gd name="connsiteY5" fmla="*/ 2313795 h 2313795"/>
                <a:gd name="connsiteX6" fmla="*/ 385640 w 4300269"/>
                <a:gd name="connsiteY6" fmla="*/ 2313795 h 2313795"/>
                <a:gd name="connsiteX7" fmla="*/ 0 w 4300269"/>
                <a:gd name="connsiteY7" fmla="*/ 1928155 h 2313795"/>
                <a:gd name="connsiteX8" fmla="*/ 0 w 4300269"/>
                <a:gd name="connsiteY8" fmla="*/ 385640 h 231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0269" h="2313795">
                  <a:moveTo>
                    <a:pt x="0" y="385640"/>
                  </a:moveTo>
                  <a:cubicBezTo>
                    <a:pt x="0" y="172657"/>
                    <a:pt x="172657" y="0"/>
                    <a:pt x="385640" y="0"/>
                  </a:cubicBezTo>
                  <a:lnTo>
                    <a:pt x="3914629" y="0"/>
                  </a:lnTo>
                  <a:cubicBezTo>
                    <a:pt x="4127612" y="0"/>
                    <a:pt x="4300269" y="172657"/>
                    <a:pt x="4300269" y="385640"/>
                  </a:cubicBezTo>
                  <a:lnTo>
                    <a:pt x="4300269" y="1928155"/>
                  </a:lnTo>
                  <a:cubicBezTo>
                    <a:pt x="4300269" y="2141138"/>
                    <a:pt x="4127612" y="2313795"/>
                    <a:pt x="3914629" y="2313795"/>
                  </a:cubicBezTo>
                  <a:lnTo>
                    <a:pt x="385640" y="2313795"/>
                  </a:lnTo>
                  <a:cubicBezTo>
                    <a:pt x="172657" y="2313795"/>
                    <a:pt x="0" y="2141138"/>
                    <a:pt x="0" y="1928155"/>
                  </a:cubicBezTo>
                  <a:lnTo>
                    <a:pt x="0" y="38564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523253"/>
                <a:satOff val="6373"/>
                <a:lumOff val="-5359"/>
                <a:alphaOff val="0"/>
              </a:schemeClr>
            </a:fillRef>
            <a:effectRef idx="2">
              <a:schemeClr val="accent2">
                <a:hueOff val="-3523253"/>
                <a:satOff val="6373"/>
                <a:lumOff val="-5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910" tIns="173910" rIns="173910" bIns="17391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2. Transparency and Accountability: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By tracking expenditures related to HIV programs, NASA promotes transparency and accountability.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 ensures that funds are used efficiently and that there is transparency in financial reporting</a:t>
              </a:r>
              <a:endParaRPr lang="en-Z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32D2DA-3935-2306-829F-7EDE5BB4FBF4}"/>
                </a:ext>
              </a:extLst>
            </p:cNvPr>
            <p:cNvSpPr/>
            <p:nvPr/>
          </p:nvSpPr>
          <p:spPr>
            <a:xfrm>
              <a:off x="223587" y="3685616"/>
              <a:ext cx="4122014" cy="2380274"/>
            </a:xfrm>
            <a:custGeom>
              <a:avLst/>
              <a:gdLst>
                <a:gd name="connsiteX0" fmla="*/ 0 w 4122014"/>
                <a:gd name="connsiteY0" fmla="*/ 396720 h 2380274"/>
                <a:gd name="connsiteX1" fmla="*/ 396720 w 4122014"/>
                <a:gd name="connsiteY1" fmla="*/ 0 h 2380274"/>
                <a:gd name="connsiteX2" fmla="*/ 3725294 w 4122014"/>
                <a:gd name="connsiteY2" fmla="*/ 0 h 2380274"/>
                <a:gd name="connsiteX3" fmla="*/ 4122014 w 4122014"/>
                <a:gd name="connsiteY3" fmla="*/ 396720 h 2380274"/>
                <a:gd name="connsiteX4" fmla="*/ 4122014 w 4122014"/>
                <a:gd name="connsiteY4" fmla="*/ 1983554 h 2380274"/>
                <a:gd name="connsiteX5" fmla="*/ 3725294 w 4122014"/>
                <a:gd name="connsiteY5" fmla="*/ 2380274 h 2380274"/>
                <a:gd name="connsiteX6" fmla="*/ 396720 w 4122014"/>
                <a:gd name="connsiteY6" fmla="*/ 2380274 h 2380274"/>
                <a:gd name="connsiteX7" fmla="*/ 0 w 4122014"/>
                <a:gd name="connsiteY7" fmla="*/ 1983554 h 2380274"/>
                <a:gd name="connsiteX8" fmla="*/ 0 w 4122014"/>
                <a:gd name="connsiteY8" fmla="*/ 396720 h 238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22014" h="2380274">
                  <a:moveTo>
                    <a:pt x="0" y="396720"/>
                  </a:moveTo>
                  <a:cubicBezTo>
                    <a:pt x="0" y="177618"/>
                    <a:pt x="177618" y="0"/>
                    <a:pt x="396720" y="0"/>
                  </a:cubicBezTo>
                  <a:lnTo>
                    <a:pt x="3725294" y="0"/>
                  </a:lnTo>
                  <a:cubicBezTo>
                    <a:pt x="3944396" y="0"/>
                    <a:pt x="4122014" y="177618"/>
                    <a:pt x="4122014" y="396720"/>
                  </a:cubicBezTo>
                  <a:lnTo>
                    <a:pt x="4122014" y="1983554"/>
                  </a:lnTo>
                  <a:cubicBezTo>
                    <a:pt x="4122014" y="2202656"/>
                    <a:pt x="3944396" y="2380274"/>
                    <a:pt x="3725294" y="2380274"/>
                  </a:cubicBezTo>
                  <a:lnTo>
                    <a:pt x="396720" y="2380274"/>
                  </a:lnTo>
                  <a:cubicBezTo>
                    <a:pt x="177618" y="2380274"/>
                    <a:pt x="0" y="2202656"/>
                    <a:pt x="0" y="1983554"/>
                  </a:cubicBezTo>
                  <a:lnTo>
                    <a:pt x="0" y="39672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046505"/>
                <a:satOff val="12745"/>
                <a:lumOff val="-10718"/>
                <a:alphaOff val="0"/>
              </a:schemeClr>
            </a:fillRef>
            <a:effectRef idx="2">
              <a:schemeClr val="accent2">
                <a:hueOff val="-7046505"/>
                <a:satOff val="12745"/>
                <a:lumOff val="-107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155" tIns="177155" rIns="177155" bIns="177155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Data-Driven Decision-Making: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Policymakers, program managers, and stakeholders use NASA data to make informed decisions.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informs policy adjustments, program scale-up, and targeted interventions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Z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3BEFB8-42A8-A4F7-6ACC-C4E047DF38BF}"/>
                </a:ext>
              </a:extLst>
            </p:cNvPr>
            <p:cNvSpPr/>
            <p:nvPr/>
          </p:nvSpPr>
          <p:spPr>
            <a:xfrm>
              <a:off x="4673090" y="3746078"/>
              <a:ext cx="4324541" cy="2321899"/>
            </a:xfrm>
            <a:custGeom>
              <a:avLst/>
              <a:gdLst>
                <a:gd name="connsiteX0" fmla="*/ 0 w 4324541"/>
                <a:gd name="connsiteY0" fmla="*/ 386991 h 2321899"/>
                <a:gd name="connsiteX1" fmla="*/ 386991 w 4324541"/>
                <a:gd name="connsiteY1" fmla="*/ 0 h 2321899"/>
                <a:gd name="connsiteX2" fmla="*/ 3937550 w 4324541"/>
                <a:gd name="connsiteY2" fmla="*/ 0 h 2321899"/>
                <a:gd name="connsiteX3" fmla="*/ 4324541 w 4324541"/>
                <a:gd name="connsiteY3" fmla="*/ 386991 h 2321899"/>
                <a:gd name="connsiteX4" fmla="*/ 4324541 w 4324541"/>
                <a:gd name="connsiteY4" fmla="*/ 1934908 h 2321899"/>
                <a:gd name="connsiteX5" fmla="*/ 3937550 w 4324541"/>
                <a:gd name="connsiteY5" fmla="*/ 2321899 h 2321899"/>
                <a:gd name="connsiteX6" fmla="*/ 386991 w 4324541"/>
                <a:gd name="connsiteY6" fmla="*/ 2321899 h 2321899"/>
                <a:gd name="connsiteX7" fmla="*/ 0 w 4324541"/>
                <a:gd name="connsiteY7" fmla="*/ 1934908 h 2321899"/>
                <a:gd name="connsiteX8" fmla="*/ 0 w 4324541"/>
                <a:gd name="connsiteY8" fmla="*/ 386991 h 2321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24541" h="2321899">
                  <a:moveTo>
                    <a:pt x="0" y="386991"/>
                  </a:moveTo>
                  <a:cubicBezTo>
                    <a:pt x="0" y="173262"/>
                    <a:pt x="173262" y="0"/>
                    <a:pt x="386991" y="0"/>
                  </a:cubicBezTo>
                  <a:lnTo>
                    <a:pt x="3937550" y="0"/>
                  </a:lnTo>
                  <a:cubicBezTo>
                    <a:pt x="4151279" y="0"/>
                    <a:pt x="4324541" y="173262"/>
                    <a:pt x="4324541" y="386991"/>
                  </a:cubicBezTo>
                  <a:lnTo>
                    <a:pt x="4324541" y="1934908"/>
                  </a:lnTo>
                  <a:cubicBezTo>
                    <a:pt x="4324541" y="2148637"/>
                    <a:pt x="4151279" y="2321899"/>
                    <a:pt x="3937550" y="2321899"/>
                  </a:cubicBezTo>
                  <a:lnTo>
                    <a:pt x="386991" y="2321899"/>
                  </a:lnTo>
                  <a:cubicBezTo>
                    <a:pt x="173262" y="2321899"/>
                    <a:pt x="0" y="2148637"/>
                    <a:pt x="0" y="1934908"/>
                  </a:cubicBezTo>
                  <a:lnTo>
                    <a:pt x="0" y="38699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0569758"/>
                <a:satOff val="19118"/>
                <a:lumOff val="-16077"/>
                <a:alphaOff val="0"/>
              </a:schemeClr>
            </a:fillRef>
            <a:effectRef idx="2">
              <a:schemeClr val="accent2">
                <a:hueOff val="-10569758"/>
                <a:satOff val="19118"/>
                <a:lumOff val="-160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306" tIns="174306" rIns="174306" bIns="17430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Advocacy and Funding Requests: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Organizations can use NASA findings to advocate for increased funding from donors and governments.</a:t>
              </a: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strengthens the case for sustained investment in HIV prevention, treatment, and care.</a:t>
              </a:r>
              <a:endPara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28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2AA3-3B3F-751B-B83C-FAD5DA7EAF1A}"/>
              </a:ext>
            </a:extLst>
          </p:cNvPr>
          <p:cNvSpPr txBox="1">
            <a:spLocks/>
          </p:cNvSpPr>
          <p:nvPr/>
        </p:nvSpPr>
        <p:spPr bwMode="auto">
          <a:xfrm>
            <a:off x="1524002" y="310685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70C8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value-add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83EABE-4263-D950-9221-D8BDB44D7CBC}"/>
              </a:ext>
            </a:extLst>
          </p:cNvPr>
          <p:cNvGrpSpPr/>
          <p:nvPr/>
        </p:nvGrpSpPr>
        <p:grpSpPr>
          <a:xfrm>
            <a:off x="1524002" y="1100058"/>
            <a:ext cx="9143999" cy="4806067"/>
            <a:chOff x="-735809" y="1003737"/>
            <a:chExt cx="10615618" cy="48505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8A7C9F9-5E79-7A5B-0182-ED17A082DBE5}"/>
                </a:ext>
              </a:extLst>
            </p:cNvPr>
            <p:cNvGrpSpPr/>
            <p:nvPr/>
          </p:nvGrpSpPr>
          <p:grpSpPr>
            <a:xfrm>
              <a:off x="-735809" y="1003737"/>
              <a:ext cx="3564297" cy="1069289"/>
              <a:chOff x="4913" y="192751"/>
              <a:chExt cx="3564297" cy="1069289"/>
            </a:xfrm>
          </p:grpSpPr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3EB68A09-993A-C2F0-16B5-8583B024F5A2}"/>
                  </a:ext>
                </a:extLst>
              </p:cNvPr>
              <p:cNvSpPr/>
              <p:nvPr/>
            </p:nvSpPr>
            <p:spPr>
              <a:xfrm>
                <a:off x="4913" y="192751"/>
                <a:ext cx="3564297" cy="1069289"/>
              </a:xfrm>
              <a:prstGeom prst="chevron">
                <a:avLst>
                  <a:gd name="adj" fmla="val 30000"/>
                </a:avLst>
              </a:prstGeom>
            </p:spPr>
            <p:style>
              <a:lnRef idx="1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20" name="Arrow: Chevron 4">
                <a:extLst>
                  <a:ext uri="{FF2B5EF4-FFF2-40B4-BE49-F238E27FC236}">
                    <a16:creationId xmlns:a16="http://schemas.microsoft.com/office/drawing/2014/main" id="{F87E8FD4-5FC9-F94B-0D90-D40DEC02B811}"/>
                  </a:ext>
                </a:extLst>
              </p:cNvPr>
              <p:cNvSpPr txBox="1"/>
              <p:nvPr/>
            </p:nvSpPr>
            <p:spPr>
              <a:xfrm>
                <a:off x="325700" y="192751"/>
                <a:ext cx="2922723" cy="1069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028" tIns="132028" rIns="132028" bIns="13202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ZA" sz="2800" dirty="0"/>
                  <a:t>NASA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C7F068F-4FF4-6850-8B29-D9FBA6174E8B}"/>
                </a:ext>
              </a:extLst>
            </p:cNvPr>
            <p:cNvGrpSpPr/>
            <p:nvPr/>
          </p:nvGrpSpPr>
          <p:grpSpPr>
            <a:xfrm>
              <a:off x="-735809" y="2073026"/>
              <a:ext cx="3243510" cy="3781237"/>
              <a:chOff x="4913" y="1262040"/>
              <a:chExt cx="3243510" cy="378123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50CC491-3552-926A-3956-F77EBB9BE4BC}"/>
                  </a:ext>
                </a:extLst>
              </p:cNvPr>
              <p:cNvSpPr/>
              <p:nvPr/>
            </p:nvSpPr>
            <p:spPr>
              <a:xfrm>
                <a:off x="4913" y="1262040"/>
                <a:ext cx="3243510" cy="3781237"/>
              </a:xfrm>
              <a:prstGeom prst="rect">
                <a:avLst/>
              </a:prstGeom>
            </p:spPr>
            <p:style>
              <a:ln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82ACB0-CA1B-B059-C027-1C70FADA64A4}"/>
                  </a:ext>
                </a:extLst>
              </p:cNvPr>
              <p:cNvSpPr txBox="1"/>
              <p:nvPr/>
            </p:nvSpPr>
            <p:spPr>
              <a:xfrm>
                <a:off x="4913" y="1262040"/>
                <a:ext cx="3243510" cy="37812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309" tIns="256309" rIns="256309" bIns="512619" numCol="1" spcCol="1270" anchor="t" anchorCtr="0">
                <a:noAutofit/>
              </a:bodyPr>
              <a:lstStyle/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Global Fund request for funding – the financial landscape</a:t>
                </a: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Sustainability planning – understanding the current donor dependency</a:t>
                </a:r>
                <a:endParaRPr lang="en-Z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ZA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GAM reporting (indicator 8.3)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B1A81C9-E2D7-A9CD-5C84-1419D34B7BFB}"/>
                </a:ext>
              </a:extLst>
            </p:cNvPr>
            <p:cNvGrpSpPr/>
            <p:nvPr/>
          </p:nvGrpSpPr>
          <p:grpSpPr>
            <a:xfrm>
              <a:off x="2804342" y="1035002"/>
              <a:ext cx="3564297" cy="1069289"/>
              <a:chOff x="3545064" y="224016"/>
              <a:chExt cx="3564297" cy="1069289"/>
            </a:xfrm>
          </p:grpSpPr>
          <p:sp>
            <p:nvSpPr>
              <p:cNvPr id="15" name="Arrow: Chevron 14">
                <a:extLst>
                  <a:ext uri="{FF2B5EF4-FFF2-40B4-BE49-F238E27FC236}">
                    <a16:creationId xmlns:a16="http://schemas.microsoft.com/office/drawing/2014/main" id="{BC2555C1-2795-B028-E7FA-5D173B272DE8}"/>
                  </a:ext>
                </a:extLst>
              </p:cNvPr>
              <p:cNvSpPr/>
              <p:nvPr/>
            </p:nvSpPr>
            <p:spPr>
              <a:xfrm>
                <a:off x="3545064" y="224016"/>
                <a:ext cx="3564297" cy="1069289"/>
              </a:xfrm>
              <a:prstGeom prst="chevron">
                <a:avLst>
                  <a:gd name="adj" fmla="val 30000"/>
                </a:avLst>
              </a:prstGeom>
            </p:spPr>
            <p:style>
              <a:lnRef idx="1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16" name="Arrow: Chevron 8">
                <a:extLst>
                  <a:ext uri="{FF2B5EF4-FFF2-40B4-BE49-F238E27FC236}">
                    <a16:creationId xmlns:a16="http://schemas.microsoft.com/office/drawing/2014/main" id="{F2500583-8F44-9031-A96F-FB086EE12E0C}"/>
                  </a:ext>
                </a:extLst>
              </p:cNvPr>
              <p:cNvSpPr txBox="1"/>
              <p:nvPr/>
            </p:nvSpPr>
            <p:spPr>
              <a:xfrm>
                <a:off x="3865851" y="224016"/>
                <a:ext cx="2922723" cy="1069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028" tIns="132028" rIns="132028" bIns="13202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ZA" sz="2800" dirty="0"/>
                  <a:t>NASA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5F2ACBE-4022-3BB1-3B02-22D1C1D074A4}"/>
                </a:ext>
              </a:extLst>
            </p:cNvPr>
            <p:cNvGrpSpPr/>
            <p:nvPr/>
          </p:nvGrpSpPr>
          <p:grpSpPr>
            <a:xfrm>
              <a:off x="2775361" y="2165776"/>
              <a:ext cx="3301472" cy="3657222"/>
              <a:chOff x="3516083" y="1354790"/>
              <a:chExt cx="3301472" cy="365722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8357A2-D317-249A-7C32-E1EA2AF07850}"/>
                  </a:ext>
                </a:extLst>
              </p:cNvPr>
              <p:cNvSpPr/>
              <p:nvPr/>
            </p:nvSpPr>
            <p:spPr>
              <a:xfrm>
                <a:off x="3516083" y="1354790"/>
                <a:ext cx="3301472" cy="3657222"/>
              </a:xfrm>
              <a:prstGeom prst="rect">
                <a:avLst/>
              </a:prstGeom>
            </p:spPr>
            <p:style>
              <a:ln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4B8E34-6462-3633-7BBD-6D26676C1CBF}"/>
                  </a:ext>
                </a:extLst>
              </p:cNvPr>
              <p:cNvSpPr txBox="1"/>
              <p:nvPr/>
            </p:nvSpPr>
            <p:spPr>
              <a:xfrm>
                <a:off x="3516083" y="1354790"/>
                <a:ext cx="3301472" cy="36572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309" tIns="256309" rIns="256309" bIns="512619" numCol="1" spcCol="1270" anchor="t" anchorCtr="0">
                <a:noAutofit/>
              </a:bodyPr>
              <a:lstStyle/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Flexible to include new services, e.g. PrEP, KPs, more TB details</a:t>
                </a: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To track spending according to the country’s priorities outlined in NSP</a:t>
                </a: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NASA can track expenditure according to the Resource Needs  (RN) Categories </a:t>
                </a:r>
                <a:endParaRPr lang="en-Z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00100">
                  <a:lnSpc>
                    <a:spcPct val="90000"/>
                  </a:lnSpc>
                  <a:spcAft>
                    <a:spcPct val="35000"/>
                  </a:spcAft>
                </a:pPr>
                <a:endParaRPr lang="en-ZA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B22893-59AF-31FB-4C53-4A11D2B59D77}"/>
                </a:ext>
              </a:extLst>
            </p:cNvPr>
            <p:cNvGrpSpPr/>
            <p:nvPr/>
          </p:nvGrpSpPr>
          <p:grpSpPr>
            <a:xfrm>
              <a:off x="6315512" y="1003737"/>
              <a:ext cx="3564297" cy="1069289"/>
              <a:chOff x="7056234" y="192751"/>
              <a:chExt cx="3564297" cy="1069289"/>
            </a:xfrm>
          </p:grpSpPr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C681F7C7-7905-05A8-F634-2BAB5E9DB473}"/>
                  </a:ext>
                </a:extLst>
              </p:cNvPr>
              <p:cNvSpPr/>
              <p:nvPr/>
            </p:nvSpPr>
            <p:spPr>
              <a:xfrm>
                <a:off x="7056234" y="192751"/>
                <a:ext cx="3564297" cy="1069289"/>
              </a:xfrm>
              <a:prstGeom prst="chevron">
                <a:avLst>
                  <a:gd name="adj" fmla="val 30000"/>
                </a:avLst>
              </a:prstGeom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12" name="Arrow: Chevron 12">
                <a:extLst>
                  <a:ext uri="{FF2B5EF4-FFF2-40B4-BE49-F238E27FC236}">
                    <a16:creationId xmlns:a16="http://schemas.microsoft.com/office/drawing/2014/main" id="{7DD957EC-2B1C-EF4F-6CAF-ADC9542446CF}"/>
                  </a:ext>
                </a:extLst>
              </p:cNvPr>
              <p:cNvSpPr txBox="1"/>
              <p:nvPr/>
            </p:nvSpPr>
            <p:spPr>
              <a:xfrm>
                <a:off x="7377021" y="192751"/>
                <a:ext cx="2922723" cy="10692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2028" tIns="132028" rIns="132028" bIns="132028" numCol="1" spcCol="1270" anchor="ctr" anchorCtr="0">
                <a:noAutofit/>
              </a:bodyPr>
              <a:lstStyle/>
              <a:p>
                <a:pPr algn="ctr" defTabSz="12446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en-ZA" sz="2800" dirty="0"/>
                  <a:t>NASA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0AF691F-2D70-F058-AEE2-5AF7A744FDC6}"/>
                </a:ext>
              </a:extLst>
            </p:cNvPr>
            <p:cNvGrpSpPr/>
            <p:nvPr/>
          </p:nvGrpSpPr>
          <p:grpSpPr>
            <a:xfrm>
              <a:off x="6315512" y="2073026"/>
              <a:ext cx="3243510" cy="3781237"/>
              <a:chOff x="7056234" y="1262040"/>
              <a:chExt cx="3243510" cy="378123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1699317-7855-326E-3C56-5BC7F6901752}"/>
                  </a:ext>
                </a:extLst>
              </p:cNvPr>
              <p:cNvSpPr/>
              <p:nvPr/>
            </p:nvSpPr>
            <p:spPr>
              <a:xfrm>
                <a:off x="7056234" y="1262040"/>
                <a:ext cx="3243510" cy="3781237"/>
              </a:xfrm>
              <a:prstGeom prst="rect">
                <a:avLst/>
              </a:prstGeom>
            </p:spPr>
            <p:style>
              <a:ln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CH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115DE1A-0270-6350-937A-E427A1C6F360}"/>
                  </a:ext>
                </a:extLst>
              </p:cNvPr>
              <p:cNvSpPr txBox="1"/>
              <p:nvPr/>
            </p:nvSpPr>
            <p:spPr>
              <a:xfrm>
                <a:off x="7056234" y="1262040"/>
                <a:ext cx="3243510" cy="37812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56309" tIns="256309" rIns="256309" bIns="512619" numCol="1" spcCol="1270" anchor="t" anchorCtr="0">
                <a:noAutofit/>
              </a:bodyPr>
              <a:lstStyle/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Resource Needs Categories: services with “proven impact”  allocative efficiency</a:t>
                </a:r>
                <a:endParaRPr lang="en-Z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Allows to measure the funding gaps – for financing and resource mobilization</a:t>
                </a:r>
                <a:endParaRPr lang="en-Z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 defTabSz="800100">
                  <a:lnSpc>
                    <a:spcPct val="90000"/>
                  </a:lnSpc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Leads to routine collection of financial data – should be a part of the NAC’s M&amp;E</a:t>
                </a:r>
                <a:endParaRPr lang="en-Z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7469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641F-77F4-6B77-29EA-B915E92C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6" y="134021"/>
            <a:ext cx="10992048" cy="46166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 eaLnBrk="1" hangingPunct="1"/>
            <a:r>
              <a:rPr lang="en-US" sz="2400" dirty="0">
                <a:solidFill>
                  <a:srgbClr val="70C8BE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Utility of NASA data – relevant to Sustainability planning</a:t>
            </a:r>
            <a:endParaRPr lang="en-GB" sz="2400" dirty="0">
              <a:solidFill>
                <a:srgbClr val="70C8BE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72FB2-CBF0-849F-6D49-5D0735E16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975" y="644798"/>
            <a:ext cx="11196819" cy="5617515"/>
          </a:xfrm>
        </p:spPr>
        <p:txBody>
          <a:bodyPr>
            <a:noAutofit/>
          </a:bodyPr>
          <a:lstStyle/>
          <a:p>
            <a:r>
              <a:rPr lang="en-US" sz="1600" dirty="0"/>
              <a:t>Captures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multi-sectoral &amp; multi-partner </a:t>
            </a:r>
            <a:r>
              <a:rPr lang="en-US" sz="1600" dirty="0"/>
              <a:t>HIV/AIDS response, according to the NSP (SRM?) priority areas / interventions</a:t>
            </a:r>
          </a:p>
          <a:p>
            <a:r>
              <a:rPr lang="en-US" sz="1600" dirty="0"/>
              <a:t>Indicates past HIV expenditures (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retrospective) and trends in financing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dirty="0"/>
              <a:t>Allows countries to predict patterns.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Financing architecture &amp; flows, </a:t>
            </a:r>
            <a:r>
              <a:rPr lang="en-US" sz="1600" dirty="0"/>
              <a:t>decisions, power, schemes, architecture. Countries might consider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new / different financing arrangements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(</a:t>
            </a:r>
            <a:r>
              <a:rPr lang="en-US" sz="1600" dirty="0" err="1"/>
              <a:t>e.g</a:t>
            </a:r>
            <a:r>
              <a:rPr lang="en-US" sz="1600" dirty="0"/>
              <a:t> social health insurance) </a:t>
            </a:r>
          </a:p>
          <a:p>
            <a:r>
              <a:rPr lang="en-US" sz="1600" dirty="0"/>
              <a:t>When compared to the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NSP costing / resources needed</a:t>
            </a:r>
            <a:r>
              <a:rPr lang="en-US" sz="1600" dirty="0"/>
              <a:t>, per intervention and per funder, calculated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financial gap analysis will highlight areas most vulnerable / unsustainable </a:t>
            </a:r>
            <a:r>
              <a:rPr lang="en-US" sz="1600" dirty="0"/>
              <a:t>without external support. </a:t>
            </a:r>
            <a:r>
              <a:rPr lang="en-US" sz="1600" dirty="0">
                <a:solidFill>
                  <a:srgbClr val="C00000"/>
                </a:solidFill>
              </a:rPr>
              <a:t>Relies heavily on well-costed NSPs.</a:t>
            </a:r>
          </a:p>
          <a:p>
            <a:r>
              <a:rPr lang="en-US" sz="1600" dirty="0"/>
              <a:t>Detailed data per intervention - alignment to NSPs, Investment Case priorities / high impact interventions – measures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allocative efficiencies </a:t>
            </a:r>
            <a:r>
              <a:rPr lang="en-US" sz="1600" dirty="0"/>
              <a:t>and informs reprioritization – moving towards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most impactful investments with reduced funding</a:t>
            </a:r>
            <a:r>
              <a:rPr lang="en-US" sz="1600" dirty="0"/>
              <a:t>. Also enhances co-ordination between funders.</a:t>
            </a:r>
          </a:p>
          <a:p>
            <a:r>
              <a:rPr lang="en-US" sz="1600" dirty="0"/>
              <a:t>Provides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 sub-national </a:t>
            </a:r>
            <a:r>
              <a:rPr lang="en-US" sz="1600" dirty="0"/>
              <a:t>picture – by region / province / district. This may be important for decentralized / federal state planning. </a:t>
            </a:r>
          </a:p>
          <a:p>
            <a:r>
              <a:rPr lang="en-US" sz="1600" dirty="0"/>
              <a:t>Provides detailed data per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service provider </a:t>
            </a:r>
            <a:r>
              <a:rPr lang="en-US" sz="1600" dirty="0"/>
              <a:t>types that reflects the multi-sectoral and complex HIV response that needs to be sustained (</a:t>
            </a:r>
            <a:r>
              <a:rPr lang="en-US" sz="1600" dirty="0" err="1"/>
              <a:t>eg.</a:t>
            </a:r>
            <a:r>
              <a:rPr lang="en-US" sz="1600" dirty="0"/>
              <a:t> measures social contracting of NGOs, community-level </a:t>
            </a:r>
            <a:r>
              <a:rPr lang="en-US" sz="1600" dirty="0" err="1"/>
              <a:t>organisations</a:t>
            </a:r>
            <a:r>
              <a:rPr lang="en-US" sz="1600" dirty="0"/>
              <a:t> etc.). </a:t>
            </a:r>
          </a:p>
          <a:p>
            <a:r>
              <a:rPr lang="en-US" sz="1600" dirty="0"/>
              <a:t>Includes insights into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the community-led response / CLOs </a:t>
            </a:r>
            <a:r>
              <a:rPr lang="en-US" sz="1600" dirty="0"/>
              <a:t>– to ensure their protection &amp; promotion.</a:t>
            </a:r>
          </a:p>
          <a:p>
            <a:r>
              <a:rPr lang="en-US" sz="1600" dirty="0"/>
              <a:t>Provides detailed data per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cost components/ items </a:t>
            </a:r>
            <a:r>
              <a:rPr lang="en-US" sz="1600" dirty="0"/>
              <a:t>(commodities / human resources etc.) that can be linked to specific interventions – which allows for the measure of technical efficiencies, highlighting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areas where saving could be made (making reducing funding go further).</a:t>
            </a:r>
          </a:p>
          <a:p>
            <a:r>
              <a:rPr lang="en-US" sz="1600" dirty="0"/>
              <a:t>Detailed analysis of donor contributions to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commodities and human resources </a:t>
            </a:r>
            <a:r>
              <a:rPr lang="en-US" sz="1600" dirty="0"/>
              <a:t>will flag areas most vulnerable to reducing external aid.</a:t>
            </a:r>
          </a:p>
          <a:p>
            <a:r>
              <a:rPr lang="en-US" sz="1600" dirty="0"/>
              <a:t>Provides detailed data by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beneficiary and performance indicators </a:t>
            </a:r>
            <a:r>
              <a:rPr lang="en-US" sz="1600" dirty="0"/>
              <a:t>(linked to the specific interventions) – allows for Equity analyses, Units of expenditure comparisons, value-for-money measures – informing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more efficient implementation choices.</a:t>
            </a:r>
          </a:p>
        </p:txBody>
      </p:sp>
    </p:spTree>
    <p:extLst>
      <p:ext uri="{BB962C8B-B14F-4D97-AF65-F5344CB8AC3E}">
        <p14:creationId xmlns:p14="http://schemas.microsoft.com/office/powerpoint/2010/main" val="38638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D8745E9B8441B57F921F390DF896" ma:contentTypeVersion="16" ma:contentTypeDescription="Create a new document." ma:contentTypeScope="" ma:versionID="0d1e135c965525cc9bb7704edb105643">
  <xsd:schema xmlns:xsd="http://www.w3.org/2001/XMLSchema" xmlns:xs="http://www.w3.org/2001/XMLSchema" xmlns:p="http://schemas.microsoft.com/office/2006/metadata/properties" xmlns:ns2="edfd19dc-4016-4162-a190-567a1724d054" xmlns:ns3="6034ea42-cc56-4b5c-b72b-8ca3661c6ee8" targetNamespace="http://schemas.microsoft.com/office/2006/metadata/properties" ma:root="true" ma:fieldsID="f8737f2fc73e6c82f2efbacd6902780c" ns2:_="" ns3:_="">
    <xsd:import namespace="edfd19dc-4016-4162-a190-567a1724d054"/>
    <xsd:import namespace="6034ea42-cc56-4b5c-b72b-8ca3661c6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fd19dc-4016-4162-a190-567a1724d0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4ea42-cc56-4b5c-b72b-8ca3661c6e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519132-67b7-4f9c-9ca9-5104ae27bcb0}" ma:internalName="TaxCatchAll" ma:showField="CatchAllData" ma:web="6034ea42-cc56-4b5c-b72b-8ca3661c6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346457-C8FD-47D0-8964-D22CA3EAA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89A6AA-3109-40CA-9CD0-9A1A8FDC66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fd19dc-4016-4162-a190-567a1724d054"/>
    <ds:schemaRef ds:uri="6034ea42-cc56-4b5c-b72b-8ca3661c6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1956</Words>
  <Application>Microsoft Office PowerPoint</Application>
  <PresentationFormat>Widescreen</PresentationFormat>
  <Paragraphs>152</Paragraphs>
  <Slides>33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Calibri</vt:lpstr>
      <vt:lpstr>Calibri Light</vt:lpstr>
      <vt:lpstr>Times</vt:lpstr>
      <vt:lpstr>Times New Roman</vt:lpstr>
      <vt:lpstr>Webdings</vt:lpstr>
      <vt:lpstr>Wingdings</vt:lpstr>
      <vt:lpstr>Zapf Dingbats</vt:lpstr>
      <vt:lpstr>Custom Design</vt:lpstr>
      <vt:lpstr>1_Custom Design</vt:lpstr>
      <vt:lpstr>2_Custom Design</vt:lpstr>
      <vt:lpstr>3_Custom Design</vt:lpstr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Utility of NASA data – relevant to Sustainability planning</vt:lpstr>
      <vt:lpstr>Additional data collection, triangulation and analysis beneficial to SRM </vt:lpstr>
      <vt:lpstr>NASA Principles</vt:lpstr>
      <vt:lpstr>NASA Principle 1: Data triangulation (top-down &amp; bottom-up)</vt:lpstr>
      <vt:lpstr>NASA Principle 2: Complete transactions with all vectors</vt:lpstr>
      <vt:lpstr>NASA Principle 3: Spending on consumed goods / delivered services is captured (accrual / matching accounting)</vt:lpstr>
      <vt:lpstr>PowerPoint Presentation</vt:lpstr>
      <vt:lpstr>PowerPoint Presentation</vt:lpstr>
      <vt:lpstr>Where Funds, Time or Data require a NASA basic or a NASA plus</vt:lpstr>
      <vt:lpstr>Range of HIV Resource Tracking Options and the data provided</vt:lpstr>
      <vt:lpstr>Rapid HIV/AIDS Response Financing tool for PEPFAR situation</vt:lpstr>
      <vt:lpstr>PowerPoint Presentation</vt:lpstr>
      <vt:lpstr>Funding landscape tables – total HIV spending by financing 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studiovertex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title in 24 point Arial regular</dc:title>
  <dc:creator>Nathalie Gouiran</dc:creator>
  <cp:lastModifiedBy>GUTHRIE, Teresa</cp:lastModifiedBy>
  <cp:revision>66</cp:revision>
  <cp:lastPrinted>2011-08-22T20:13:01Z</cp:lastPrinted>
  <dcterms:created xsi:type="dcterms:W3CDTF">2011-11-29T17:23:10Z</dcterms:created>
  <dcterms:modified xsi:type="dcterms:W3CDTF">2025-11-05T14:16:43Z</dcterms:modified>
</cp:coreProperties>
</file>