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Metadata/LabelInfo.xml" ContentType="application/vnd.ms-office.classificationlabel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3"/>
    <p:sldMasterId id="2147483793" r:id="rId4"/>
    <p:sldMasterId id="2147483826" r:id="rId5"/>
    <p:sldMasterId id="2147483828" r:id="rId6"/>
  </p:sldMasterIdLst>
  <p:notesMasterIdLst>
    <p:notesMasterId r:id="rId29"/>
  </p:notesMasterIdLst>
  <p:sldIdLst>
    <p:sldId id="261" r:id="rId7"/>
    <p:sldId id="1675" r:id="rId8"/>
    <p:sldId id="1676" r:id="rId9"/>
    <p:sldId id="264" r:id="rId10"/>
    <p:sldId id="265" r:id="rId11"/>
    <p:sldId id="1679" r:id="rId12"/>
    <p:sldId id="267" r:id="rId13"/>
    <p:sldId id="1677" r:id="rId14"/>
    <p:sldId id="1615" r:id="rId15"/>
    <p:sldId id="394" r:id="rId16"/>
    <p:sldId id="1627" r:id="rId17"/>
    <p:sldId id="1628" r:id="rId18"/>
    <p:sldId id="1629" r:id="rId19"/>
    <p:sldId id="1630" r:id="rId20"/>
    <p:sldId id="1678" r:id="rId21"/>
    <p:sldId id="269" r:id="rId22"/>
    <p:sldId id="1681" r:id="rId23"/>
    <p:sldId id="1682" r:id="rId24"/>
    <p:sldId id="278" r:id="rId25"/>
    <p:sldId id="1680" r:id="rId26"/>
    <p:sldId id="285" r:id="rId27"/>
    <p:sldId id="1674" r:id="rId2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orient="horz" pos="4075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37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B6F455-10AE-ED91-5E99-7A333F59BB81}" name="guthriet@unaids.org" initials="gu" userId="S::urn:spo:guest#guthriet@unaids.org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C8C0"/>
    <a:srgbClr val="E31937"/>
    <a:srgbClr val="01A99A"/>
    <a:srgbClr val="CDC984"/>
    <a:srgbClr val="F57F54"/>
    <a:srgbClr val="FFFFFF"/>
    <a:srgbClr val="64CDF6"/>
    <a:srgbClr val="6FC8BF"/>
    <a:srgbClr val="9999FF"/>
    <a:srgbClr val="BCB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C4566-309E-4EA8-8ABB-33F57613F02D}" v="21" dt="2026-03-18T13:31:13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6"/>
    <p:restoredTop sz="94634"/>
  </p:normalViewPr>
  <p:slideViewPr>
    <p:cSldViewPr snapToGrid="0" snapToObjects="1">
      <p:cViewPr varScale="1">
        <p:scale>
          <a:sx n="76" d="100"/>
          <a:sy n="76" d="100"/>
        </p:scale>
        <p:origin x="654" y="294"/>
      </p:cViewPr>
      <p:guideLst>
        <p:guide orient="horz" pos="2183"/>
        <p:guide orient="horz" pos="4075"/>
        <p:guide pos="3840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23471-3E8A-44FC-B1B9-3F3599B0C21E}" type="datetimeFigureOut">
              <a:rPr lang="en-BE" smtClean="0"/>
              <a:t>03/18/2026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72FA3-E0B6-4499-8F67-0AA3220878D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217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9D440-9FFE-0F5F-E967-82173EFFE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2458D3-2F61-F5B8-791C-A185D3E70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075A30-B642-7C09-7C45-8BF07DEF3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65E9C-41B7-0EE5-AADC-6F3334542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72FA3-E0B6-4499-8F67-0AA3220878D9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7998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2FE75-9528-CF40-82D7-B405507F1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AAD01-68A5-41BE-8878-97882CC97C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F56D9-68D3-2E86-9632-6827F0477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5F619-34A0-E5A0-3527-D596ED004B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AAD72-21BB-414E-9D1D-270E834F58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1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72FA3-E0B6-4499-8F67-0AA3220878D9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8803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0B584-D4CF-413D-01EE-450F351E3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064A8D-3823-455E-57D0-0D109FC8EC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DAEE98-D11B-1F46-BD54-12FAEE1FDBDD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858" name="Rectangle 2">
            <a:extLst>
              <a:ext uri="{FF2B5EF4-FFF2-40B4-BE49-F238E27FC236}">
                <a16:creationId xmlns:a16="http://schemas.microsoft.com/office/drawing/2014/main" id="{6478C77D-8DAF-BA52-4AC0-621EAB9B43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7F89437E-65A9-E76A-A834-6B7D40B7B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72FA3-E0B6-4499-8F67-0AA3220878D9}" type="slidenum">
              <a:rPr lang="en-BE" smtClean="0"/>
              <a:t>16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952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6B7CA-2151-447A-0CD7-1221FD0D4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D15A26-8718-D12A-C729-996C8BA1D2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CB9042-0A6D-EB55-07EC-71C3C62B5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F67A1-BA35-F465-69FE-1625A80D5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72FA3-E0B6-4499-8F67-0AA3220878D9}" type="slidenum">
              <a:rPr lang="en-BE" smtClean="0"/>
              <a:t>18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44781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AE9FE-624D-837B-D0B7-31A5BAA2C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EA87DA-1515-8411-A6EF-DAEBF8F3C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051C3E-7A32-2F2A-36FC-FA2AF1A74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AF290-FE44-71B5-00F5-E7C97AAAD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72FA3-E0B6-4499-8F67-0AA3220878D9}" type="slidenum">
              <a:rPr lang="en-BE" smtClean="0"/>
              <a:t>20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6825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AF6FDB0-9613-7CB7-040C-77EDE92787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piè di pagina 16">
            <a:extLst>
              <a:ext uri="{FF2B5EF4-FFF2-40B4-BE49-F238E27FC236}">
                <a16:creationId xmlns:a16="http://schemas.microsoft.com/office/drawing/2014/main" id="{8DF69168-B507-B04F-1950-A13B82970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641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03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16">
            <a:extLst>
              <a:ext uri="{FF2B5EF4-FFF2-40B4-BE49-F238E27FC236}">
                <a16:creationId xmlns:a16="http://schemas.microsoft.com/office/drawing/2014/main" id="{5D6E8E6B-837B-8829-CA3D-64A86115F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641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125150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6B776-2D76-5F78-218C-2E2AE7DC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20B85-ADC6-C029-3709-55F1C4AA1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Segnaposto piè di pagina 16">
            <a:extLst>
              <a:ext uri="{FF2B5EF4-FFF2-40B4-BE49-F238E27FC236}">
                <a16:creationId xmlns:a16="http://schemas.microsoft.com/office/drawing/2014/main" id="{DF74998F-C59B-59B1-3130-D9438BE18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641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04533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egnaposto piè di pagina 16">
            <a:extLst>
              <a:ext uri="{FF2B5EF4-FFF2-40B4-BE49-F238E27FC236}">
                <a16:creationId xmlns:a16="http://schemas.microsoft.com/office/drawing/2014/main" id="{147D7EF2-4ECD-A4BA-002A-8667230A5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641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88428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F9D3-7876-F6AA-85FF-92150BED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egnaposto piè di pagina 16">
            <a:extLst>
              <a:ext uri="{FF2B5EF4-FFF2-40B4-BE49-F238E27FC236}">
                <a16:creationId xmlns:a16="http://schemas.microsoft.com/office/drawing/2014/main" id="{7A0DC538-57BF-12A2-1CFD-C0B4C97E1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641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92346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6">
            <a:extLst>
              <a:ext uri="{FF2B5EF4-FFF2-40B4-BE49-F238E27FC236}">
                <a16:creationId xmlns:a16="http://schemas.microsoft.com/office/drawing/2014/main" id="{C47BA4AD-BE25-3AC8-A7A4-7170233FD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641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46856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8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6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B9AE2E-FB83-6E03-F71E-E558DDB1796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28328" y="6149914"/>
            <a:ext cx="2460949" cy="365126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AC539B7-ACEA-17C7-BC57-A5F324F7DE5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19726" y="6189221"/>
            <a:ext cx="2935288" cy="26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100" b="1" dirty="0">
                <a:solidFill>
                  <a:srgbClr val="0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2030</a:t>
            </a:r>
            <a:r>
              <a:rPr lang="en-US" altLang="en-US" sz="1100" dirty="0">
                <a:solidFill>
                  <a:srgbClr val="0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| Ending the AIDS epidemic</a:t>
            </a:r>
          </a:p>
        </p:txBody>
      </p:sp>
      <p:sp>
        <p:nvSpPr>
          <p:cNvPr id="17" name="Segnaposto piè di pagina 16">
            <a:extLst>
              <a:ext uri="{FF2B5EF4-FFF2-40B4-BE49-F238E27FC236}">
                <a16:creationId xmlns:a16="http://schemas.microsoft.com/office/drawing/2014/main" id="{3B7CA4AE-9BDD-7FAA-1C69-AA6B42B94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641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endParaRPr lang="it-IT" dirty="0">
              <a:latin typeface="Avenir Book" panose="02000503020000020003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79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6">
            <a:extLst>
              <a:ext uri="{FF2B5EF4-FFF2-40B4-BE49-F238E27FC236}">
                <a16:creationId xmlns:a16="http://schemas.microsoft.com/office/drawing/2014/main" id="{A932D455-4CBA-6F0B-2C6E-7B3A1EC8F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641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it-IT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A7ADF3-0CC4-E176-6E06-754307255B4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0C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01CCD696-EB66-1A93-D3AF-6C4F4D4D6B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6">
            <a:extLst>
              <a:ext uri="{FF2B5EF4-FFF2-40B4-BE49-F238E27FC236}">
                <a16:creationId xmlns:a16="http://schemas.microsoft.com/office/drawing/2014/main" id="{86F3C317-593A-C868-1AD5-FD592D993F1E}"/>
              </a:ext>
            </a:extLst>
          </p:cNvPr>
          <p:cNvSpPr txBox="1">
            <a:spLocks/>
          </p:cNvSpPr>
          <p:nvPr/>
        </p:nvSpPr>
        <p:spPr bwMode="auto">
          <a:xfrm>
            <a:off x="407851" y="226265"/>
            <a:ext cx="2935288" cy="32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100" b="1" dirty="0">
                <a:solidFill>
                  <a:srgbClr val="000000"/>
                </a:solidFill>
                <a:cs typeface="Arial" panose="020B0604020202020204" pitchFamily="34" charset="0"/>
              </a:rPr>
              <a:t>UNAIDS</a:t>
            </a: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 | JAN 2026</a:t>
            </a: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B15A630C-B87D-D17C-89DD-4712E6AF0A45}"/>
              </a:ext>
            </a:extLst>
          </p:cNvPr>
          <p:cNvSpPr txBox="1">
            <a:spLocks/>
          </p:cNvSpPr>
          <p:nvPr/>
        </p:nvSpPr>
        <p:spPr bwMode="auto">
          <a:xfrm>
            <a:off x="419726" y="942975"/>
            <a:ext cx="10179264" cy="62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rgbClr val="0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NASA classifications</a:t>
            </a:r>
          </a:p>
        </p:txBody>
      </p:sp>
      <p:sp>
        <p:nvSpPr>
          <p:cNvPr id="6148" name="Text Placeholder 6">
            <a:extLst>
              <a:ext uri="{FF2B5EF4-FFF2-40B4-BE49-F238E27FC236}">
                <a16:creationId xmlns:a16="http://schemas.microsoft.com/office/drawing/2014/main" id="{6E503B92-B501-E87E-0315-233D78B73343}"/>
              </a:ext>
            </a:extLst>
          </p:cNvPr>
          <p:cNvSpPr txBox="1">
            <a:spLocks/>
          </p:cNvSpPr>
          <p:nvPr/>
        </p:nvSpPr>
        <p:spPr bwMode="auto">
          <a:xfrm>
            <a:off x="407851" y="2330210"/>
            <a:ext cx="6953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100" b="1" dirty="0">
                <a:solidFill>
                  <a:srgbClr val="0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PRESENTER NAME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519C97-A328-05BE-BAA6-FEE847BEF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074" y="115352"/>
            <a:ext cx="2901331" cy="545895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E0528378-CA31-8FED-675B-D75F0897B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2"/>
          <a:stretch>
            <a:fillRect/>
          </a:stretch>
        </p:blipFill>
        <p:spPr bwMode="auto">
          <a:xfrm>
            <a:off x="0" y="3181349"/>
            <a:ext cx="12192000" cy="36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42485-92D6-D1BB-B45F-5F2FEF3D7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5C88B845-E6D9-7B81-5E04-28B3F9509FF9}"/>
              </a:ext>
            </a:extLst>
          </p:cNvPr>
          <p:cNvSpPr txBox="1"/>
          <p:nvPr/>
        </p:nvSpPr>
        <p:spPr>
          <a:xfrm>
            <a:off x="509667" y="330951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AIDS Spending Categories (ASC)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5D0133D-6EDB-981F-6615-6C22A0244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9</a:t>
            </a:r>
          </a:p>
        </p:txBody>
      </p:sp>
      <p:pic>
        <p:nvPicPr>
          <p:cNvPr id="7" name="Immagine 6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CA8B2C37-B3A3-80C5-7C8D-A145D83C0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66" y="1852502"/>
            <a:ext cx="11227221" cy="31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8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369B03BA-BCD4-6B9A-B8DE-D2ADACFF6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998134"/>
              </p:ext>
            </p:extLst>
          </p:nvPr>
        </p:nvGraphicFramePr>
        <p:xfrm>
          <a:off x="616879" y="828376"/>
          <a:ext cx="8163900" cy="5410200"/>
        </p:xfrm>
        <a:graphic>
          <a:graphicData uri="http://schemas.openxmlformats.org/drawingml/2006/table">
            <a:tbl>
              <a:tblPr/>
              <a:tblGrid>
                <a:gridCol w="8163900">
                  <a:extLst>
                    <a:ext uri="{9D8B030D-6E8A-4147-A177-3AD203B41FA5}">
                      <a16:colId xmlns:a16="http://schemas.microsoft.com/office/drawing/2014/main" val="3966352382"/>
                    </a:ext>
                  </a:extLst>
                </a:gridCol>
              </a:tblGrid>
              <a:tr h="21538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venir Heavy" panose="02000503020000020003" pitchFamily="2" charset="0"/>
                        </a:rPr>
                        <a:t>      ASC.01  Prevention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663270"/>
                  </a:ext>
                </a:extLst>
              </a:tr>
              <a:tr h="188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venir Book" panose="02000503020000020003" pitchFamily="2" charset="0"/>
                        </a:rPr>
                        <a:t>ASC.01.01  Five Pillars of Prevention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533043"/>
                  </a:ext>
                </a:extLst>
              </a:tr>
              <a:tr h="3744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ASC.01.01.01 Prevention for adolescent girls and young women (AGYW) and their male partners in settings with high HIV prevalence</a:t>
                      </a:r>
                    </a:p>
                  </a:txBody>
                  <a:tcPr marL="54864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985081"/>
                  </a:ext>
                </a:extLst>
              </a:tr>
              <a:tr h="188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ASC.01.01.02 Services for key populations</a:t>
                      </a:r>
                    </a:p>
                  </a:txBody>
                  <a:tcPr marL="54864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95919"/>
                  </a:ext>
                </a:extLst>
              </a:tr>
              <a:tr h="188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ASC.01.01.03 Condoms (for HIV prevention) for the general population (excluding KPs and AGYW above)</a:t>
                      </a:r>
                    </a:p>
                  </a:txBody>
                  <a:tcPr marL="54864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77728"/>
                  </a:ext>
                </a:extLst>
              </a:tr>
              <a:tr h="188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ASC.01.01.04 Voluntary medical male circumcision (VMMC) for HIV prevention</a:t>
                      </a:r>
                    </a:p>
                  </a:txBody>
                  <a:tcPr marL="54864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11460"/>
                  </a:ext>
                </a:extLst>
              </a:tr>
              <a:tr h="188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ASC.01.01.05  Pre-Exposure 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Prophilaxis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 (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PrEP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)</a:t>
                      </a:r>
                    </a:p>
                  </a:txBody>
                  <a:tcPr marL="54864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785715"/>
                  </a:ext>
                </a:extLst>
              </a:tr>
              <a:tr h="188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venir Book" panose="02000503020000020003" pitchFamily="2" charset="0"/>
                        </a:rPr>
                        <a:t>ASC.01.02  Other prevention activities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963435"/>
                  </a:ext>
                </a:extLst>
              </a:tr>
              <a:tr h="188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ASC.01.02.01 Prevention of vertical transmission of HIV infection (PMTCT)</a:t>
                      </a:r>
                    </a:p>
                  </a:txBody>
                  <a:tcPr marL="54864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259600"/>
                  </a:ext>
                </a:extLst>
              </a:tr>
              <a:tr h="3744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ASC.01.02.02 Social and behavioural communication for change (SBCC) for populations other than key populations</a:t>
                      </a:r>
                    </a:p>
                  </a:txBody>
                  <a:tcPr marL="54864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53670"/>
                  </a:ext>
                </a:extLst>
              </a:tr>
              <a:tr h="188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ASC.01.02.03 Community mobilization for populations other than key populations</a:t>
                      </a:r>
                    </a:p>
                  </a:txBody>
                  <a:tcPr marL="54864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169504"/>
                  </a:ext>
                </a:extLst>
              </a:tr>
              <a:tr h="188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ASC.01.02.04 Programmatic activities for other vulnerable and accessible populations</a:t>
                      </a:r>
                    </a:p>
                  </a:txBody>
                  <a:tcPr marL="54864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929104"/>
                  </a:ext>
                </a:extLst>
              </a:tr>
              <a:tr h="188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ASC.01.02.05 Prevention for children and youth (excluding for AGYW in countries with high HIV prevalence) </a:t>
                      </a:r>
                    </a:p>
                  </a:txBody>
                  <a:tcPr marL="54864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955696"/>
                  </a:ext>
                </a:extLst>
              </a:tr>
              <a:tr h="3744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ASC.01.02.06 Prevention of HIV transmission aimed at people living with HIV and their partners (including 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sero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-discordant couples)</a:t>
                      </a:r>
                    </a:p>
                  </a:txBody>
                  <a:tcPr marL="54864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58719"/>
                  </a:ext>
                </a:extLst>
              </a:tr>
              <a:tr h="188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ASC.01.02.07  Prevention and wellness programmes in the workplace</a:t>
                      </a:r>
                    </a:p>
                  </a:txBody>
                  <a:tcPr marL="54864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242118"/>
                  </a:ext>
                </a:extLst>
              </a:tr>
              <a:tr h="188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ASC.01.02.08  Microbicides</a:t>
                      </a:r>
                    </a:p>
                  </a:txBody>
                  <a:tcPr marL="54864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38583"/>
                  </a:ext>
                </a:extLst>
              </a:tr>
              <a:tr h="188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ASC.01.02.09 Post-exposure prophylaxis </a:t>
                      </a:r>
                    </a:p>
                  </a:txBody>
                  <a:tcPr marL="54864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23149"/>
                  </a:ext>
                </a:extLst>
              </a:tr>
              <a:tr h="3744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ASC.01.02.10 STI prevention and treatment programmes for populations other than key populations - only if funded from earmarked HIV budgets</a:t>
                      </a:r>
                    </a:p>
                  </a:txBody>
                  <a:tcPr marL="54864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36909"/>
                  </a:ext>
                </a:extLst>
              </a:tr>
              <a:tr h="188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ASC.01.02.98 Prevention activities not disaggregated </a:t>
                      </a:r>
                    </a:p>
                  </a:txBody>
                  <a:tcPr marL="54864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960910"/>
                  </a:ext>
                </a:extLst>
              </a:tr>
              <a:tr h="1888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ASC.01.02.99 Other prevention activities 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n.e.c.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54864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656436"/>
                  </a:ext>
                </a:extLst>
              </a:tr>
            </a:tbl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C91AD4AE-3F33-C456-FD4E-E9CF6F029749}"/>
              </a:ext>
            </a:extLst>
          </p:cNvPr>
          <p:cNvSpPr txBox="1"/>
          <p:nvPr/>
        </p:nvSpPr>
        <p:spPr>
          <a:xfrm>
            <a:off x="527155" y="51712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Classification: HIV Prevention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61C814A-4AAC-4267-DC80-1B5434DD1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10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A48A2ED6-F390-E78D-2692-058A6C77B0FE}"/>
              </a:ext>
            </a:extLst>
          </p:cNvPr>
          <p:cNvGrpSpPr/>
          <p:nvPr/>
        </p:nvGrpSpPr>
        <p:grpSpPr>
          <a:xfrm>
            <a:off x="4863803" y="1792235"/>
            <a:ext cx="6337145" cy="4149263"/>
            <a:chOff x="1561782" y="575648"/>
            <a:chExt cx="8480695" cy="5725144"/>
          </a:xfrm>
          <a:solidFill>
            <a:schemeClr val="accent1">
              <a:lumMod val="60000"/>
              <a:lumOff val="40000"/>
            </a:schemeClr>
          </a:solidFill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8702BAA0-3B9E-185F-E5F9-7FFF6A0B1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6251" y="2145522"/>
              <a:ext cx="7456226" cy="4155270"/>
            </a:xfrm>
            <a:prstGeom prst="rect">
              <a:avLst/>
            </a:prstGeom>
            <a:grpFill/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C55EDD-EB32-9E7F-F076-7280F84342DD}"/>
                </a:ext>
              </a:extLst>
            </p:cNvPr>
            <p:cNvCxnSpPr>
              <a:cxnSpLocks/>
            </p:cNvCxnSpPr>
            <p:nvPr/>
          </p:nvCxnSpPr>
          <p:spPr>
            <a:xfrm>
              <a:off x="1561782" y="575648"/>
              <a:ext cx="1886184" cy="2165201"/>
            </a:xfrm>
            <a:prstGeom prst="line">
              <a:avLst/>
            </a:prstGeom>
            <a:grpFill/>
            <a:ln w="38100">
              <a:solidFill>
                <a:srgbClr val="E3193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C16DDB-3E15-C309-14EC-86E4EDE0A554}"/>
              </a:ext>
            </a:extLst>
          </p:cNvPr>
          <p:cNvGrpSpPr/>
          <p:nvPr/>
        </p:nvGrpSpPr>
        <p:grpSpPr>
          <a:xfrm>
            <a:off x="7528956" y="3408423"/>
            <a:ext cx="4587491" cy="2603448"/>
            <a:chOff x="5670644" y="2435258"/>
            <a:chExt cx="6139217" cy="35922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A12F92-54BE-B3F6-5A46-5B5004911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0644" y="2903292"/>
              <a:ext cx="6139217" cy="312419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0C1732-674E-8FA7-0B33-0260E4A5AFC1}"/>
                </a:ext>
              </a:extLst>
            </p:cNvPr>
            <p:cNvCxnSpPr>
              <a:cxnSpLocks/>
            </p:cNvCxnSpPr>
            <p:nvPr/>
          </p:nvCxnSpPr>
          <p:spPr>
            <a:xfrm>
              <a:off x="5871343" y="2435258"/>
              <a:ext cx="536413" cy="662677"/>
            </a:xfrm>
            <a:prstGeom prst="line">
              <a:avLst/>
            </a:prstGeom>
            <a:ln w="38100">
              <a:solidFill>
                <a:srgbClr val="E3193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71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00A52-8D0F-AE33-2204-603C263BD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3A0BB51-D051-9E6F-2511-297A48B71B5A}"/>
              </a:ext>
            </a:extLst>
          </p:cNvPr>
          <p:cNvSpPr txBox="1"/>
          <p:nvPr/>
        </p:nvSpPr>
        <p:spPr>
          <a:xfrm>
            <a:off x="509667" y="330951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Classification: HTC</a:t>
            </a:r>
          </a:p>
        </p:txBody>
      </p:sp>
      <p:sp>
        <p:nvSpPr>
          <p:cNvPr id="69" name="Segnaposto piè di pagina 68">
            <a:extLst>
              <a:ext uri="{FF2B5EF4-FFF2-40B4-BE49-F238E27FC236}">
                <a16:creationId xmlns:a16="http://schemas.microsoft.com/office/drawing/2014/main" id="{70EB6166-E20F-2263-0559-9BC6A5207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11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90BDA9-894F-3A6F-4DC4-BF2300BED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840504"/>
              </p:ext>
            </p:extLst>
          </p:nvPr>
        </p:nvGraphicFramePr>
        <p:xfrm>
          <a:off x="616879" y="1197930"/>
          <a:ext cx="11030478" cy="4388956"/>
        </p:xfrm>
        <a:graphic>
          <a:graphicData uri="http://schemas.openxmlformats.org/drawingml/2006/table">
            <a:tbl>
              <a:tblPr/>
              <a:tblGrid>
                <a:gridCol w="11030478">
                  <a:extLst>
                    <a:ext uri="{9D8B030D-6E8A-4147-A177-3AD203B41FA5}">
                      <a16:colId xmlns:a16="http://schemas.microsoft.com/office/drawing/2014/main" val="2029134587"/>
                    </a:ext>
                  </a:extLst>
                </a:gridCol>
              </a:tblGrid>
              <a:tr h="253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Heavy" panose="02000503020000020003" pitchFamily="2" charset="0"/>
                        </a:rPr>
                        <a:t>      ASC.02 HIV testing and counselling (HTC)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17867"/>
                  </a:ext>
                </a:extLst>
              </a:tr>
              <a:tr h="264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ASC.02.01.01 HIV testing and counselling for sex workers</a:t>
                      </a:r>
                    </a:p>
                  </a:txBody>
                  <a:tcPr marL="27432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694070"/>
                  </a:ext>
                </a:extLst>
              </a:tr>
              <a:tr h="264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ASC.02.01.02 HIV testing and counselling for MSM</a:t>
                      </a:r>
                    </a:p>
                  </a:txBody>
                  <a:tcPr marL="27432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547365"/>
                  </a:ext>
                </a:extLst>
              </a:tr>
              <a:tr h="264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ASC.02.01.03 HIV testing and counselling for TG</a:t>
                      </a:r>
                    </a:p>
                  </a:txBody>
                  <a:tcPr marL="27432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28308"/>
                  </a:ext>
                </a:extLst>
              </a:tr>
              <a:tr h="264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ASC.02.01.04 HIV testing and counselling for PWID</a:t>
                      </a:r>
                    </a:p>
                  </a:txBody>
                  <a:tcPr marL="27432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128355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ASC.02.01.05 HIV testing and counselling for inmates of correctional and pre-trial facilities</a:t>
                      </a:r>
                    </a:p>
                  </a:txBody>
                  <a:tcPr marL="27432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727846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ASC.02.01.98 HIV testing and counselling (HTC) for key populations (KPs) activities not disaggregated</a:t>
                      </a:r>
                    </a:p>
                  </a:txBody>
                  <a:tcPr marL="27432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56885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ASC.02.02 HIV testing and counselling for pregnant women (part of PMTCT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programme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)</a:t>
                      </a:r>
                    </a:p>
                  </a:txBody>
                  <a:tcPr marL="27432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108254"/>
                  </a:ext>
                </a:extLst>
              </a:tr>
              <a:tr h="264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ASC.02.03 Early infant diagnosis (EID) of HIV</a:t>
                      </a:r>
                    </a:p>
                  </a:txBody>
                  <a:tcPr marL="27432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453656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ASC.02.04 HIV testing and counselling for adolescent girls and young women (AGYW)</a:t>
                      </a:r>
                    </a:p>
                  </a:txBody>
                  <a:tcPr marL="27432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564300"/>
                  </a:ext>
                </a:extLst>
              </a:tr>
              <a:tr h="253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ASC.02.05 HIV testing and counselling for vulnerable and accessible populations (excluding AGYW)</a:t>
                      </a:r>
                    </a:p>
                  </a:txBody>
                  <a:tcPr marL="27432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35877"/>
                  </a:ext>
                </a:extLst>
              </a:tr>
              <a:tr h="264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ASC.02.06 Voluntary HIV testing and counselling for general population</a:t>
                      </a:r>
                    </a:p>
                  </a:txBody>
                  <a:tcPr marL="27432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061994"/>
                  </a:ext>
                </a:extLst>
              </a:tr>
              <a:tr h="264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ASC.02.07 Provider initiated testing and counselling (PITC)</a:t>
                      </a:r>
                    </a:p>
                  </a:txBody>
                  <a:tcPr marL="27432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502103"/>
                  </a:ext>
                </a:extLst>
              </a:tr>
              <a:tr h="264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ASC.02.08 HIV screening in blood banks</a:t>
                      </a:r>
                    </a:p>
                  </a:txBody>
                  <a:tcPr marL="27432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130664"/>
                  </a:ext>
                </a:extLst>
              </a:tr>
              <a:tr h="749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ASC.02.09 Mandatory HIV testing (not VCT) (including premarital, job applications, visas etc.)</a:t>
                      </a: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ASC.02.98  HIV testing and counselling activities not disaggregated</a:t>
                      </a: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ASC.02.99  Other HIV counselling and testing activities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n.e.c.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7432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40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050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FB801-782C-778D-E0BD-1C4531A96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EE25863-AE48-3391-11EB-6E2426581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695967"/>
              </p:ext>
            </p:extLst>
          </p:nvPr>
        </p:nvGraphicFramePr>
        <p:xfrm>
          <a:off x="616879" y="1197930"/>
          <a:ext cx="8446734" cy="2325117"/>
        </p:xfrm>
        <a:graphic>
          <a:graphicData uri="http://schemas.openxmlformats.org/drawingml/2006/table">
            <a:tbl>
              <a:tblPr/>
              <a:tblGrid>
                <a:gridCol w="8446734">
                  <a:extLst>
                    <a:ext uri="{9D8B030D-6E8A-4147-A177-3AD203B41FA5}">
                      <a16:colId xmlns:a16="http://schemas.microsoft.com/office/drawing/2014/main" val="55392096"/>
                    </a:ext>
                  </a:extLst>
                </a:gridCol>
              </a:tblGrid>
              <a:tr h="2762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Book" panose="02000503020000020003" pitchFamily="2" charset="0"/>
                        </a:rPr>
                        <a:t>      ASC.03 HIV Care and Treatment Care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893248"/>
                  </a:ext>
                </a:extLst>
              </a:tr>
              <a:tr h="230652">
                <a:tc>
                  <a:txBody>
                    <a:bodyPr/>
                    <a:lstStyle/>
                    <a:p>
                      <a:pPr algn="l" fontAlgn="ctr"/>
                      <a:r>
                        <a:rPr lang="es-U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ASC.03.01 </a:t>
                      </a:r>
                      <a:r>
                        <a:rPr lang="es-UY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Anti-retroviral</a:t>
                      </a:r>
                      <a:r>
                        <a:rPr lang="es-U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 </a:t>
                      </a:r>
                      <a:r>
                        <a:rPr lang="es-UY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therapy</a:t>
                      </a:r>
                      <a:endParaRPr lang="es-UY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118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ASC.03.02 Adherence and retention on ART - support (including nutrition and transport) and monitoring 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046280"/>
                  </a:ext>
                </a:extLst>
              </a:tr>
              <a:tr h="230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ASC.03.03 Specific ART-related laboratory monitoring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149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ASC.03.04 Co-infections and opportunistic infections: prevention and treatment for PLHIV and KPs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250034"/>
                  </a:ext>
                </a:extLst>
              </a:tr>
              <a:tr h="230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ASC.03.05 Psychological treatment and support services                                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53339"/>
                  </a:ext>
                </a:extLst>
              </a:tr>
              <a:tr h="230652">
                <a:tc>
                  <a:txBody>
                    <a:bodyPr/>
                    <a:lstStyle/>
                    <a:p>
                      <a:pPr algn="l" fontAlgn="ctr"/>
                      <a:r>
                        <a:rPr lang="es-U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ASC.03.06 Palliative care 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105205"/>
                  </a:ext>
                </a:extLst>
              </a:tr>
              <a:tr h="230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ASC.03.07 Traditional medicine and informal care and treatment services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485621"/>
                  </a:ext>
                </a:extLst>
              </a:tr>
              <a:tr h="230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ASC.03.98 Care and treatment services not disaggregated 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490281"/>
                  </a:ext>
                </a:extLst>
              </a:tr>
              <a:tr h="230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ASC.03.99 Care and treatment services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n.e.c.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000837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D3B9A937-49E7-5187-560B-41C31D09A190}"/>
              </a:ext>
            </a:extLst>
          </p:cNvPr>
          <p:cNvSpPr/>
          <p:nvPr/>
        </p:nvSpPr>
        <p:spPr>
          <a:xfrm>
            <a:off x="4619502" y="1520043"/>
            <a:ext cx="6523644" cy="433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0ED5D547-B144-0D31-1E6E-DFA0FFFD1D34}"/>
              </a:ext>
            </a:extLst>
          </p:cNvPr>
          <p:cNvSpPr txBox="1"/>
          <p:nvPr/>
        </p:nvSpPr>
        <p:spPr>
          <a:xfrm>
            <a:off x="509667" y="330951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Classification: HIV Care and Treatment</a:t>
            </a:r>
            <a:endParaRPr lang="en-US" altLang="en-US" sz="3000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31" name="Segnaposto piè di pagina 30">
            <a:extLst>
              <a:ext uri="{FF2B5EF4-FFF2-40B4-BE49-F238E27FC236}">
                <a16:creationId xmlns:a16="http://schemas.microsoft.com/office/drawing/2014/main" id="{2D7575C2-3BE3-B0CD-7A63-0BA156DE6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12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4CB1D16C-42B8-49CD-0045-A868DC43D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00873"/>
              </p:ext>
            </p:extLst>
          </p:nvPr>
        </p:nvGraphicFramePr>
        <p:xfrm>
          <a:off x="4840246" y="1697348"/>
          <a:ext cx="6302899" cy="4155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23236">
                  <a:extLst>
                    <a:ext uri="{9D8B030D-6E8A-4147-A177-3AD203B41FA5}">
                      <a16:colId xmlns:a16="http://schemas.microsoft.com/office/drawing/2014/main" val="2448528785"/>
                    </a:ext>
                  </a:extLst>
                </a:gridCol>
                <a:gridCol w="4879663">
                  <a:extLst>
                    <a:ext uri="{9D8B030D-6E8A-4147-A177-3AD203B41FA5}">
                      <a16:colId xmlns:a16="http://schemas.microsoft.com/office/drawing/2014/main" val="3988936989"/>
                    </a:ext>
                  </a:extLst>
                </a:gridCol>
              </a:tblGrid>
              <a:tr h="16420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 dirty="0">
                          <a:effectLst/>
                        </a:rPr>
                        <a:t>ASC.03.01.01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 dirty="0">
                          <a:effectLst/>
                        </a:rPr>
                        <a:t>ART for adults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02678"/>
                  </a:ext>
                </a:extLst>
              </a:tr>
              <a:tr h="16420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 dirty="0">
                          <a:effectLst/>
                        </a:rPr>
                        <a:t>ASC.03.01.01.01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 dirty="0">
                          <a:effectLst/>
                        </a:rPr>
                        <a:t>First-line ART – adults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352456"/>
                  </a:ext>
                </a:extLst>
              </a:tr>
              <a:tr h="16420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 dirty="0">
                          <a:effectLst/>
                        </a:rPr>
                        <a:t>ASC.03.01.01.02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 dirty="0">
                          <a:effectLst/>
                        </a:rPr>
                        <a:t>Second-line ART – adults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94913"/>
                  </a:ext>
                </a:extLst>
              </a:tr>
              <a:tr h="16420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 dirty="0">
                          <a:effectLst/>
                        </a:rPr>
                        <a:t>ASC.03.01.01.03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Third-line or salvage ART - adults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433100"/>
                  </a:ext>
                </a:extLst>
              </a:tr>
              <a:tr h="16420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 dirty="0">
                          <a:effectLst/>
                        </a:rPr>
                        <a:t>ASC.03.01.01.98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Adult antiretroviral therapy not disaggregated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68154"/>
                  </a:ext>
                </a:extLst>
              </a:tr>
              <a:tr h="16420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>
                          <a:effectLst/>
                        </a:rPr>
                        <a:t>ASC.03.01.02</a:t>
                      </a:r>
                      <a:endParaRPr lang="en-ZA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 dirty="0">
                          <a:effectLst/>
                        </a:rPr>
                        <a:t>ART for paediatrics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886"/>
                  </a:ext>
                </a:extLst>
              </a:tr>
              <a:tr h="16420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>
                          <a:effectLst/>
                        </a:rPr>
                        <a:t>ASC.03.01.02.01</a:t>
                      </a:r>
                      <a:endParaRPr lang="en-ZA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 dirty="0">
                          <a:effectLst/>
                        </a:rPr>
                        <a:t>First-line ART – paediatric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50384"/>
                  </a:ext>
                </a:extLst>
              </a:tr>
              <a:tr h="16420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>
                          <a:effectLst/>
                        </a:rPr>
                        <a:t>ASC.03.01.02.02</a:t>
                      </a:r>
                      <a:endParaRPr lang="en-ZA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 dirty="0">
                          <a:effectLst/>
                        </a:rPr>
                        <a:t>Second-line ART – paediatric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596970"/>
                  </a:ext>
                </a:extLst>
              </a:tr>
              <a:tr h="16420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>
                          <a:effectLst/>
                        </a:rPr>
                        <a:t>ASC.03.01.02.03</a:t>
                      </a:r>
                      <a:endParaRPr lang="en-ZA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Third-line or salvage ART - </a:t>
                      </a:r>
                      <a:r>
                        <a:rPr lang="en-US" sz="1400" b="0" u="none" strike="noStrike" dirty="0" err="1">
                          <a:effectLst/>
                        </a:rPr>
                        <a:t>paediatric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05115"/>
                  </a:ext>
                </a:extLst>
              </a:tr>
              <a:tr h="16420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>
                          <a:effectLst/>
                        </a:rPr>
                        <a:t>ASC.03.01.02.98</a:t>
                      </a:r>
                      <a:endParaRPr lang="en-ZA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err="1">
                          <a:effectLst/>
                        </a:rPr>
                        <a:t>Paediatric</a:t>
                      </a:r>
                      <a:r>
                        <a:rPr lang="en-US" sz="1400" b="0" u="none" strike="noStrike" dirty="0">
                          <a:effectLst/>
                        </a:rPr>
                        <a:t> antiretroviral therapy not disaggregated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121668"/>
                  </a:ext>
                </a:extLst>
              </a:tr>
              <a:tr h="32367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 dirty="0">
                          <a:effectLst/>
                        </a:rPr>
                        <a:t>ASC.03.01.03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ART for PMTCT (for pregnant women not previously on treatment and newborns)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509373"/>
                  </a:ext>
                </a:extLst>
              </a:tr>
              <a:tr h="16420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>
                          <a:effectLst/>
                        </a:rPr>
                        <a:t>ASC.03.01.03.01</a:t>
                      </a:r>
                      <a:endParaRPr lang="en-ZA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ART for PMTCT (for pregnant women not previously on treatment)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087794"/>
                  </a:ext>
                </a:extLst>
              </a:tr>
              <a:tr h="16420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 dirty="0">
                          <a:effectLst/>
                        </a:rPr>
                        <a:t>ASC.03.01.03.02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 dirty="0">
                          <a:effectLst/>
                        </a:rPr>
                        <a:t>ART for PMTCT (for newborns)</a:t>
                      </a:r>
                      <a:endParaRPr lang="en-Z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177821"/>
                  </a:ext>
                </a:extLst>
              </a:tr>
              <a:tr h="32367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>
                          <a:effectLst/>
                        </a:rPr>
                        <a:t>ASC.03.01.03.98</a:t>
                      </a:r>
                      <a:endParaRPr lang="en-ZA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ART for PMTCT (for pregnant women not previously on treatment and newborns) not disaggregated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502436"/>
                  </a:ext>
                </a:extLst>
              </a:tr>
              <a:tr h="32367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>
                          <a:effectLst/>
                        </a:rPr>
                        <a:t>ASC.03.01.98</a:t>
                      </a:r>
                      <a:endParaRPr lang="en-ZA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Antiretroviral therapy not disaggregated neither by age nor by line of treatment nor for PMTCT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066407"/>
                  </a:ext>
                </a:extLst>
              </a:tr>
              <a:tr h="16420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u="none" strike="noStrike">
                          <a:effectLst/>
                        </a:rPr>
                        <a:t>ASC.03.01.99</a:t>
                      </a:r>
                      <a:endParaRPr lang="en-ZA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Other Antiretroviral therapy </a:t>
                      </a:r>
                      <a:r>
                        <a:rPr lang="en-US" sz="1400" b="0" u="none" strike="noStrike" dirty="0" err="1">
                          <a:effectLst/>
                        </a:rPr>
                        <a:t>n.e.c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014414"/>
                  </a:ext>
                </a:extLst>
              </a:tr>
            </a:tbl>
          </a:graphicData>
        </a:graphic>
      </p:graphicFrame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7C351E30-0B2A-5F5C-33B9-8798AB8CE2B0}"/>
              </a:ext>
            </a:extLst>
          </p:cNvPr>
          <p:cNvCxnSpPr>
            <a:cxnSpLocks/>
          </p:cNvCxnSpPr>
          <p:nvPr/>
        </p:nvCxnSpPr>
        <p:spPr>
          <a:xfrm>
            <a:off x="4487886" y="1575879"/>
            <a:ext cx="1590626" cy="620981"/>
          </a:xfrm>
          <a:prstGeom prst="lin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E319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6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F349B-E676-BC84-6C95-2CD012DAB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EE200F50-A5B5-2FEA-6CF2-C938AD4E0D2B}"/>
              </a:ext>
            </a:extLst>
          </p:cNvPr>
          <p:cNvSpPr txBox="1"/>
          <p:nvPr/>
        </p:nvSpPr>
        <p:spPr>
          <a:xfrm>
            <a:off x="418227" y="130743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Other AIDS Spending Categories (ASC)</a:t>
            </a:r>
          </a:p>
        </p:txBody>
      </p:sp>
      <p:sp>
        <p:nvSpPr>
          <p:cNvPr id="157" name="Segnaposto piè di pagina 156">
            <a:extLst>
              <a:ext uri="{FF2B5EF4-FFF2-40B4-BE49-F238E27FC236}">
                <a16:creationId xmlns:a16="http://schemas.microsoft.com/office/drawing/2014/main" id="{CD2A1F99-2AF3-AC92-CD2F-5AA82AC02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13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2E26EF1B-3A43-6B5F-64AA-FE28C958F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65044"/>
              </p:ext>
            </p:extLst>
          </p:nvPr>
        </p:nvGraphicFramePr>
        <p:xfrm>
          <a:off x="251119" y="745148"/>
          <a:ext cx="6861080" cy="4972050"/>
        </p:xfrm>
        <a:graphic>
          <a:graphicData uri="http://schemas.openxmlformats.org/drawingml/2006/table">
            <a:tbl>
              <a:tblPr/>
              <a:tblGrid>
                <a:gridCol w="6861080">
                  <a:extLst>
                    <a:ext uri="{9D8B030D-6E8A-4147-A177-3AD203B41FA5}">
                      <a16:colId xmlns:a16="http://schemas.microsoft.com/office/drawing/2014/main" val="1482294776"/>
                    </a:ext>
                  </a:extLst>
                </a:gridCol>
              </a:tblGrid>
              <a:tr h="420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Book" panose="02000503020000020003" pitchFamily="2" charset="0"/>
                        </a:rPr>
                        <a:t>     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Heavy" panose="02000503020000020003" pitchFamily="2" charset="0"/>
                        </a:rPr>
                        <a:t>ASC.04 Social protection and economic support (for PLHIV, their families, for KPs and for      </a:t>
                      </a:r>
                      <a:b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Heavy" panose="02000503020000020003" pitchFamily="2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Heavy" panose="02000503020000020003" pitchFamily="2" charset="0"/>
                        </a:rPr>
                        <a:t>      Orphans and Vulnerable Children)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53926"/>
                  </a:ext>
                </a:extLst>
              </a:tr>
              <a:tr h="200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ASC.04.01 Social protection and economic support for OVC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37993"/>
                  </a:ext>
                </a:extLst>
              </a:tr>
              <a:tr h="200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ASC.04.02 Other social protection and economic support (non-OVC)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975559"/>
                  </a:ext>
                </a:extLst>
              </a:tr>
              <a:tr h="200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ASC.04.98 Social protection activities not disaggregated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699953"/>
                  </a:ext>
                </a:extLst>
              </a:tr>
              <a:tr h="2001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ASC.04.99 Social protection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activities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n.e.c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54060"/>
                  </a:ext>
                </a:extLst>
              </a:tr>
              <a:tr h="2115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Heavy" panose="02000503020000020003" pitchFamily="2" charset="0"/>
                        </a:rPr>
                        <a:t>      ASC.05 Social Enablers (excluding direct services for KPs above)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58958"/>
                  </a:ext>
                </a:extLst>
              </a:tr>
              <a:tr h="936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ASC.05.01.01 Stigma and discrimination reduction</a:t>
                      </a: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ASC.05.01.02  Building meaningful engagement for representation in key governance, policy reform and development processes</a:t>
                      </a: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ASC.05.01.02.01  Representation of PLHIV in key processes</a:t>
                      </a: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ASC.05.01.02.02  Representation of youth in key processes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685780"/>
                  </a:ext>
                </a:extLst>
              </a:tr>
              <a:tr h="2115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Book" panose="02000503020000020003" pitchFamily="2" charset="0"/>
                        </a:rPr>
                        <a:t>     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Heavy" panose="02000503020000020003" pitchFamily="2" charset="0"/>
                        </a:rPr>
                        <a:t>ASC.06 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venir Heavy" panose="02000503020000020003" pitchFamily="2" charset="0"/>
                        </a:rPr>
                        <a:t>Programme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Heavy" panose="02000503020000020003" pitchFamily="2" charset="0"/>
                        </a:rPr>
                        <a:t> enablers and systems strengthening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240023"/>
                  </a:ext>
                </a:extLst>
              </a:tr>
              <a:tr h="200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ASC.06.01 Strategic planning, coordination and policy development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143823"/>
                  </a:ext>
                </a:extLst>
              </a:tr>
              <a:tr h="200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ASC.06.02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Programme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 administration and management costs (above service-delivery level)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451285"/>
                  </a:ext>
                </a:extLst>
              </a:tr>
              <a:tr h="200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ASC.06.03 Strategic information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036864"/>
                  </a:ext>
                </a:extLst>
              </a:tr>
              <a:tr h="200161">
                <a:tc>
                  <a:txBody>
                    <a:bodyPr/>
                    <a:lstStyle/>
                    <a:p>
                      <a:pPr algn="l" fontAlgn="ctr"/>
                      <a:r>
                        <a:rPr lang="es-U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ASC.06.04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Systems Strengthening (excluding Community system strengthening)</a:t>
                      </a:r>
                      <a:endParaRPr lang="es-UY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29377"/>
                  </a:ext>
                </a:extLst>
              </a:tr>
              <a:tr h="3962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ASC.06.05 Community &amp; Not-for-profit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organisations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 system strengthening and community-based activities (excluding direct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servcies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 for KPs above)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855371"/>
                  </a:ext>
                </a:extLst>
              </a:tr>
              <a:tr h="200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ASC.06.06 Human resources for HIV (above-site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programmes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)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17093"/>
                  </a:ext>
                </a:extLst>
              </a:tr>
              <a:tr h="200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ASC.06.07 Human resources for health (above-site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programmes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)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791126"/>
                  </a:ext>
                </a:extLst>
              </a:tr>
              <a:tr h="200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ASC.06.98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Programme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 enablers and systems strengthening not disaggregated 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799327"/>
                  </a:ext>
                </a:extLst>
              </a:tr>
              <a:tr h="2001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ASC.06.99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Programme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 enablers and systems strengthening not disaggregated 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735837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182F0FAE-07AB-980E-A949-3CF997721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33689"/>
              </p:ext>
            </p:extLst>
          </p:nvPr>
        </p:nvGraphicFramePr>
        <p:xfrm>
          <a:off x="7736729" y="383371"/>
          <a:ext cx="4204149" cy="2028942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949324">
                  <a:extLst>
                    <a:ext uri="{9D8B030D-6E8A-4147-A177-3AD203B41FA5}">
                      <a16:colId xmlns:a16="http://schemas.microsoft.com/office/drawing/2014/main" val="3799396068"/>
                    </a:ext>
                  </a:extLst>
                </a:gridCol>
                <a:gridCol w="3254825">
                  <a:extLst>
                    <a:ext uri="{9D8B030D-6E8A-4147-A177-3AD203B41FA5}">
                      <a16:colId xmlns:a16="http://schemas.microsoft.com/office/drawing/2014/main" val="32210598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ASC.06.03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8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Strategic information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64643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ASC.06.03.01</a:t>
                      </a:r>
                      <a:endParaRPr lang="en-Z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Monitoring and evaluation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058208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ASC.06.03.02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Operations and implementation science research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28854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ASC.06.03.03</a:t>
                      </a:r>
                      <a:endParaRPr lang="en-Z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Serological-surveillance (</a:t>
                      </a:r>
                      <a:r>
                        <a:rPr lang="en-ZA" sz="1200" u="none" strike="noStrike" dirty="0" err="1">
                          <a:effectLst/>
                        </a:rPr>
                        <a:t>sero</a:t>
                      </a:r>
                      <a:r>
                        <a:rPr lang="en-ZA" sz="1200" u="none" strike="noStrike" dirty="0">
                          <a:effectLst/>
                        </a:rPr>
                        <a:t>-surveillance)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045316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ASC.06.03.04</a:t>
                      </a:r>
                      <a:endParaRPr lang="en-Z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Management information systems</a:t>
                      </a:r>
                      <a:endParaRPr lang="en-Z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459342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ASC.06.03.05</a:t>
                      </a:r>
                      <a:endParaRPr lang="en-Z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HIV drug-resistance surveillance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324138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ASC.06.03.06</a:t>
                      </a:r>
                      <a:endParaRPr lang="en-Z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Financial tracking and monitoring</a:t>
                      </a:r>
                      <a:endParaRPr lang="en-Z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292252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ASC.06.03.98</a:t>
                      </a:r>
                      <a:endParaRPr lang="en-Z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Strategic information not disaggregated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72397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ASC.06.03.99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Other Strategic information </a:t>
                      </a:r>
                      <a:r>
                        <a:rPr lang="en-US" sz="1200" u="none" strike="noStrike" dirty="0" err="1">
                          <a:effectLst/>
                        </a:rPr>
                        <a:t>n.e.c.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47400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5C984FF-502A-19D5-9A55-C79815080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32984"/>
              </p:ext>
            </p:extLst>
          </p:nvPr>
        </p:nvGraphicFramePr>
        <p:xfrm>
          <a:off x="7736728" y="2619183"/>
          <a:ext cx="4204149" cy="3321498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949324">
                  <a:extLst>
                    <a:ext uri="{9D8B030D-6E8A-4147-A177-3AD203B41FA5}">
                      <a16:colId xmlns:a16="http://schemas.microsoft.com/office/drawing/2014/main" val="3799396068"/>
                    </a:ext>
                  </a:extLst>
                </a:gridCol>
                <a:gridCol w="3254825">
                  <a:extLst>
                    <a:ext uri="{9D8B030D-6E8A-4147-A177-3AD203B41FA5}">
                      <a16:colId xmlns:a16="http://schemas.microsoft.com/office/drawing/2014/main" val="32210598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ASC.06.05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8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Community &amp; Not-for-profit </a:t>
                      </a:r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organisations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system strengthening and community-based activities (excluding direct services for KPs above)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64643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ASC.06.05.01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" marR="4463" marT="446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Community &amp; Not-for-profit </a:t>
                      </a:r>
                      <a:r>
                        <a:rPr lang="en-US" sz="1200" u="none" strike="noStrike" dirty="0" err="1">
                          <a:effectLst/>
                        </a:rPr>
                        <a:t>organisational</a:t>
                      </a:r>
                      <a:r>
                        <a:rPr lang="en-US" sz="1200" u="none" strike="noStrike" dirty="0">
                          <a:effectLst/>
                        </a:rPr>
                        <a:t> development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" marR="4463" marT="446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058208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ASC.06.05.02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" marR="4463" marT="446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Community worker education, training and support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" marR="4463" marT="446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28854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ASC.06.05.03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" marR="4463" marT="446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Resource </a:t>
                      </a:r>
                      <a:r>
                        <a:rPr lang="en-US" sz="1200" u="none" strike="noStrike" dirty="0" err="1">
                          <a:effectLst/>
                        </a:rPr>
                        <a:t>mobilisation</a:t>
                      </a:r>
                      <a:r>
                        <a:rPr lang="en-US" sz="1200" u="none" strike="noStrike" dirty="0">
                          <a:effectLst/>
                        </a:rPr>
                        <a:t> / generation for community &amp; Not-for-profit </a:t>
                      </a:r>
                      <a:r>
                        <a:rPr lang="en-US" sz="1200" u="none" strike="noStrike" dirty="0" err="1">
                          <a:effectLst/>
                        </a:rPr>
                        <a:t>organisations</a:t>
                      </a:r>
                      <a:r>
                        <a:rPr lang="en-US" sz="1200" u="none" strike="noStrike" dirty="0">
                          <a:effectLst/>
                        </a:rPr>
                        <a:t> and financial sustainability activities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" marR="4463" marT="446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045316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ASC.06.05.04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" marR="4463" marT="446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Recruitment and retention of volunteers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" marR="4463" marT="446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459342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ASC.06.05.05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" marR="4463" marT="446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Community-led monitoring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" marR="4463" marT="446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324138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ASC.06.05.01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" marR="4463" marT="446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Community &amp; Not-for-profit </a:t>
                      </a:r>
                      <a:r>
                        <a:rPr lang="en-US" sz="1200" u="none" strike="noStrike" dirty="0" err="1">
                          <a:effectLst/>
                        </a:rPr>
                        <a:t>organisational</a:t>
                      </a:r>
                      <a:r>
                        <a:rPr lang="en-US" sz="1200" u="none" strike="noStrike" dirty="0">
                          <a:effectLst/>
                        </a:rPr>
                        <a:t> development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" marR="4463" marT="446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292252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ASC.06.05.02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" marR="4463" marT="446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Community worker education, training and support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" marR="4463" marT="446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72397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ASC.06.05.03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" marR="4463" marT="446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Resource </a:t>
                      </a:r>
                      <a:r>
                        <a:rPr lang="en-US" sz="1200" u="none" strike="noStrike" dirty="0" err="1">
                          <a:effectLst/>
                        </a:rPr>
                        <a:t>mobilisation</a:t>
                      </a:r>
                      <a:r>
                        <a:rPr lang="en-US" sz="1200" u="none" strike="noStrike" dirty="0">
                          <a:effectLst/>
                        </a:rPr>
                        <a:t> / generation for community &amp; Not-for-profit </a:t>
                      </a:r>
                      <a:r>
                        <a:rPr lang="en-US" sz="1200" u="none" strike="noStrike" dirty="0" err="1">
                          <a:effectLst/>
                        </a:rPr>
                        <a:t>organisations</a:t>
                      </a:r>
                      <a:r>
                        <a:rPr lang="en-US" sz="1200" u="none" strike="noStrike" dirty="0">
                          <a:effectLst/>
                        </a:rPr>
                        <a:t> and financial sustainability activities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63" marR="4463" marT="4463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47400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A70064-86C3-C498-55A6-5D8272962AB9}"/>
              </a:ext>
            </a:extLst>
          </p:cNvPr>
          <p:cNvCxnSpPr>
            <a:cxnSpLocks/>
          </p:cNvCxnSpPr>
          <p:nvPr/>
        </p:nvCxnSpPr>
        <p:spPr>
          <a:xfrm flipV="1">
            <a:off x="4216400" y="1397842"/>
            <a:ext cx="3294743" cy="2730021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E23C2C-21BF-40AA-FBD8-C5602B27F6BE}"/>
              </a:ext>
            </a:extLst>
          </p:cNvPr>
          <p:cNvCxnSpPr>
            <a:cxnSpLocks/>
          </p:cNvCxnSpPr>
          <p:nvPr/>
        </p:nvCxnSpPr>
        <p:spPr>
          <a:xfrm flipV="1">
            <a:off x="6946900" y="3530600"/>
            <a:ext cx="716643" cy="118978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A225FD9-8608-1A8A-B069-C76908465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872664"/>
              </p:ext>
            </p:extLst>
          </p:nvPr>
        </p:nvGraphicFramePr>
        <p:xfrm>
          <a:off x="3107522" y="5365330"/>
          <a:ext cx="4204149" cy="1495044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949324">
                  <a:extLst>
                    <a:ext uri="{9D8B030D-6E8A-4147-A177-3AD203B41FA5}">
                      <a16:colId xmlns:a16="http://schemas.microsoft.com/office/drawing/2014/main" val="3799396068"/>
                    </a:ext>
                  </a:extLst>
                </a:gridCol>
                <a:gridCol w="3254825">
                  <a:extLst>
                    <a:ext uri="{9D8B030D-6E8A-4147-A177-3AD203B41FA5}">
                      <a16:colId xmlns:a16="http://schemas.microsoft.com/office/drawing/2014/main" val="32210598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ASC.06.04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8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Systems Strengthening (excluding Community system strengthening)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64643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ASC.06.04.01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Procurement and supply chain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058208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ASC.06.04.02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Laboratory system strengthening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28854"/>
                  </a:ext>
                </a:extLst>
              </a:tr>
              <a:tr h="2299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ASC.06.04.03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Institutional &amp; </a:t>
                      </a:r>
                      <a:r>
                        <a:rPr lang="en-US" sz="1200" b="0" i="0" u="none" strike="noStrike" dirty="0" err="1">
                          <a:effectLst/>
                          <a:latin typeface="+mn-lt"/>
                        </a:rPr>
                        <a:t>organisational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development (health, social, educational </a:t>
                      </a:r>
                      <a:r>
                        <a:rPr lang="en-US" sz="1200" b="0" i="0" u="none" strike="noStrike" dirty="0" err="1">
                          <a:effectLst/>
                          <a:latin typeface="+mn-lt"/>
                        </a:rPr>
                        <a:t>etc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045316"/>
                  </a:ext>
                </a:extLst>
              </a:tr>
              <a:tr h="290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ASC.06.04.04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Financial and accounting systems strengthening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459342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3A1B8C3-C711-1290-8334-9DD09BC73AE6}"/>
              </a:ext>
            </a:extLst>
          </p:cNvPr>
          <p:cNvCxnSpPr>
            <a:cxnSpLocks/>
          </p:cNvCxnSpPr>
          <p:nvPr/>
        </p:nvCxnSpPr>
        <p:spPr>
          <a:xfrm>
            <a:off x="6200286" y="4350216"/>
            <a:ext cx="208572" cy="98206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4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4F450-A568-3BB3-D05B-04B20E28D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A59F3A8-23E7-8601-BCE3-417ADB58405D}"/>
              </a:ext>
            </a:extLst>
          </p:cNvPr>
          <p:cNvSpPr txBox="1"/>
          <p:nvPr/>
        </p:nvSpPr>
        <p:spPr>
          <a:xfrm>
            <a:off x="509667" y="330951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Other AIDS Spending Categories (ASC)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78118A8-7857-BDE3-028A-3397D0435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14</a:t>
            </a: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79D70D72-964E-A319-1E6C-108A67DB9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326113"/>
              </p:ext>
            </p:extLst>
          </p:nvPr>
        </p:nvGraphicFramePr>
        <p:xfrm>
          <a:off x="616879" y="1197930"/>
          <a:ext cx="11030478" cy="4118610"/>
        </p:xfrm>
        <a:graphic>
          <a:graphicData uri="http://schemas.openxmlformats.org/drawingml/2006/table">
            <a:tbl>
              <a:tblPr/>
              <a:tblGrid>
                <a:gridCol w="11030478">
                  <a:extLst>
                    <a:ext uri="{9D8B030D-6E8A-4147-A177-3AD203B41FA5}">
                      <a16:colId xmlns:a16="http://schemas.microsoft.com/office/drawing/2014/main" val="213049438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UY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ASC.07 Development synergies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51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ASC.07.01 Formative education to build-up an HIV workforce and other trainings not related to any specific activity (e.g. pre-service) using HIV earmarked resources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049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ASC.07.02 Reducing gender-based violence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2305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ASC.07.02.01 Reducing violence against women and young girls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9058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U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ASC.07.02.02 Reducing sexual diversity violence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335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ASC.07.03 Promote HIV-sensitive, cross-sectoral development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66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ASC.07.04  Capacity building in human rights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1890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ASC.07.98  Development synergies not disaggregated</a:t>
                      </a: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ASC.07.99  Other Development synergies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n.e.c.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11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ASC.08 HIV-related research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2804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U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ASC.08.01 Biomedical research 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055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U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ASC.08.02 Clinical research 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4595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U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ASC.08.03 Epidemiological research 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0534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U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ASC.08.04 Socio-behavioural research 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148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U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ASC.08.05 Economic research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239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U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ASC.08.06 Vaccine-related research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102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ASC.08.98 HIV and AIDS-related research activities not disaggregated by type</a:t>
                      </a: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385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ASC.08.99 HIV and AIDS-related research activities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n.e.c.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32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367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597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14D583FB-AA33-793B-C89E-DA15311F8C91}"/>
              </a:ext>
            </a:extLst>
          </p:cNvPr>
          <p:cNvSpPr txBox="1"/>
          <p:nvPr/>
        </p:nvSpPr>
        <p:spPr>
          <a:xfrm>
            <a:off x="509667" y="330951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cs typeface="Arial" panose="020B0604020202020204" pitchFamily="34" charset="0"/>
              </a:rPr>
              <a:t>Beneficiary population (BP)</a:t>
            </a:r>
          </a:p>
        </p:txBody>
      </p:sp>
      <p:sp>
        <p:nvSpPr>
          <p:cNvPr id="20" name="Segnaposto piè di pagina 19">
            <a:extLst>
              <a:ext uri="{FF2B5EF4-FFF2-40B4-BE49-F238E27FC236}">
                <a16:creationId xmlns:a16="http://schemas.microsoft.com/office/drawing/2014/main" id="{BCBDDF04-476A-42C5-DEAA-37C4AE027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15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35D314E5-0A29-D71A-582E-D5E73BF29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79511"/>
              </p:ext>
            </p:extLst>
          </p:nvPr>
        </p:nvGraphicFramePr>
        <p:xfrm>
          <a:off x="616879" y="1197930"/>
          <a:ext cx="11030478" cy="468986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322121">
                  <a:extLst>
                    <a:ext uri="{9D8B030D-6E8A-4147-A177-3AD203B41FA5}">
                      <a16:colId xmlns:a16="http://schemas.microsoft.com/office/drawing/2014/main" val="105930543"/>
                    </a:ext>
                  </a:extLst>
                </a:gridCol>
                <a:gridCol w="9708357">
                  <a:extLst>
                    <a:ext uri="{9D8B030D-6E8A-4147-A177-3AD203B41FA5}">
                      <a16:colId xmlns:a16="http://schemas.microsoft.com/office/drawing/2014/main" val="3733152454"/>
                    </a:ext>
                  </a:extLst>
                </a:gridCol>
              </a:tblGrid>
              <a:tr h="22219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BP.01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8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Avenir Book" panose="02000503020000020003" pitchFamily="2" charset="0"/>
                        </a:rPr>
                        <a:t>  People living with HIV (regardless of having a medical/clinical diagnosis of HIV infection)</a:t>
                      </a:r>
                      <a:endParaRPr lang="en-US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29971"/>
                  </a:ext>
                </a:extLst>
              </a:tr>
              <a:tr h="24961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BP.01.01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Avenir Book" panose="02000503020000020003" pitchFamily="2" charset="0"/>
                        </a:rPr>
                        <a:t>  Adult and young people living with HIV</a:t>
                      </a:r>
                      <a:endParaRPr lang="en-US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73514"/>
                  </a:ext>
                </a:extLst>
              </a:tr>
              <a:tr h="22219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BP.01.02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 Children living with HIV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164391"/>
                  </a:ext>
                </a:extLst>
              </a:tr>
              <a:tr h="22219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BP.01.98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Avenir Book" panose="02000503020000020003" pitchFamily="2" charset="0"/>
                        </a:rPr>
                        <a:t>  People living with HIV not disaggregated</a:t>
                      </a:r>
                      <a:endParaRPr lang="en-US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395864"/>
                  </a:ext>
                </a:extLst>
              </a:tr>
              <a:tr h="22219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BP.02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8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 Key populations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10383"/>
                  </a:ext>
                </a:extLst>
              </a:tr>
              <a:tr h="22219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BP.02.01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Avenir Book" panose="02000503020000020003" pitchFamily="2" charset="0"/>
                        </a:rPr>
                        <a:t>  Persons who Inject drug users (PWID) and their sexual partners</a:t>
                      </a:r>
                      <a:endParaRPr lang="en-US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186619"/>
                  </a:ext>
                </a:extLst>
              </a:tr>
              <a:tr h="24961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BP.02.02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Avenir Book" panose="02000503020000020003" pitchFamily="2" charset="0"/>
                        </a:rPr>
                        <a:t>  Sex workers (SW) and their clients</a:t>
                      </a:r>
                      <a:endParaRPr lang="en-US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274129"/>
                  </a:ext>
                </a:extLst>
              </a:tr>
              <a:tr h="24961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BP.02.02.01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Avenir Book" panose="02000503020000020003" pitchFamily="2" charset="0"/>
                        </a:rPr>
                        <a:t>  Female sex workers and their clients</a:t>
                      </a:r>
                      <a:endParaRPr lang="en-US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216905"/>
                  </a:ext>
                </a:extLst>
              </a:tr>
              <a:tr h="24961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BP.02.02.02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Avenir Book" panose="02000503020000020003" pitchFamily="2" charset="0"/>
                        </a:rPr>
                        <a:t>  Transgender sex workers and their clients</a:t>
                      </a:r>
                      <a:endParaRPr lang="en-US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490558"/>
                  </a:ext>
                </a:extLst>
              </a:tr>
              <a:tr h="22494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BP.03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8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Avenir Book" panose="02000503020000020003" pitchFamily="2" charset="0"/>
                        </a:rPr>
                        <a:t>  Vulnerable, accessible and other target populations</a:t>
                      </a:r>
                      <a:endParaRPr lang="en-US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998289"/>
                  </a:ext>
                </a:extLst>
              </a:tr>
              <a:tr h="24961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BP.03.01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Avenir Book" panose="02000503020000020003" pitchFamily="2" charset="0"/>
                        </a:rPr>
                        <a:t>  Orphans and vulnerable children (OVC)</a:t>
                      </a:r>
                      <a:endParaRPr lang="en-US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510438"/>
                  </a:ext>
                </a:extLst>
              </a:tr>
              <a:tr h="22219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BP.03.02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Avenir Book" panose="02000503020000020003" pitchFamily="2" charset="0"/>
                        </a:rPr>
                        <a:t>  New </a:t>
                      </a:r>
                      <a:r>
                        <a:rPr lang="en-US" sz="1600" b="0" u="none" strike="noStrike" dirty="0" err="1">
                          <a:effectLst/>
                          <a:latin typeface="Avenir Book" panose="02000503020000020003" pitchFamily="2" charset="0"/>
                        </a:rPr>
                        <a:t>borns</a:t>
                      </a:r>
                      <a:r>
                        <a:rPr lang="en-US" sz="1600" b="0" u="none" strike="noStrike" dirty="0">
                          <a:effectLst/>
                          <a:latin typeface="Avenir Book" panose="02000503020000020003" pitchFamily="2" charset="0"/>
                        </a:rPr>
                        <a:t> with un-determined HIV status (born to HIV-positive women)</a:t>
                      </a:r>
                      <a:endParaRPr lang="en-US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8048"/>
                  </a:ext>
                </a:extLst>
              </a:tr>
              <a:tr h="22219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BP.03.03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Avenir Book" panose="02000503020000020003" pitchFamily="2" charset="0"/>
                        </a:rPr>
                        <a:t>  Adolescent girls and young women in countries with high HIV prevalence</a:t>
                      </a:r>
                      <a:endParaRPr lang="en-US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84482"/>
                  </a:ext>
                </a:extLst>
              </a:tr>
              <a:tr h="22219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BP.04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8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 General population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178268"/>
                  </a:ext>
                </a:extLst>
              </a:tr>
              <a:tr h="22219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BP.04.01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 General adult population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511925"/>
                  </a:ext>
                </a:extLst>
              </a:tr>
              <a:tr h="22219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BP.04.01.01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 Male adult population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867486"/>
                  </a:ext>
                </a:extLst>
              </a:tr>
              <a:tr h="22219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BP.05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Avenir Book" panose="02000503020000020003" pitchFamily="2" charset="0"/>
                        </a:rPr>
                        <a:t>  Non applicable (ASC which do not have a specific BP)</a:t>
                      </a:r>
                      <a:endParaRPr lang="en-US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937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235150"/>
                  </a:ext>
                </a:extLst>
              </a:tr>
              <a:tr h="22219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BP.98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8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 Beneficiary Populations not disaggregated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982072"/>
                  </a:ext>
                </a:extLst>
              </a:tr>
              <a:tr h="249611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u="none" strike="noStrike" dirty="0">
                          <a:effectLst/>
                          <a:latin typeface="Avenir Book" panose="02000503020000020003" pitchFamily="2" charset="0"/>
                        </a:rPr>
                        <a:t> BP.99</a:t>
                      </a:r>
                      <a:endParaRPr lang="en-ZA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8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Avenir Book" panose="02000503020000020003" pitchFamily="2" charset="0"/>
                        </a:rPr>
                        <a:t>  Other Beneficiary Populations </a:t>
                      </a:r>
                      <a:r>
                        <a:rPr lang="en-US" sz="1600" b="0" u="none" strike="noStrike" dirty="0" err="1">
                          <a:effectLst/>
                          <a:latin typeface="Avenir Book" panose="02000503020000020003" pitchFamily="2" charset="0"/>
                        </a:rPr>
                        <a:t>n.e.c.</a:t>
                      </a:r>
                      <a:endParaRPr lang="en-US" sz="1600" b="0" i="0" u="none" strike="noStrike" dirty="0"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1714" marR="1714" marT="1714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086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813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C7CAA-D5BF-FC3F-86CF-814AAE40F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A513D1CB-E8F1-A033-838E-F067EE75D482}"/>
              </a:ext>
            </a:extLst>
          </p:cNvPr>
          <p:cNvSpPr txBox="1"/>
          <p:nvPr/>
        </p:nvSpPr>
        <p:spPr>
          <a:xfrm>
            <a:off x="509667" y="330951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Service delivery modality (SDM)</a:t>
            </a:r>
            <a:endParaRPr lang="en-US" altLang="en-US" sz="3000" dirty="0">
              <a:solidFill>
                <a:srgbClr val="70C8BE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1178E7E-917D-ABD4-FC6D-A729F3BFD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16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2B91836-BCB4-D12F-8F05-2491DEAC82FC}"/>
              </a:ext>
            </a:extLst>
          </p:cNvPr>
          <p:cNvSpPr/>
          <p:nvPr/>
        </p:nvSpPr>
        <p:spPr>
          <a:xfrm>
            <a:off x="534053" y="1632811"/>
            <a:ext cx="5526971" cy="1755310"/>
          </a:xfrm>
          <a:prstGeom prst="roundRect">
            <a:avLst>
              <a:gd name="adj" fmla="val 6188"/>
            </a:avLst>
          </a:prstGeom>
          <a:solidFill>
            <a:srgbClr val="F57F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schemeClr val="bg1"/>
                </a:solidFill>
                <a:latin typeface="Avenir Book" panose="02000503020000020003" pitchFamily="2" charset="0"/>
              </a:rPr>
              <a:t>SDM.01		Facility-based service modalities</a:t>
            </a:r>
          </a:p>
          <a:p>
            <a:r>
              <a:rPr lang="en-ZA" sz="1600" dirty="0">
                <a:solidFill>
                  <a:schemeClr val="bg1"/>
                </a:solidFill>
                <a:latin typeface="Avenir Book" panose="02000503020000020003" pitchFamily="2" charset="0"/>
              </a:rPr>
              <a:t>SDM.01.01	Health Facility-based: Outpatient</a:t>
            </a:r>
          </a:p>
          <a:p>
            <a:r>
              <a:rPr lang="en-ZA" sz="1600" dirty="0">
                <a:solidFill>
                  <a:schemeClr val="bg1"/>
                </a:solidFill>
                <a:latin typeface="Avenir Book" panose="02000503020000020003" pitchFamily="2" charset="0"/>
              </a:rPr>
              <a:t>SDM.01.02	Health Facility-based: Inpatient</a:t>
            </a:r>
          </a:p>
          <a:p>
            <a:r>
              <a:rPr lang="en-ZA" sz="1600" dirty="0">
                <a:solidFill>
                  <a:schemeClr val="bg1"/>
                </a:solidFill>
                <a:latin typeface="Avenir Book" panose="02000503020000020003" pitchFamily="2" charset="0"/>
              </a:rPr>
              <a:t>SDM.01.03	Directly observed treatment (DOT)</a:t>
            </a:r>
          </a:p>
          <a:p>
            <a:r>
              <a:rPr lang="en-ZA" sz="1600" dirty="0">
                <a:solidFill>
                  <a:schemeClr val="bg1"/>
                </a:solidFill>
                <a:latin typeface="Avenir Book" panose="02000503020000020003" pitchFamily="2" charset="0"/>
              </a:rPr>
              <a:t>SDM.01.04	Non-health facility</a:t>
            </a:r>
          </a:p>
          <a:p>
            <a:r>
              <a:rPr lang="en-ZA" sz="1600" dirty="0">
                <a:solidFill>
                  <a:schemeClr val="bg1"/>
                </a:solidFill>
                <a:latin typeface="Avenir Book" panose="02000503020000020003" pitchFamily="2" charset="0"/>
              </a:rPr>
              <a:t>SDM.01.98	Facility-based not disaggregated</a:t>
            </a:r>
          </a:p>
          <a:p>
            <a:r>
              <a:rPr lang="en-ZA" sz="1600" dirty="0">
                <a:solidFill>
                  <a:schemeClr val="bg1"/>
                </a:solidFill>
                <a:latin typeface="Avenir Book" panose="02000503020000020003" pitchFamily="2" charset="0"/>
              </a:rPr>
              <a:t>SDM.01.99	Other facility-based </a:t>
            </a:r>
            <a:r>
              <a:rPr lang="en-ZA" sz="1600" dirty="0" err="1">
                <a:solidFill>
                  <a:schemeClr val="bg1"/>
                </a:solidFill>
                <a:latin typeface="Avenir Book" panose="02000503020000020003" pitchFamily="2" charset="0"/>
              </a:rPr>
              <a:t>n.e.c.</a:t>
            </a:r>
            <a:endParaRPr lang="en-ZA" sz="1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700DE1E5-BB1A-C2B2-A827-D8E543717301}"/>
              </a:ext>
            </a:extLst>
          </p:cNvPr>
          <p:cNvSpPr/>
          <p:nvPr/>
        </p:nvSpPr>
        <p:spPr>
          <a:xfrm>
            <a:off x="6120386" y="1632811"/>
            <a:ext cx="5526971" cy="3592378"/>
          </a:xfrm>
          <a:prstGeom prst="roundRect">
            <a:avLst>
              <a:gd name="adj" fmla="val 2028"/>
            </a:avLst>
          </a:prstGeom>
          <a:solidFill>
            <a:srgbClr val="CDC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SDM.02	Home and community-based service modalities</a:t>
            </a:r>
          </a:p>
          <a:p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SDM.02.01	Community-based: center</a:t>
            </a:r>
          </a:p>
          <a:p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SDM.02.02	Community-based: pick up points (CPUP)</a:t>
            </a:r>
          </a:p>
          <a:p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SDM.02.03	Community-based: automated distribution </a:t>
            </a:r>
          </a:p>
          <a:p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			unit/dispensing machine</a:t>
            </a:r>
          </a:p>
          <a:p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SDM.02.04	Community-based: mobile unit</a:t>
            </a:r>
          </a:p>
          <a:p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SDM.02.05	Community-based: outreach</a:t>
            </a:r>
          </a:p>
          <a:p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SDM.02.06	Community-based: home-based (including door-to-door)</a:t>
            </a:r>
          </a:p>
          <a:p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SDM.02.98	Home and community-based not disaggregated</a:t>
            </a:r>
          </a:p>
          <a:p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SDM.02.99	Other Home and community-based </a:t>
            </a:r>
            <a:r>
              <a:rPr lang="en-US" sz="1600" dirty="0" err="1">
                <a:solidFill>
                  <a:schemeClr val="bg1"/>
                </a:solidFill>
                <a:latin typeface="Avenir Book" panose="02000503020000020003" pitchFamily="2" charset="0"/>
              </a:rPr>
              <a:t>n.e.c.</a:t>
            </a:r>
            <a:endParaRPr lang="en-US" sz="1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472946C4-2F97-FAF6-9833-4A527DE3009D}"/>
              </a:ext>
            </a:extLst>
          </p:cNvPr>
          <p:cNvSpPr/>
          <p:nvPr/>
        </p:nvSpPr>
        <p:spPr>
          <a:xfrm>
            <a:off x="534053" y="3469880"/>
            <a:ext cx="5526971" cy="1755310"/>
          </a:xfrm>
          <a:prstGeom prst="roundRect">
            <a:avLst>
              <a:gd name="adj" fmla="val 6188"/>
            </a:avLst>
          </a:prstGeom>
          <a:solidFill>
            <a:srgbClr val="71C8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Avenir Book" panose="02000503020000020003" pitchFamily="2" charset="0"/>
              </a:rPr>
              <a:t>SDM.03	Self-service by the client</a:t>
            </a:r>
          </a:p>
          <a:p>
            <a:r>
              <a:rPr lang="en-US" sz="1600" dirty="0">
                <a:latin typeface="Avenir Book" panose="02000503020000020003" pitchFamily="2" charset="0"/>
              </a:rPr>
              <a:t>SDM.04	Community-led activities (non-direct service delivery)</a:t>
            </a:r>
          </a:p>
          <a:p>
            <a:r>
              <a:rPr lang="en-US" sz="1600" dirty="0">
                <a:latin typeface="Avenir Book" panose="02000503020000020003" pitchFamily="2" charset="0"/>
              </a:rPr>
              <a:t>SDM.05	Non applicable (ASC which do not have a specific SDM)</a:t>
            </a:r>
          </a:p>
          <a:p>
            <a:r>
              <a:rPr lang="en-US" sz="1600" dirty="0">
                <a:latin typeface="Avenir Book" panose="02000503020000020003" pitchFamily="2" charset="0"/>
              </a:rPr>
              <a:t>SDM.98	Modalities not disaggregated</a:t>
            </a:r>
          </a:p>
          <a:p>
            <a:r>
              <a:rPr lang="en-US" sz="1600" dirty="0">
                <a:latin typeface="Avenir Book" panose="02000503020000020003" pitchFamily="2" charset="0"/>
              </a:rPr>
              <a:t>SDM.99	Other Modalities </a:t>
            </a:r>
            <a:r>
              <a:rPr lang="en-US" sz="1600" dirty="0" err="1">
                <a:latin typeface="Avenir Book" panose="02000503020000020003" pitchFamily="2" charset="0"/>
              </a:rPr>
              <a:t>n.e.c.</a:t>
            </a:r>
            <a:endParaRPr lang="en-US" sz="16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86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BB94A-D9A7-4A5A-84C4-096CE7C3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05C036F0-CB13-18DE-16B9-A5D3A050C09E}"/>
              </a:ext>
            </a:extLst>
          </p:cNvPr>
          <p:cNvSpPr txBox="1"/>
          <p:nvPr/>
        </p:nvSpPr>
        <p:spPr>
          <a:xfrm>
            <a:off x="561053" y="0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Production factor (PF)</a:t>
            </a:r>
            <a:endParaRPr lang="en-US" altLang="en-US" sz="3000" dirty="0">
              <a:solidFill>
                <a:srgbClr val="70C8BE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94ED1065-3658-D243-3A08-C9EB416C0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17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6E3C41-F35D-7DF9-519B-F84B2E656B08}"/>
              </a:ext>
            </a:extLst>
          </p:cNvPr>
          <p:cNvSpPr txBox="1"/>
          <p:nvPr/>
        </p:nvSpPr>
        <p:spPr>
          <a:xfrm>
            <a:off x="561053" y="607950"/>
            <a:ext cx="55349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rgbClr val="E31937"/>
                </a:solidFill>
                <a:latin typeface="Avenir Heavy" panose="02000503020000020003" pitchFamily="2" charset="0"/>
              </a:rPr>
              <a:t>PF.01 Current direct and indirect expenditures</a:t>
            </a:r>
          </a:p>
          <a:p>
            <a:r>
              <a:rPr lang="en-ZA" sz="1400" dirty="0">
                <a:solidFill>
                  <a:srgbClr val="01A99A"/>
                </a:solidFill>
                <a:latin typeface="Avenir Book" panose="02000503020000020003" pitchFamily="2" charset="0"/>
              </a:rPr>
              <a:t>PF.01.01  Personnel costs</a:t>
            </a:r>
          </a:p>
          <a:p>
            <a:r>
              <a:rPr lang="en-ZA" sz="1400" dirty="0">
                <a:latin typeface="Avenir Book" panose="02000503020000020003" pitchFamily="2" charset="0"/>
              </a:rPr>
              <a:t>PF.01.01.01  Direct service providers personnel costs</a:t>
            </a:r>
          </a:p>
          <a:p>
            <a:r>
              <a:rPr lang="en-ZA" sz="1400" dirty="0">
                <a:latin typeface="Avenir Book" panose="02000503020000020003" pitchFamily="2" charset="0"/>
              </a:rPr>
              <a:t>PF.01.01.01.01  Labor costs - Direct service providers</a:t>
            </a:r>
          </a:p>
          <a:p>
            <a:r>
              <a:rPr lang="en-ZA" sz="1400" dirty="0">
                <a:latin typeface="Avenir Book" panose="02000503020000020003" pitchFamily="2" charset="0"/>
              </a:rPr>
              <a:t>PF.01.01.02  Program management personnel costs</a:t>
            </a:r>
          </a:p>
          <a:p>
            <a:r>
              <a:rPr lang="en-ZA" sz="1400" dirty="0">
                <a:latin typeface="Avenir Book" panose="02000503020000020003" pitchFamily="2" charset="0"/>
              </a:rPr>
              <a:t>PF.01.01.02.01  Labour costs - Program management</a:t>
            </a:r>
          </a:p>
          <a:p>
            <a:r>
              <a:rPr lang="en-ZA" sz="1400" dirty="0">
                <a:latin typeface="Avenir Book" panose="02000503020000020003" pitchFamily="2" charset="0"/>
              </a:rPr>
              <a:t>PF.01.01.02.02 Fringe Benefits - Program management</a:t>
            </a:r>
          </a:p>
          <a:p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</a:rPr>
              <a:t>PF.01.01.02.05 Pro-bono expert management services (at no charge - estimated value) - Program management</a:t>
            </a:r>
          </a:p>
          <a:p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</a:rPr>
              <a:t>PF.01.01.02.06 Volunteered management services (at no charge - estimated value)</a:t>
            </a:r>
            <a:endParaRPr lang="en-ZA" sz="14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ZA" sz="1400" dirty="0">
                <a:solidFill>
                  <a:srgbClr val="01A99A"/>
                </a:solidFill>
                <a:latin typeface="Avenir Book" panose="02000503020000020003" pitchFamily="2" charset="0"/>
              </a:rPr>
              <a:t>PF.01.02 Operational and programme management current expenditures</a:t>
            </a:r>
          </a:p>
          <a:p>
            <a:r>
              <a:rPr lang="en-ZA" sz="1400" dirty="0">
                <a:latin typeface="Avenir Book" panose="02000503020000020003" pitchFamily="2" charset="0"/>
              </a:rPr>
              <a:t>PF.01.02.01 Office rental costs</a:t>
            </a:r>
          </a:p>
          <a:p>
            <a:r>
              <a:rPr lang="en-ZA" sz="1400" dirty="0">
                <a:latin typeface="Avenir Book" panose="02000503020000020003" pitchFamily="2" charset="0"/>
              </a:rPr>
              <a:t>PF.01.02.02 Office utilities costs (electricity, water, heating, etc.)</a:t>
            </a:r>
          </a:p>
          <a:p>
            <a:r>
              <a:rPr lang="en-ZA" sz="1400" dirty="0">
                <a:latin typeface="Avenir Book" panose="02000503020000020003" pitchFamily="2" charset="0"/>
              </a:rPr>
              <a:t>PF.01.02.03 Travel expenditure</a:t>
            </a:r>
          </a:p>
          <a:p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</a:rPr>
              <a:t>PF.01.02.04 Administrative and </a:t>
            </a:r>
            <a:r>
              <a:rPr lang="en-US" sz="1400" dirty="0" err="1">
                <a:solidFill>
                  <a:srgbClr val="0070C0"/>
                </a:solidFill>
                <a:latin typeface="Avenir Book" panose="02000503020000020003" pitchFamily="2" charset="0"/>
              </a:rPr>
              <a:t>programme</a:t>
            </a:r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</a:rPr>
              <a:t> management costs (excluding PSM)</a:t>
            </a:r>
          </a:p>
          <a:p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</a:rPr>
              <a:t>PF.01.02.05	PSM related expenditure (where not included in the price of the commodities)</a:t>
            </a:r>
          </a:p>
          <a:p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</a:rPr>
              <a:t>PF.01.02.06	Maintenance of medical and laboratory equipment</a:t>
            </a:r>
          </a:p>
          <a:p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</a:rPr>
              <a:t>PF.01.02.07	Unusual wastage of medical products and supplies</a:t>
            </a:r>
          </a:p>
          <a:p>
            <a:r>
              <a:rPr lang="en-ZA" sz="1400" dirty="0">
                <a:solidFill>
                  <a:srgbClr val="01A99A"/>
                </a:solidFill>
                <a:latin typeface="Avenir Book" panose="02000503020000020003" pitchFamily="2" charset="0"/>
              </a:rPr>
              <a:t>PF.01.03  Products and supplies</a:t>
            </a:r>
          </a:p>
          <a:p>
            <a:r>
              <a:rPr lang="en-ZA" sz="1400" dirty="0">
                <a:latin typeface="Avenir Book" panose="02000503020000020003" pitchFamily="2" charset="0"/>
              </a:rPr>
              <a:t>PF.01.03.01 Pharmaceuticals</a:t>
            </a:r>
          </a:p>
          <a:p>
            <a:r>
              <a:rPr lang="en-ZA" sz="1400" dirty="0">
                <a:latin typeface="Avenir Book" panose="02000503020000020003" pitchFamily="2" charset="0"/>
              </a:rPr>
              <a:t>PF.01.03.01.01 Antiretrovirals</a:t>
            </a:r>
          </a:p>
          <a:p>
            <a:r>
              <a:rPr lang="en-ZA" sz="1400" dirty="0">
                <a:latin typeface="Avenir Book" panose="02000503020000020003" pitchFamily="2" charset="0"/>
              </a:rPr>
              <a:t>PF.01.03.01.01.01 Antiretrovirals for treatment (excluding </a:t>
            </a:r>
            <a:r>
              <a:rPr lang="en-ZA" sz="1400" dirty="0" err="1">
                <a:latin typeface="Avenir Book" panose="02000503020000020003" pitchFamily="2" charset="0"/>
              </a:rPr>
              <a:t>PrEP</a:t>
            </a:r>
            <a:r>
              <a:rPr lang="en-ZA" sz="1400" dirty="0">
                <a:latin typeface="Avenir Book" panose="02000503020000020003" pitchFamily="2" charset="0"/>
              </a:rPr>
              <a:t> ARVs) </a:t>
            </a:r>
            <a:r>
              <a:rPr lang="en-ZA" sz="1400" dirty="0">
                <a:solidFill>
                  <a:srgbClr val="71C8C0"/>
                </a:solidFill>
                <a:latin typeface="Avenir Book" panose="02000503020000020003" pitchFamily="2" charset="0"/>
              </a:rPr>
              <a:t>PF.01.03.01.01.02 </a:t>
            </a:r>
            <a:r>
              <a:rPr lang="en-ZA" sz="1400" dirty="0" err="1">
                <a:solidFill>
                  <a:srgbClr val="71C8C0"/>
                </a:solidFill>
                <a:latin typeface="Avenir Book" panose="02000503020000020003" pitchFamily="2" charset="0"/>
              </a:rPr>
              <a:t>PrEP</a:t>
            </a:r>
            <a:r>
              <a:rPr lang="en-ZA" sz="1400" dirty="0">
                <a:solidFill>
                  <a:srgbClr val="71C8C0"/>
                </a:solidFill>
                <a:latin typeface="Avenir Book" panose="02000503020000020003" pitchFamily="2" charset="0"/>
              </a:rPr>
              <a:t> anti-</a:t>
            </a:r>
            <a:r>
              <a:rPr lang="en-ZA" sz="1400" dirty="0" err="1">
                <a:solidFill>
                  <a:srgbClr val="71C8C0"/>
                </a:solidFill>
                <a:latin typeface="Avenir Book" panose="02000503020000020003" pitchFamily="2" charset="0"/>
              </a:rPr>
              <a:t>retrovirals</a:t>
            </a:r>
            <a:r>
              <a:rPr lang="en-ZA" sz="1400" dirty="0">
                <a:solidFill>
                  <a:srgbClr val="71C8C0"/>
                </a:solidFill>
                <a:latin typeface="Avenir Book" panose="02000503020000020003" pitchFamily="2" charset="0"/>
              </a:rPr>
              <a:t> – oral, ring, injectable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4E8EB1-33EA-915C-DA64-138D45CF0712}"/>
              </a:ext>
            </a:extLst>
          </p:cNvPr>
          <p:cNvSpPr txBox="1"/>
          <p:nvPr/>
        </p:nvSpPr>
        <p:spPr>
          <a:xfrm>
            <a:off x="6434911" y="1185891"/>
            <a:ext cx="55349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latin typeface="Avenir Book" panose="02000503020000020003" pitchFamily="2" charset="0"/>
              </a:rPr>
              <a:t>PF.01.03.01.02 Anti-tuberculosis drugs</a:t>
            </a:r>
            <a:r>
              <a:rPr lang="en-US" sz="1400" dirty="0">
                <a:latin typeface="Avenir Book" panose="02000503020000020003" pitchFamily="2" charset="0"/>
              </a:rPr>
              <a:t>  </a:t>
            </a:r>
          </a:p>
          <a:p>
            <a:r>
              <a:rPr lang="en-ZA" sz="1400" dirty="0">
                <a:latin typeface="Avenir Book" panose="02000503020000020003" pitchFamily="2" charset="0"/>
              </a:rPr>
              <a:t>PF.01.03.01.03 </a:t>
            </a:r>
            <a:r>
              <a:rPr lang="en-ZA" sz="1400" dirty="0" err="1">
                <a:latin typeface="Avenir Book" panose="02000503020000020003" pitchFamily="2" charset="0"/>
              </a:rPr>
              <a:t>Ophiod</a:t>
            </a:r>
            <a:r>
              <a:rPr lang="en-ZA" sz="1400" dirty="0">
                <a:latin typeface="Avenir Book" panose="02000503020000020003" pitchFamily="2" charset="0"/>
              </a:rPr>
              <a:t> substitution therapy (OST) drugs</a:t>
            </a:r>
          </a:p>
          <a:p>
            <a:r>
              <a:rPr lang="en-ZA" sz="1400" dirty="0">
                <a:latin typeface="Avenir Book" panose="02000503020000020003" pitchFamily="2" charset="0"/>
              </a:rPr>
              <a:t>PF.01.03.02 Medical supplies</a:t>
            </a:r>
          </a:p>
          <a:p>
            <a:r>
              <a:rPr lang="en-ZA" sz="1400" dirty="0">
                <a:latin typeface="Avenir Book" panose="02000503020000020003" pitchFamily="2" charset="0"/>
              </a:rPr>
              <a:t>PF.01.03.02.01 Syringes and needles 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PF.01.03.03 Laboratory reagents and materials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PF.01.03.03.01 HIV tests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PF.01.03.03.02 VL tests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PF.01.03.04   Non-medical supplies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PF.01.03.04.01 Food and nutrients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PF.01.03.04.02 Promotion and information materials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PF.01.04 Contracted external services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PF.01.05 Transportation related to beneficiaries</a:t>
            </a:r>
          </a:p>
          <a:p>
            <a:endParaRPr lang="en-US" sz="1400" b="1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r>
              <a:rPr lang="en-US" sz="1400" b="1" dirty="0">
                <a:solidFill>
                  <a:srgbClr val="E31937"/>
                </a:solidFill>
                <a:latin typeface="Avenir Heavy" panose="02000503020000020003" pitchFamily="2" charset="0"/>
              </a:rPr>
              <a:t>PF.02 Capital expenditures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PF.02.01 Building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PF.02.01.01 Laboratory and other infrastructure upgrading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PF.02.01.02 Construction and renovation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PF.02.02 Vehicles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PF.02.03 Information technology (hardware and software)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PF.02.04 Laboratory and other medical equipment</a:t>
            </a:r>
          </a:p>
          <a:p>
            <a:r>
              <a:rPr lang="en-US" sz="1400" dirty="0">
                <a:latin typeface="Avenir Book" panose="02000503020000020003" pitchFamily="2" charset="0"/>
              </a:rPr>
              <a:t>PF.02.05 Non medical equipment and furniture</a:t>
            </a:r>
          </a:p>
        </p:txBody>
      </p:sp>
    </p:spTree>
    <p:extLst>
      <p:ext uri="{BB962C8B-B14F-4D97-AF65-F5344CB8AC3E}">
        <p14:creationId xmlns:p14="http://schemas.microsoft.com/office/powerpoint/2010/main" val="3740730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23029-45D4-BC3F-E658-BE7593131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97F6-F28F-FFEB-B769-DAF9E00B02B4}"/>
              </a:ext>
            </a:extLst>
          </p:cNvPr>
          <p:cNvSpPr txBox="1">
            <a:spLocks/>
          </p:cNvSpPr>
          <p:nvPr/>
        </p:nvSpPr>
        <p:spPr bwMode="auto">
          <a:xfrm>
            <a:off x="1006368" y="3007302"/>
            <a:ext cx="10179264" cy="62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0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Exercise - hands on NASA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89248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piè di pagina 9">
            <a:extLst>
              <a:ext uri="{FF2B5EF4-FFF2-40B4-BE49-F238E27FC236}">
                <a16:creationId xmlns:a16="http://schemas.microsoft.com/office/drawing/2014/main" id="{35BF47DF-8508-97B3-7FCF-E6063C23C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1102CC-8A11-C40B-32A1-1F5D1404B8D6}"/>
              </a:ext>
            </a:extLst>
          </p:cNvPr>
          <p:cNvSpPr txBox="1"/>
          <p:nvPr/>
        </p:nvSpPr>
        <p:spPr>
          <a:xfrm>
            <a:off x="509667" y="330263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NASA Classifications</a:t>
            </a:r>
          </a:p>
        </p:txBody>
      </p:sp>
      <p:pic>
        <p:nvPicPr>
          <p:cNvPr id="6" name="Immagine 5" descr="Immagine che contiene testo, cerchi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AAF1EEE2-83D2-673D-403C-63CEBE477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34" y="1252410"/>
            <a:ext cx="9286132" cy="45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4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0C914-F65F-4B9A-E0F2-04EB912E1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033344AE-FD9C-5B80-38A4-6CABA2E6A770}"/>
              </a:ext>
            </a:extLst>
          </p:cNvPr>
          <p:cNvSpPr txBox="1"/>
          <p:nvPr/>
        </p:nvSpPr>
        <p:spPr>
          <a:xfrm>
            <a:off x="509667" y="330951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Exercise  - hands on NASA classification</a:t>
            </a:r>
            <a:endParaRPr lang="en-US" altLang="en-US" sz="3000" dirty="0">
              <a:solidFill>
                <a:srgbClr val="70C8BE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2A0855F1-A263-54CE-D490-F29182651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17</a:t>
            </a:r>
          </a:p>
        </p:txBody>
      </p:sp>
      <p:sp>
        <p:nvSpPr>
          <p:cNvPr id="3" name="Doppia parentesi graffa 2">
            <a:extLst>
              <a:ext uri="{FF2B5EF4-FFF2-40B4-BE49-F238E27FC236}">
                <a16:creationId xmlns:a16="http://schemas.microsoft.com/office/drawing/2014/main" id="{9685C9DA-56B9-4367-6A23-4CBD3C94C512}"/>
              </a:ext>
            </a:extLst>
          </p:cNvPr>
          <p:cNvSpPr/>
          <p:nvPr/>
        </p:nvSpPr>
        <p:spPr>
          <a:xfrm>
            <a:off x="3964992" y="1924825"/>
            <a:ext cx="2736249" cy="2283731"/>
          </a:xfrm>
          <a:prstGeom prst="bracePair">
            <a:avLst/>
          </a:prstGeom>
          <a:ln w="19050">
            <a:solidFill>
              <a:srgbClr val="71C8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 defTabSz="914400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rgbClr val="71C8C0"/>
                </a:solidFill>
                <a:latin typeface="Avenir Book" panose="02000503020000020003" pitchFamily="2" charset="0"/>
              </a:rPr>
              <a:t>Find the correct codes for the items in the table – </a:t>
            </a:r>
          </a:p>
          <a:p>
            <a:pPr lvl="0" algn="ctr" defTabSz="914400" eaLnBrk="1" fontAlgn="auto" hangingPunct="1">
              <a:spcAft>
                <a:spcPts val="0"/>
              </a:spcAft>
              <a:defRPr/>
            </a:pPr>
            <a:endParaRPr lang="en-GB" altLang="en-US" dirty="0">
              <a:solidFill>
                <a:srgbClr val="71C8C0"/>
              </a:solidFill>
              <a:latin typeface="Avenir Book" panose="02000503020000020003" pitchFamily="2" charset="0"/>
            </a:endParaRPr>
          </a:p>
          <a:p>
            <a:pPr lvl="0" algn="ctr" defTabSz="914400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rgbClr val="FF0000"/>
                </a:solidFill>
                <a:latin typeface="Avenir Book" panose="02000503020000020003" pitchFamily="2" charset="0"/>
              </a:rPr>
              <a:t>NASA classification exercises in the annex document</a:t>
            </a:r>
            <a:endParaRPr lang="en-GB" altLang="en-US" dirty="0">
              <a:solidFill>
                <a:srgbClr val="FF0000"/>
              </a:solidFill>
              <a:latin typeface="Avenir Book" panose="02000503020000020003" pitchFamily="2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1110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674805-04A4-1308-D21F-FB1D10FF06F8}"/>
              </a:ext>
            </a:extLst>
          </p:cNvPr>
          <p:cNvSpPr txBox="1"/>
          <p:nvPr/>
        </p:nvSpPr>
        <p:spPr bwMode="auto">
          <a:xfrm>
            <a:off x="3601386" y="2383036"/>
            <a:ext cx="4989227" cy="73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spcAft>
                <a:spcPts val="600"/>
              </a:spcAft>
            </a:pPr>
            <a:r>
              <a:rPr lang="en-US" altLang="en-US" sz="4400" b="1" dirty="0">
                <a:solidFill>
                  <a:schemeClr val="bg1"/>
                </a:solidFill>
                <a:latin typeface="Avenir Book" panose="02000503020000020003" pitchFamily="2" charset="0"/>
                <a:ea typeface="+mj-ea"/>
                <a:cs typeface="+mj-cs"/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34031-EDA8-B32A-16BB-E0568AFC65BB}"/>
              </a:ext>
            </a:extLst>
          </p:cNvPr>
          <p:cNvSpPr txBox="1"/>
          <p:nvPr/>
        </p:nvSpPr>
        <p:spPr bwMode="auto">
          <a:xfrm>
            <a:off x="1" y="3228120"/>
            <a:ext cx="12192000" cy="13023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For more information, </a:t>
            </a:r>
            <a:b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contact UNAIDS Resource Tracking: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Teresa Guthrie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rPr>
              <a:t>guthriet@unaids.org </a:t>
            </a:r>
          </a:p>
        </p:txBody>
      </p:sp>
    </p:spTree>
    <p:extLst>
      <p:ext uri="{BB962C8B-B14F-4D97-AF65-F5344CB8AC3E}">
        <p14:creationId xmlns:p14="http://schemas.microsoft.com/office/powerpoint/2010/main" val="395517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F5B857-669E-74BD-AAD5-4EE51CE41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062" y="3160719"/>
            <a:ext cx="3647876" cy="5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BB57E1C5-1962-216B-3742-918305302355}"/>
              </a:ext>
            </a:extLst>
          </p:cNvPr>
          <p:cNvSpPr txBox="1"/>
          <p:nvPr/>
        </p:nvSpPr>
        <p:spPr>
          <a:xfrm>
            <a:off x="509667" y="330263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The inclusion of the codes “98” and “99” in NASA classification 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716B8D0F-4202-897C-29B4-47BA1574D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2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615ABCC-54D6-ADEF-C47D-F8C64279EDFA}"/>
              </a:ext>
            </a:extLst>
          </p:cNvPr>
          <p:cNvSpPr/>
          <p:nvPr/>
        </p:nvSpPr>
        <p:spPr>
          <a:xfrm>
            <a:off x="509668" y="1684259"/>
            <a:ext cx="5441428" cy="38824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Category “98” represent </a:t>
            </a:r>
            <a:r>
              <a:rPr lang="en-US" sz="1600" dirty="0">
                <a:latin typeface="Avenir Book" panose="02000503020000020003" pitchFamily="2" charset="0"/>
              </a:rPr>
              <a:t>“Not disaggregated” – </a:t>
            </a:r>
            <a:br>
              <a:rPr lang="en-US" sz="1600" dirty="0">
                <a:latin typeface="Avenir Book" panose="02000503020000020003" pitchFamily="2" charset="0"/>
              </a:rPr>
            </a:br>
            <a:r>
              <a:rPr lang="en-US" sz="1600" dirty="0">
                <a:latin typeface="Avenir Book" panose="02000503020000020003" pitchFamily="2" charset="0"/>
              </a:rPr>
              <a:t>This is to maintain </a:t>
            </a:r>
            <a:br>
              <a:rPr lang="en-US" sz="1600" dirty="0">
                <a:latin typeface="Avenir Book" panose="02000503020000020003" pitchFamily="2" charset="0"/>
              </a:rPr>
            </a:br>
            <a:r>
              <a:rPr lang="en-US" sz="1600" dirty="0">
                <a:solidFill>
                  <a:srgbClr val="E31937"/>
                </a:solidFill>
                <a:latin typeface="Avenir Book" panose="02000503020000020003" pitchFamily="2" charset="0"/>
              </a:rPr>
              <a:t>the mutual exclusiveness attribute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600" dirty="0">
                <a:latin typeface="Avenir Book" panose="02000503020000020003" pitchFamily="2" charset="0"/>
              </a:rPr>
              <a:t>Whenever it is not possible to disaggregate a specific expenditure into its appropriate sub-categories, the expenditure should be reported as “.98.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600" dirty="0">
                <a:latin typeface="Avenir Book" panose="02000503020000020003" pitchFamily="2" charset="0"/>
              </a:rPr>
              <a:t>Each data obtained when tracking goods and services consumed will be entered once, either disaggregated, or not disaggregated by type (“.98”). </a:t>
            </a:r>
            <a:endParaRPr lang="it-IT" sz="1600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E9CD864-6441-D6F7-4673-875443FE0903}"/>
              </a:ext>
            </a:extLst>
          </p:cNvPr>
          <p:cNvSpPr/>
          <p:nvPr/>
        </p:nvSpPr>
        <p:spPr>
          <a:xfrm>
            <a:off x="2100225" y="1426220"/>
            <a:ext cx="2260314" cy="586085"/>
          </a:xfrm>
          <a:prstGeom prst="roundRect">
            <a:avLst>
              <a:gd name="adj" fmla="val 50000"/>
            </a:avLst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CATEGORY “98”</a:t>
            </a:r>
            <a:endParaRPr lang="en-BE" sz="1400" b="1">
              <a:solidFill>
                <a:srgbClr val="FFFFFF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D0EA3E4-A464-4C37-6F1D-48EED96635CE}"/>
              </a:ext>
            </a:extLst>
          </p:cNvPr>
          <p:cNvSpPr/>
          <p:nvPr/>
        </p:nvSpPr>
        <p:spPr>
          <a:xfrm>
            <a:off x="6190940" y="1684259"/>
            <a:ext cx="5441428" cy="38824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Category “99” </a:t>
            </a:r>
            <a:r>
              <a:rPr lang="en-US" sz="1600" dirty="0">
                <a:latin typeface="Avenir Book" panose="02000503020000020003" pitchFamily="2" charset="0"/>
              </a:rPr>
              <a:t>indicate “ Not else where classified” – This is to assure </a:t>
            </a:r>
            <a:r>
              <a:rPr lang="en-US" sz="1600" dirty="0">
                <a:solidFill>
                  <a:srgbClr val="E31937"/>
                </a:solidFill>
                <a:latin typeface="Avenir Book" panose="02000503020000020003" pitchFamily="2" charset="0"/>
              </a:rPr>
              <a:t>comprehensiveness</a:t>
            </a:r>
            <a:r>
              <a:rPr lang="en-US" sz="1600" dirty="0">
                <a:latin typeface="Avenir Book" panose="02000503020000020003" pitchFamily="2" charset="0"/>
              </a:rPr>
              <a:t> of the classification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600" dirty="0">
                <a:latin typeface="Avenir Book" panose="02000503020000020003" pitchFamily="2" charset="0"/>
              </a:rPr>
              <a:t>Whenever the expenditures do not clearly fit a specific sub-category should be listed in the “.99” activities not elsewhere classified. 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9A09B37C-1CDC-8842-49C4-6708651EBD38}"/>
              </a:ext>
            </a:extLst>
          </p:cNvPr>
          <p:cNvSpPr/>
          <p:nvPr/>
        </p:nvSpPr>
        <p:spPr>
          <a:xfrm>
            <a:off x="7781497" y="1426220"/>
            <a:ext cx="2260314" cy="586085"/>
          </a:xfrm>
          <a:prstGeom prst="roundRect">
            <a:avLst>
              <a:gd name="adj" fmla="val 50000"/>
            </a:avLst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CATEGORY “99”</a:t>
            </a:r>
            <a:endParaRPr lang="en-BE" sz="1400" b="1">
              <a:solidFill>
                <a:srgbClr val="FFFFFF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4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1">
            <a:extLst>
              <a:ext uri="{FF2B5EF4-FFF2-40B4-BE49-F238E27FC236}">
                <a16:creationId xmlns:a16="http://schemas.microsoft.com/office/drawing/2014/main" id="{81B4723F-F36A-AF21-30E6-D00C792B41BD}"/>
              </a:ext>
            </a:extLst>
          </p:cNvPr>
          <p:cNvSpPr txBox="1"/>
          <p:nvPr/>
        </p:nvSpPr>
        <p:spPr>
          <a:xfrm>
            <a:off x="509667" y="330263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Example of categories “98” and “99”</a:t>
            </a:r>
          </a:p>
        </p:txBody>
      </p:sp>
      <p:sp>
        <p:nvSpPr>
          <p:cNvPr id="34" name="Segnaposto piè di pagina 33">
            <a:extLst>
              <a:ext uri="{FF2B5EF4-FFF2-40B4-BE49-F238E27FC236}">
                <a16:creationId xmlns:a16="http://schemas.microsoft.com/office/drawing/2014/main" id="{F65FD3BB-C94A-E58E-0375-69FA77748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E56B87A-BCC7-F501-198C-5838286484C3}"/>
              </a:ext>
            </a:extLst>
          </p:cNvPr>
          <p:cNvSpPr txBox="1"/>
          <p:nvPr/>
        </p:nvSpPr>
        <p:spPr>
          <a:xfrm>
            <a:off x="1170878" y="1305341"/>
            <a:ext cx="104764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Avenir Book" panose="02000503020000020003" pitchFamily="2" charset="0"/>
              </a:rPr>
              <a:t>Categories “.98” are useful, but its use must be reduced to a minimum or zero. The amount of spending coded in “.98” categories refers to the quality of information systems, data reporting and collection process.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A50021"/>
              </a:solidFill>
              <a:latin typeface="Avenir Book" panose="02000503020000020003" pitchFamily="2" charset="0"/>
            </a:endParaRPr>
          </a:p>
          <a:p>
            <a:r>
              <a:rPr lang="en-US" altLang="en-US" sz="1800" dirty="0">
                <a:latin typeface="Avenir Book" panose="02000503020000020003" pitchFamily="2" charset="0"/>
              </a:rPr>
              <a:t>Example of 1</a:t>
            </a:r>
            <a:r>
              <a:rPr lang="en-US" altLang="en-US" sz="1800" baseline="30000" dirty="0">
                <a:latin typeface="Avenir Book" panose="02000503020000020003" pitchFamily="2" charset="0"/>
              </a:rPr>
              <a:t>st</a:t>
            </a:r>
            <a:r>
              <a:rPr lang="en-US" altLang="en-US" sz="1800" dirty="0">
                <a:latin typeface="Avenir Book" panose="02000503020000020003" pitchFamily="2" charset="0"/>
              </a:rPr>
              <a:t> digit “.98”: PF.98 Production factor snot disaggregated /  Meaning “I have no idea what PF is, not even if it is current or capital, nothing!”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venir Book" panose="02000503020000020003" pitchFamily="2" charset="0"/>
            </a:endParaRPr>
          </a:p>
          <a:p>
            <a:r>
              <a:rPr lang="en-US" altLang="en-US" sz="1800" dirty="0">
                <a:latin typeface="Avenir Book" panose="02000503020000020003" pitchFamily="2" charset="0"/>
              </a:rPr>
              <a:t>Example of 2</a:t>
            </a:r>
            <a:r>
              <a:rPr lang="en-US" altLang="en-US" sz="1800" baseline="30000" dirty="0">
                <a:latin typeface="Avenir Book" panose="02000503020000020003" pitchFamily="2" charset="0"/>
              </a:rPr>
              <a:t>nd</a:t>
            </a:r>
            <a:r>
              <a:rPr lang="en-US" altLang="en-US" sz="1800" dirty="0">
                <a:latin typeface="Avenir Book" panose="02000503020000020003" pitchFamily="2" charset="0"/>
              </a:rPr>
              <a:t> digit “.98”: ASC.03.98 Care and treatment services not disaggregated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latin typeface="Avenir Book" panose="02000503020000020003" pitchFamily="2" charset="0"/>
              </a:rPr>
              <a:t> /  Meaning “I know we spent on care and treatment, but I do not know anything more”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venir Book" panose="02000503020000020003" pitchFamily="2" charset="0"/>
            </a:endParaRPr>
          </a:p>
          <a:p>
            <a:r>
              <a:rPr lang="en-US" altLang="en-US" sz="1800" dirty="0">
                <a:latin typeface="Avenir Book" panose="02000503020000020003" pitchFamily="2" charset="0"/>
              </a:rPr>
              <a:t>Example of 2</a:t>
            </a:r>
            <a:r>
              <a:rPr lang="en-US" altLang="en-US" sz="1800" baseline="30000" dirty="0">
                <a:latin typeface="Avenir Book" panose="02000503020000020003" pitchFamily="2" charset="0"/>
              </a:rPr>
              <a:t>nd</a:t>
            </a:r>
            <a:r>
              <a:rPr lang="en-US" altLang="en-US" sz="1800" dirty="0">
                <a:latin typeface="Avenir Book" panose="02000503020000020003" pitchFamily="2" charset="0"/>
              </a:rPr>
              <a:t> digit “.98”: BP.02.98 “Key populations” not broken down by type / Meaning “I know we spent on targeting key populations, but I do not how much we spent on each”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A50021"/>
              </a:solidFill>
              <a:latin typeface="Avenir Book" panose="02000503020000020003" pitchFamily="2" charset="0"/>
            </a:endParaRPr>
          </a:p>
          <a:p>
            <a:r>
              <a:rPr lang="en-US" altLang="en-US" sz="1800" dirty="0">
                <a:latin typeface="Avenir Book" panose="02000503020000020003" pitchFamily="2" charset="0"/>
              </a:rPr>
              <a:t>Example of 5</a:t>
            </a:r>
            <a:r>
              <a:rPr lang="en-US" altLang="en-US" sz="1800" baseline="30000" dirty="0">
                <a:latin typeface="Avenir Book" panose="02000503020000020003" pitchFamily="2" charset="0"/>
              </a:rPr>
              <a:t>th</a:t>
            </a:r>
            <a:r>
              <a:rPr lang="en-US" altLang="en-US" sz="1800" dirty="0">
                <a:latin typeface="Avenir Book" panose="02000503020000020003" pitchFamily="2" charset="0"/>
              </a:rPr>
              <a:t> digit “.98”: ASC.01.01.02.04.98 Other programmatic activities for PWID not disaggregated by type / Meaning “I know we spent on prevention activities targeting PWID but I do not know what type of interventions and how much we spent on each”.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EB5CE74-B329-618E-A004-74C549420F8D}"/>
              </a:ext>
            </a:extLst>
          </p:cNvPr>
          <p:cNvGrpSpPr/>
          <p:nvPr/>
        </p:nvGrpSpPr>
        <p:grpSpPr>
          <a:xfrm>
            <a:off x="659567" y="1305341"/>
            <a:ext cx="421080" cy="421080"/>
            <a:chOff x="659567" y="1305341"/>
            <a:chExt cx="421080" cy="421080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83486699-EE8E-5D18-6C49-E6CF68523119}"/>
                </a:ext>
              </a:extLst>
            </p:cNvPr>
            <p:cNvSpPr/>
            <p:nvPr/>
          </p:nvSpPr>
          <p:spPr>
            <a:xfrm>
              <a:off x="659567" y="1305341"/>
              <a:ext cx="421080" cy="421080"/>
            </a:xfrm>
            <a:prstGeom prst="ellipse">
              <a:avLst/>
            </a:prstGeom>
            <a:noFill/>
            <a:ln w="19050">
              <a:solidFill>
                <a:srgbClr val="71C8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96D58920-1079-7CF4-32FB-F9B4ED024616}"/>
                </a:ext>
              </a:extLst>
            </p:cNvPr>
            <p:cNvSpPr txBox="1"/>
            <p:nvPr/>
          </p:nvSpPr>
          <p:spPr>
            <a:xfrm>
              <a:off x="659567" y="1331215"/>
              <a:ext cx="421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0000"/>
                  </a:solidFill>
                  <a:latin typeface="Webdings" panose="05030102010509060703" pitchFamily="18" charset="2"/>
                </a:rPr>
                <a:t>-</a:t>
              </a:r>
              <a:endParaRPr lang="it-IT" dirty="0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B49A8A2-0C25-345A-E633-6063F333BC8B}"/>
              </a:ext>
            </a:extLst>
          </p:cNvPr>
          <p:cNvGrpSpPr/>
          <p:nvPr/>
        </p:nvGrpSpPr>
        <p:grpSpPr>
          <a:xfrm>
            <a:off x="659567" y="2377972"/>
            <a:ext cx="421080" cy="421080"/>
            <a:chOff x="659567" y="1305341"/>
            <a:chExt cx="421080" cy="421080"/>
          </a:xfrm>
        </p:grpSpPr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DE668512-C8CC-AEB0-C4D4-506B2DF326BE}"/>
                </a:ext>
              </a:extLst>
            </p:cNvPr>
            <p:cNvSpPr/>
            <p:nvPr/>
          </p:nvSpPr>
          <p:spPr>
            <a:xfrm>
              <a:off x="659567" y="1305341"/>
              <a:ext cx="421080" cy="421080"/>
            </a:xfrm>
            <a:prstGeom prst="ellipse">
              <a:avLst/>
            </a:prstGeom>
            <a:noFill/>
            <a:ln w="19050">
              <a:solidFill>
                <a:srgbClr val="71C8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B462213-1B4F-648C-11AB-13D48DF4041F}"/>
                </a:ext>
              </a:extLst>
            </p:cNvPr>
            <p:cNvSpPr txBox="1"/>
            <p:nvPr/>
          </p:nvSpPr>
          <p:spPr>
            <a:xfrm>
              <a:off x="659567" y="1331215"/>
              <a:ext cx="421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0000"/>
                  </a:solidFill>
                  <a:latin typeface="Webdings" panose="05030102010509060703" pitchFamily="18" charset="2"/>
                </a:rPr>
                <a:t>-</a:t>
              </a:r>
              <a:endParaRPr lang="it-IT" dirty="0"/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B8F5244-4D47-468B-D4B1-BA642CCE995E}"/>
              </a:ext>
            </a:extLst>
          </p:cNvPr>
          <p:cNvGrpSpPr/>
          <p:nvPr/>
        </p:nvGrpSpPr>
        <p:grpSpPr>
          <a:xfrm>
            <a:off x="659567" y="3180860"/>
            <a:ext cx="421080" cy="421080"/>
            <a:chOff x="659567" y="1305341"/>
            <a:chExt cx="421080" cy="421080"/>
          </a:xfrm>
        </p:grpSpPr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29987729-14E6-238B-DC88-24735A3D9000}"/>
                </a:ext>
              </a:extLst>
            </p:cNvPr>
            <p:cNvSpPr/>
            <p:nvPr/>
          </p:nvSpPr>
          <p:spPr>
            <a:xfrm>
              <a:off x="659567" y="1305341"/>
              <a:ext cx="421080" cy="421080"/>
            </a:xfrm>
            <a:prstGeom prst="ellipse">
              <a:avLst/>
            </a:prstGeom>
            <a:noFill/>
            <a:ln w="19050">
              <a:solidFill>
                <a:srgbClr val="71C8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5F75D349-E93F-65F5-26F1-69C7A6942943}"/>
                </a:ext>
              </a:extLst>
            </p:cNvPr>
            <p:cNvSpPr txBox="1"/>
            <p:nvPr/>
          </p:nvSpPr>
          <p:spPr>
            <a:xfrm>
              <a:off x="659567" y="1331215"/>
              <a:ext cx="421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0000"/>
                  </a:solidFill>
                  <a:latin typeface="Webdings" panose="05030102010509060703" pitchFamily="18" charset="2"/>
                </a:rPr>
                <a:t>-</a:t>
              </a:r>
              <a:endParaRPr lang="it-IT" dirty="0"/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DFABDF16-BFEB-D4DA-F3DF-C7BC9E4BD815}"/>
              </a:ext>
            </a:extLst>
          </p:cNvPr>
          <p:cNvGrpSpPr/>
          <p:nvPr/>
        </p:nvGrpSpPr>
        <p:grpSpPr>
          <a:xfrm>
            <a:off x="659567" y="4006050"/>
            <a:ext cx="421080" cy="421080"/>
            <a:chOff x="659567" y="1305341"/>
            <a:chExt cx="421080" cy="421080"/>
          </a:xfrm>
        </p:grpSpPr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196A6E51-21BB-567F-904D-A0C07A734B43}"/>
                </a:ext>
              </a:extLst>
            </p:cNvPr>
            <p:cNvSpPr/>
            <p:nvPr/>
          </p:nvSpPr>
          <p:spPr>
            <a:xfrm>
              <a:off x="659567" y="1305341"/>
              <a:ext cx="421080" cy="421080"/>
            </a:xfrm>
            <a:prstGeom prst="ellipse">
              <a:avLst/>
            </a:prstGeom>
            <a:noFill/>
            <a:ln w="19050">
              <a:solidFill>
                <a:srgbClr val="71C8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8A08F6BE-142B-39FD-20D6-B7FA6DE150AF}"/>
                </a:ext>
              </a:extLst>
            </p:cNvPr>
            <p:cNvSpPr txBox="1"/>
            <p:nvPr/>
          </p:nvSpPr>
          <p:spPr>
            <a:xfrm>
              <a:off x="659567" y="1331215"/>
              <a:ext cx="421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0000"/>
                  </a:solidFill>
                  <a:latin typeface="Webdings" panose="05030102010509060703" pitchFamily="18" charset="2"/>
                </a:rPr>
                <a:t>-</a:t>
              </a:r>
              <a:endParaRPr lang="it-IT" dirty="0"/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A3901DF4-0A94-4722-7344-72114D98446F}"/>
              </a:ext>
            </a:extLst>
          </p:cNvPr>
          <p:cNvGrpSpPr/>
          <p:nvPr/>
        </p:nvGrpSpPr>
        <p:grpSpPr>
          <a:xfrm>
            <a:off x="659567" y="4816104"/>
            <a:ext cx="421080" cy="421080"/>
            <a:chOff x="659567" y="1305341"/>
            <a:chExt cx="421080" cy="421080"/>
          </a:xfrm>
        </p:grpSpPr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B1D372DB-18A9-4420-7B98-E49C06627542}"/>
                </a:ext>
              </a:extLst>
            </p:cNvPr>
            <p:cNvSpPr/>
            <p:nvPr/>
          </p:nvSpPr>
          <p:spPr>
            <a:xfrm>
              <a:off x="659567" y="1305341"/>
              <a:ext cx="421080" cy="421080"/>
            </a:xfrm>
            <a:prstGeom prst="ellipse">
              <a:avLst/>
            </a:prstGeom>
            <a:noFill/>
            <a:ln w="19050">
              <a:solidFill>
                <a:srgbClr val="71C8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7C5759F5-F2F1-5103-7959-CD9254FEB936}"/>
                </a:ext>
              </a:extLst>
            </p:cNvPr>
            <p:cNvSpPr txBox="1"/>
            <p:nvPr/>
          </p:nvSpPr>
          <p:spPr>
            <a:xfrm>
              <a:off x="659567" y="1331215"/>
              <a:ext cx="421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0000"/>
                  </a:solidFill>
                  <a:latin typeface="Webdings" panose="05030102010509060703" pitchFamily="18" charset="2"/>
                </a:rPr>
                <a:t>-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54640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DE1F7395-B168-F809-0B17-417AD1587302}"/>
              </a:ext>
            </a:extLst>
          </p:cNvPr>
          <p:cNvSpPr txBox="1"/>
          <p:nvPr/>
        </p:nvSpPr>
        <p:spPr>
          <a:xfrm>
            <a:off x="917984" y="318284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Financing Entities (FE) – some examples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6600C2-B7E0-735A-E2E5-028465525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4</a:t>
            </a: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594BA9F9-D6BB-DA1A-624D-54FF79B3C87D}"/>
              </a:ext>
            </a:extLst>
          </p:cNvPr>
          <p:cNvGrpSpPr/>
          <p:nvPr/>
        </p:nvGrpSpPr>
        <p:grpSpPr>
          <a:xfrm>
            <a:off x="509667" y="1484705"/>
            <a:ext cx="11137690" cy="4079014"/>
            <a:chOff x="509667" y="1080280"/>
            <a:chExt cx="11137690" cy="4079014"/>
          </a:xfrm>
        </p:grpSpPr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76105F4B-A586-248B-AFE4-4E5AE717623A}"/>
                </a:ext>
              </a:extLst>
            </p:cNvPr>
            <p:cNvSpPr/>
            <p:nvPr/>
          </p:nvSpPr>
          <p:spPr>
            <a:xfrm>
              <a:off x="4453204" y="1080280"/>
              <a:ext cx="7194151" cy="83960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latin typeface="Avenir Book" panose="02000503020000020003" pitchFamily="2" charset="0"/>
                </a:rPr>
                <a:t>FE.01.01		Government</a:t>
              </a:r>
            </a:p>
            <a:p>
              <a:r>
                <a:rPr lang="en-US" sz="1400" dirty="0">
                  <a:latin typeface="Avenir Book" panose="02000503020000020003" pitchFamily="2" charset="0"/>
                </a:rPr>
                <a:t>FE.01.01.01	Central government</a:t>
              </a:r>
            </a:p>
            <a:p>
              <a:r>
                <a:rPr lang="en-US" sz="1400" dirty="0">
                  <a:latin typeface="Avenir Book" panose="02000503020000020003" pitchFamily="2" charset="0"/>
                </a:rPr>
                <a:t>FE.01.01.02	State/provincial government</a:t>
              </a:r>
            </a:p>
          </p:txBody>
        </p:sp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E1AFF5FE-FB81-1A70-EF66-90261F4DD6FC}"/>
                </a:ext>
              </a:extLst>
            </p:cNvPr>
            <p:cNvSpPr/>
            <p:nvPr/>
          </p:nvSpPr>
          <p:spPr>
            <a:xfrm>
              <a:off x="509667" y="1080280"/>
              <a:ext cx="3754423" cy="365125"/>
            </a:xfrm>
            <a:prstGeom prst="roundRect">
              <a:avLst>
                <a:gd name="adj" fmla="val 50000"/>
              </a:avLst>
            </a:prstGeom>
            <a:solidFill>
              <a:srgbClr val="01A9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FFFFFF"/>
                  </a:solidFill>
                  <a:latin typeface="Avenir Heavy" panose="02000503020000020003" pitchFamily="2" charset="0"/>
                </a:rPr>
                <a:t>FE.01 Public Entities</a:t>
              </a:r>
            </a:p>
          </p:txBody>
        </p:sp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BFCA5E1A-FAA7-4CF0-8530-84830AA08C55}"/>
                </a:ext>
              </a:extLst>
            </p:cNvPr>
            <p:cNvSpPr/>
            <p:nvPr/>
          </p:nvSpPr>
          <p:spPr>
            <a:xfrm>
              <a:off x="4453205" y="2011056"/>
              <a:ext cx="7194152" cy="102411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latin typeface="Avenir Book" panose="02000503020000020003" pitchFamily="2" charset="0"/>
                </a:rPr>
                <a:t>FE.02.01		Domestic for-profit organizations</a:t>
              </a:r>
            </a:p>
            <a:p>
              <a:r>
                <a:rPr lang="en-US" sz="1400" dirty="0">
                  <a:latin typeface="Avenir Book" panose="02000503020000020003" pitchFamily="2" charset="0"/>
                </a:rPr>
                <a:t>FE.02.02		Individuals/Households</a:t>
              </a:r>
            </a:p>
            <a:p>
              <a:r>
                <a:rPr lang="en-US" sz="1400" dirty="0">
                  <a:latin typeface="Avenir Book" panose="02000503020000020003" pitchFamily="2" charset="0"/>
                </a:rPr>
                <a:t>FE.02.03		Domestic Not-for-profit organizations (other than social insurance)</a:t>
              </a:r>
            </a:p>
            <a:p>
              <a:r>
                <a:rPr lang="en-US" sz="1400" dirty="0">
                  <a:latin typeface="Avenir Book" panose="02000503020000020003" pitchFamily="2" charset="0"/>
                </a:rPr>
                <a:t>FE.02.03.01  	Not-for-profit organizations which are Community-led organizations</a:t>
              </a:r>
            </a:p>
          </p:txBody>
        </p:sp>
        <p:sp>
          <p:nvSpPr>
            <p:cNvPr id="18" name="Rettangolo con angoli arrotondati 17">
              <a:extLst>
                <a:ext uri="{FF2B5EF4-FFF2-40B4-BE49-F238E27FC236}">
                  <a16:creationId xmlns:a16="http://schemas.microsoft.com/office/drawing/2014/main" id="{436DDDE9-6DE4-30F2-4C82-20D9F8AAB526}"/>
                </a:ext>
              </a:extLst>
            </p:cNvPr>
            <p:cNvSpPr/>
            <p:nvPr/>
          </p:nvSpPr>
          <p:spPr>
            <a:xfrm>
              <a:off x="509667" y="2011056"/>
              <a:ext cx="3754423" cy="365125"/>
            </a:xfrm>
            <a:prstGeom prst="roundRect">
              <a:avLst>
                <a:gd name="adj" fmla="val 50000"/>
              </a:avLst>
            </a:prstGeom>
            <a:solidFill>
              <a:srgbClr val="01A9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FFFFFF"/>
                  </a:solidFill>
                  <a:latin typeface="Avenir Heavy" panose="02000503020000020003" pitchFamily="2" charset="0"/>
                </a:rPr>
                <a:t>FE.02 Domestic Private Entities</a:t>
              </a:r>
            </a:p>
          </p:txBody>
        </p:sp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C9645E2E-F7B7-0CA2-B6C5-74AD12CE9E7D}"/>
                </a:ext>
              </a:extLst>
            </p:cNvPr>
            <p:cNvSpPr/>
            <p:nvPr/>
          </p:nvSpPr>
          <p:spPr>
            <a:xfrm>
              <a:off x="4453205" y="3126345"/>
              <a:ext cx="7194152" cy="5293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latin typeface="Avenir Book" panose="02000503020000020003" pitchFamily="2" charset="0"/>
                </a:rPr>
                <a:t>FE.03.01		Governments providing bilateral aid</a:t>
              </a:r>
            </a:p>
            <a:p>
              <a:r>
                <a:rPr lang="en-US" sz="1400" dirty="0">
                  <a:latin typeface="Avenir Book" panose="02000503020000020003" pitchFamily="2" charset="0"/>
                </a:rPr>
                <a:t>FE.03.01.01   	Government of Australia</a:t>
              </a:r>
            </a:p>
          </p:txBody>
        </p:sp>
        <p:sp>
          <p:nvSpPr>
            <p:cNvPr id="27" name="Rettangolo con angoli arrotondati 26">
              <a:extLst>
                <a:ext uri="{FF2B5EF4-FFF2-40B4-BE49-F238E27FC236}">
                  <a16:creationId xmlns:a16="http://schemas.microsoft.com/office/drawing/2014/main" id="{81CD66BC-F4CF-53CE-C8A1-1F3995A83138}"/>
                </a:ext>
              </a:extLst>
            </p:cNvPr>
            <p:cNvSpPr/>
            <p:nvPr/>
          </p:nvSpPr>
          <p:spPr>
            <a:xfrm>
              <a:off x="509667" y="3126344"/>
              <a:ext cx="3754423" cy="365125"/>
            </a:xfrm>
            <a:prstGeom prst="roundRect">
              <a:avLst>
                <a:gd name="adj" fmla="val 50000"/>
              </a:avLst>
            </a:prstGeom>
            <a:solidFill>
              <a:srgbClr val="01A9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FFFFFF"/>
                  </a:solidFill>
                  <a:latin typeface="Avenir Heavy" panose="02000503020000020003" pitchFamily="2" charset="0"/>
                </a:rPr>
                <a:t>FE.03 International Entities</a:t>
              </a:r>
            </a:p>
          </p:txBody>
        </p:sp>
        <p:sp>
          <p:nvSpPr>
            <p:cNvPr id="31" name="Rettangolo con angoli arrotondati 30">
              <a:extLst>
                <a:ext uri="{FF2B5EF4-FFF2-40B4-BE49-F238E27FC236}">
                  <a16:creationId xmlns:a16="http://schemas.microsoft.com/office/drawing/2014/main" id="{8561580E-9247-C44A-8EC7-6D35984B4426}"/>
                </a:ext>
              </a:extLst>
            </p:cNvPr>
            <p:cNvSpPr/>
            <p:nvPr/>
          </p:nvSpPr>
          <p:spPr>
            <a:xfrm>
              <a:off x="4453205" y="3750746"/>
              <a:ext cx="7194152" cy="78414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latin typeface="Avenir Book" panose="02000503020000020003" pitchFamily="2" charset="0"/>
                </a:rPr>
                <a:t>FE.03.02		Multilateral organizations</a:t>
              </a:r>
            </a:p>
            <a:p>
              <a:r>
                <a:rPr lang="en-US" sz="1400" dirty="0">
                  <a:latin typeface="Avenir Book" panose="02000503020000020003" pitchFamily="2" charset="0"/>
                </a:rPr>
                <a:t>FE.03.02.01   	Bureau of the Economic and Social Council (ECOSOC)</a:t>
              </a:r>
            </a:p>
            <a:p>
              <a:r>
                <a:rPr lang="en-US" sz="1400" dirty="0">
                  <a:latin typeface="Avenir Book" panose="02000503020000020003" pitchFamily="2" charset="0"/>
                </a:rPr>
                <a:t>FE.03.02.02   	European Commission</a:t>
              </a:r>
            </a:p>
          </p:txBody>
        </p:sp>
        <p:sp>
          <p:nvSpPr>
            <p:cNvPr id="34" name="Rettangolo con angoli arrotondati 33">
              <a:extLst>
                <a:ext uri="{FF2B5EF4-FFF2-40B4-BE49-F238E27FC236}">
                  <a16:creationId xmlns:a16="http://schemas.microsoft.com/office/drawing/2014/main" id="{8ED85893-90D4-15EB-4B96-4C3249605AF8}"/>
                </a:ext>
              </a:extLst>
            </p:cNvPr>
            <p:cNvSpPr/>
            <p:nvPr/>
          </p:nvSpPr>
          <p:spPr>
            <a:xfrm>
              <a:off x="4453205" y="4629932"/>
              <a:ext cx="7194152" cy="5293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latin typeface="Avenir Book" panose="02000503020000020003" pitchFamily="2" charset="0"/>
                </a:rPr>
                <a:t>FE.03.03		International not-for-profit organizations and foundations</a:t>
              </a:r>
            </a:p>
            <a:p>
              <a:r>
                <a:rPr lang="en-US" sz="1400" dirty="0">
                  <a:latin typeface="Avenir Book" panose="02000503020000020003" pitchFamily="2" charset="0"/>
                </a:rPr>
                <a:t>FE.03.03.01  	International HIV/AIDS Alliance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43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0736D-69BF-DE37-D335-B9DE5709D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>
            <a:extLst>
              <a:ext uri="{FF2B5EF4-FFF2-40B4-BE49-F238E27FC236}">
                <a16:creationId xmlns:a16="http://schemas.microsoft.com/office/drawing/2014/main" id="{E72451A0-D445-7C82-E8A9-8BEDCFACD397}"/>
              </a:ext>
            </a:extLst>
          </p:cNvPr>
          <p:cNvSpPr txBox="1"/>
          <p:nvPr/>
        </p:nvSpPr>
        <p:spPr>
          <a:xfrm>
            <a:off x="509667" y="330951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Revenues (REV)</a:t>
            </a:r>
          </a:p>
        </p:txBody>
      </p:sp>
      <p:sp>
        <p:nvSpPr>
          <p:cNvPr id="29" name="Segnaposto piè di pagina 28">
            <a:extLst>
              <a:ext uri="{FF2B5EF4-FFF2-40B4-BE49-F238E27FC236}">
                <a16:creationId xmlns:a16="http://schemas.microsoft.com/office/drawing/2014/main" id="{9DA57608-F072-D477-46FE-43DC50346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5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6D5A4E-71B6-A7E2-FBCD-1506281E044C}"/>
              </a:ext>
            </a:extLst>
          </p:cNvPr>
          <p:cNvSpPr txBox="1"/>
          <p:nvPr/>
        </p:nvSpPr>
        <p:spPr>
          <a:xfrm>
            <a:off x="561053" y="1185891"/>
            <a:ext cx="55349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en-US" sz="1600" b="1" dirty="0">
                <a:latin typeface="Avenir Book" panose="02000503020000020003" pitchFamily="2" charset="0"/>
                <a:cs typeface="Arial"/>
              </a:rPr>
              <a:t>REV.01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Transfers from government domestic revenue including reimbursable loans (allocated to HIV purposes)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FF0000"/>
                </a:solidFill>
                <a:latin typeface="Webdings" panose="05030102010509060703" pitchFamily="18" charset="2"/>
              </a:rPr>
              <a:t>-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REV.01.01 Internal transfers and grants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FF0000"/>
                </a:solidFill>
                <a:latin typeface="Webdings" panose="05030102010509060703" pitchFamily="18" charset="2"/>
              </a:rPr>
              <a:t>-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REV.01.02 Transfers by government to social health insurance on behalf of specific groups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FF0000"/>
                </a:solidFill>
                <a:latin typeface="Webdings" panose="05030102010509060703" pitchFamily="18" charset="2"/>
              </a:rPr>
              <a:t>-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REV.01.03 Subsidies (Transfers from government domestic revenues to for-profit organization financing schemes)</a:t>
            </a:r>
          </a:p>
          <a:p>
            <a:pPr marL="0" indent="0">
              <a:buNone/>
              <a:defRPr/>
            </a:pPr>
            <a:r>
              <a:rPr lang="en-US" sz="1600" b="1" dirty="0">
                <a:latin typeface="Avenir Book" panose="02000503020000020003" pitchFamily="2" charset="0"/>
                <a:cs typeface="Arial"/>
              </a:rPr>
              <a:t>REV.02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Transfers distributed by government from foreign origin</a:t>
            </a:r>
          </a:p>
          <a:p>
            <a:pPr marL="0" indent="0">
              <a:buNone/>
              <a:defRPr/>
            </a:pPr>
            <a:r>
              <a:rPr lang="en-US" sz="1600" b="1" dirty="0">
                <a:latin typeface="Avenir Book" panose="02000503020000020003" pitchFamily="2" charset="0"/>
                <a:cs typeface="Arial"/>
              </a:rPr>
              <a:t>REV.03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Social insurance contributions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FF0000"/>
                </a:solidFill>
                <a:latin typeface="Webdings" panose="05030102010509060703" pitchFamily="18" charset="2"/>
              </a:rPr>
              <a:t>-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REV.03.01 Social insurance contributions from employees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FF0000"/>
                </a:solidFill>
                <a:latin typeface="Webdings" panose="05030102010509060703" pitchFamily="18" charset="2"/>
              </a:rPr>
              <a:t>-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REV.03.02 Social insurance contributions from employers</a:t>
            </a:r>
          </a:p>
          <a:p>
            <a:pPr marL="0" indent="0">
              <a:buNone/>
              <a:defRPr/>
            </a:pPr>
            <a:r>
              <a:rPr lang="en-US" sz="1600" b="1" dirty="0">
                <a:latin typeface="Avenir Book" panose="02000503020000020003" pitchFamily="2" charset="0"/>
                <a:cs typeface="Arial"/>
              </a:rPr>
              <a:t>REV.04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Compulsory prepayment </a:t>
            </a:r>
            <a:br>
              <a:rPr lang="en-US" sz="1600" dirty="0">
                <a:latin typeface="Avenir Book" panose="02000503020000020003" pitchFamily="2" charset="0"/>
                <a:cs typeface="Arial"/>
              </a:rPr>
            </a:br>
            <a:r>
              <a:rPr lang="en-US" sz="1600" dirty="0">
                <a:latin typeface="Avenir Book" panose="02000503020000020003" pitchFamily="2" charset="0"/>
                <a:cs typeface="Arial"/>
              </a:rPr>
              <a:t>(Other, and unspecified, than REV.3)</a:t>
            </a:r>
          </a:p>
          <a:p>
            <a:pPr marL="0" indent="0">
              <a:buNone/>
              <a:defRPr/>
            </a:pPr>
            <a:r>
              <a:rPr lang="en-US" sz="1600" b="1" dirty="0">
                <a:latin typeface="Avenir Book" panose="02000503020000020003" pitchFamily="2" charset="0"/>
                <a:cs typeface="Arial"/>
              </a:rPr>
              <a:t>REV.05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Voluntary prepayment</a:t>
            </a:r>
          </a:p>
          <a:p>
            <a:endParaRPr lang="it-IT" dirty="0">
              <a:latin typeface="Avenir Book" panose="02000503020000020003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5194470-C5D4-FFA3-F248-5EB32115DAAD}"/>
              </a:ext>
            </a:extLst>
          </p:cNvPr>
          <p:cNvSpPr txBox="1"/>
          <p:nvPr/>
        </p:nvSpPr>
        <p:spPr>
          <a:xfrm>
            <a:off x="6434911" y="1185891"/>
            <a:ext cx="55349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venir Book" panose="02000503020000020003" pitchFamily="2" charset="0"/>
                <a:cs typeface="Arial"/>
              </a:rPr>
              <a:t>REV.06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Other domestic revenues 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>
                <a:solidFill>
                  <a:srgbClr val="FF0000"/>
                </a:solidFill>
                <a:latin typeface="Webdings" panose="05030102010509060703" pitchFamily="18" charset="2"/>
              </a:rPr>
              <a:t>-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REV.06.01 Other revenues from households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>
                <a:solidFill>
                  <a:srgbClr val="FF0000"/>
                </a:solidFill>
                <a:latin typeface="Webdings" panose="05030102010509060703" pitchFamily="18" charset="2"/>
              </a:rPr>
              <a:t>-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REV.06.02 Other revenues from corporations 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Avenir Book" panose="02000503020000020003" pitchFamily="2" charset="0"/>
              <a:cs typeface="Arial"/>
            </a:endParaRP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venir Book" panose="02000503020000020003" pitchFamily="2" charset="0"/>
                <a:cs typeface="Arial"/>
              </a:rPr>
              <a:t>REV.07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Direct foreign transfers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>
                <a:solidFill>
                  <a:srgbClr val="FF0000"/>
                </a:solidFill>
                <a:latin typeface="Webdings" panose="05030102010509060703" pitchFamily="18" charset="2"/>
              </a:rPr>
              <a:t>-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REV.7.1 Direct foreign financial transfers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venir Book" panose="02000503020000020003" pitchFamily="2" charset="0"/>
                <a:cs typeface="Arial"/>
              </a:rPr>
              <a:t>     REV.7.1.1 Direct bilateral financial transfers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venir Book" panose="02000503020000020003" pitchFamily="2" charset="0"/>
                <a:cs typeface="Arial"/>
              </a:rPr>
              <a:t>     REV.7.1.2 Direct multilateral financial transfers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>
                <a:solidFill>
                  <a:srgbClr val="FF0000"/>
                </a:solidFill>
                <a:latin typeface="Webdings" panose="05030102010509060703" pitchFamily="18" charset="2"/>
              </a:rPr>
              <a:t>-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REV.7.2 Direct foreign aid in kind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venir Book" panose="02000503020000020003" pitchFamily="2" charset="0"/>
                <a:cs typeface="Arial"/>
              </a:rPr>
              <a:t>     REV.7.2.1 Direct foreign aid in goods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venir Book" panose="02000503020000020003" pitchFamily="2" charset="0"/>
                <a:cs typeface="Arial"/>
              </a:rPr>
              <a:t>         REV.7.2.1.1 Direct bilateral aid in goods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venir Book" panose="02000503020000020003" pitchFamily="2" charset="0"/>
                <a:cs typeface="Arial"/>
              </a:rPr>
              <a:t>         REV.7.2.1.2 Direct multilateral aid in goods</a:t>
            </a:r>
          </a:p>
          <a:p>
            <a:pPr lvl="1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venir Book" panose="02000503020000020003" pitchFamily="2" charset="0"/>
                <a:cs typeface="Arial"/>
              </a:rPr>
              <a:t>         REV.7.2.1.3 Other direct foreign aid in goods</a:t>
            </a:r>
          </a:p>
        </p:txBody>
      </p:sp>
    </p:spTree>
    <p:extLst>
      <p:ext uri="{BB962C8B-B14F-4D97-AF65-F5344CB8AC3E}">
        <p14:creationId xmlns:p14="http://schemas.microsoft.com/office/powerpoint/2010/main" val="145663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>
            <a:extLst>
              <a:ext uri="{FF2B5EF4-FFF2-40B4-BE49-F238E27FC236}">
                <a16:creationId xmlns:a16="http://schemas.microsoft.com/office/drawing/2014/main" id="{058DA6C9-542F-0408-87DA-B5CD25664274}"/>
              </a:ext>
            </a:extLst>
          </p:cNvPr>
          <p:cNvSpPr txBox="1"/>
          <p:nvPr/>
        </p:nvSpPr>
        <p:spPr>
          <a:xfrm>
            <a:off x="509667" y="330951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Financing Scheme (SCH)</a:t>
            </a: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0C1E59D9-86FC-714B-F54D-FFF4C6C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6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7AF6AA0-0678-114B-78D5-C0C050A8467B}"/>
              </a:ext>
            </a:extLst>
          </p:cNvPr>
          <p:cNvSpPr/>
          <p:nvPr/>
        </p:nvSpPr>
        <p:spPr>
          <a:xfrm>
            <a:off x="509668" y="1219944"/>
            <a:ext cx="3643878" cy="4418111"/>
          </a:xfrm>
          <a:prstGeom prst="roundRect">
            <a:avLst>
              <a:gd name="adj" fmla="val 6188"/>
            </a:avLst>
          </a:prstGeom>
          <a:solidFill>
            <a:srgbClr val="F57F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SCH.01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Government schemes and compulsory contributory health care schemes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600" dirty="0">
              <a:latin typeface="Avenir Book" panose="02000503020000020003" pitchFamily="2" charset="0"/>
              <a:cs typeface="Arial"/>
            </a:endParaRPr>
          </a:p>
          <a:p>
            <a:pPr marL="195453" lvl="1" indent="0">
              <a:buNone/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SCH.01.01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Government schemes</a:t>
            </a:r>
          </a:p>
          <a:p>
            <a:pPr marL="652653" lvl="3" indent="0">
              <a:buNone/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SCH.01.01.01</a:t>
            </a:r>
            <a:r>
              <a:rPr lang="en-US" sz="1600" b="1" dirty="0">
                <a:latin typeface="Avenir Book" panose="02000503020000020003" pitchFamily="2" charset="0"/>
                <a:cs typeface="Arial"/>
              </a:rPr>
              <a:t>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Central government schemes</a:t>
            </a:r>
          </a:p>
          <a:p>
            <a:pPr marL="652653" lvl="3" indent="0">
              <a:buNone/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SCH.01.01.02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State/regional/local government schemes</a:t>
            </a:r>
          </a:p>
          <a:p>
            <a:pPr marL="195453" lvl="1" indent="0">
              <a:buNone/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SCH.01.02 </a:t>
            </a:r>
            <a:r>
              <a:rPr lang="en-US" sz="1600" dirty="0">
                <a:latin typeface="Avenir Book" panose="02000503020000020003" pitchFamily="2" charset="0"/>
                <a:cs typeface="Arial" panose="020B0604020202020204" pitchFamily="34" charset="0"/>
              </a:rPr>
              <a:t>Social health insurance schemes</a:t>
            </a:r>
          </a:p>
          <a:p>
            <a:pPr marL="652653" lvl="3" indent="0">
              <a:buNone/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SCH.01.02.01.01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Private sector employee social health insurance schemes</a:t>
            </a:r>
          </a:p>
          <a:p>
            <a:pPr marL="652653" lvl="3" indent="0">
              <a:buNone/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SCH.01.02.01.02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Government employee social health insurance schemes</a:t>
            </a:r>
          </a:p>
          <a:p>
            <a:pPr marL="195453" lvl="1" indent="0">
              <a:buNone/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SCH.01.03 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Compulsory Medical Saving Accounts (CMSA)</a:t>
            </a:r>
            <a:endParaRPr lang="en-GB" sz="1600" dirty="0">
              <a:latin typeface="Avenir Book" panose="02000503020000020003" pitchFamily="2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AB440BC-0985-752C-0829-C155AF2D16DF}"/>
              </a:ext>
            </a:extLst>
          </p:cNvPr>
          <p:cNvSpPr/>
          <p:nvPr/>
        </p:nvSpPr>
        <p:spPr>
          <a:xfrm>
            <a:off x="4274061" y="1219944"/>
            <a:ext cx="3643878" cy="4418111"/>
          </a:xfrm>
          <a:prstGeom prst="roundRect">
            <a:avLst>
              <a:gd name="adj" fmla="val 618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SCH.02 </a:t>
            </a: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Voluntary payment schemes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  <a:latin typeface="Avenir Book" panose="02000503020000020003" pitchFamily="2" charset="0"/>
              <a:cs typeface="Arial"/>
            </a:endParaRPr>
          </a:p>
          <a:p>
            <a:pPr marL="271463" lvl="1" defTabSz="630238" eaLnBrk="1" fontAlgn="auto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SCH.2.1 </a:t>
            </a: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Voluntary insurance schemes</a:t>
            </a:r>
          </a:p>
          <a:p>
            <a:pPr marL="542925" lvl="2" defTabSz="630238" eaLnBrk="1" fontAlgn="auto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SCH.2.1.1 </a:t>
            </a: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Primary/health insurance schemes</a:t>
            </a:r>
          </a:p>
          <a:p>
            <a:pPr marL="901700" lvl="4" defTabSz="630238" eaLnBrk="1" fontAlgn="auto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SCH.2.1.1.1 </a:t>
            </a: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Employer-based insurance (other than enterprises schemes)</a:t>
            </a:r>
          </a:p>
          <a:p>
            <a:pPr marL="901700" lvl="4" defTabSz="630238" eaLnBrk="1" fontAlgn="auto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SCH.2.1.1.2 </a:t>
            </a: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Government-based voluntary insurance</a:t>
            </a:r>
          </a:p>
          <a:p>
            <a:pPr marL="271463" lvl="1" defTabSz="630238" eaLnBrk="1" fontAlgn="auto" hangingPunct="1">
              <a:spcBef>
                <a:spcPts val="0"/>
              </a:spcBef>
              <a:spcAft>
                <a:spcPts val="0"/>
              </a:spcAft>
              <a:tabLst>
                <a:tab pos="271463" algn="l"/>
              </a:tabLst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SCH.2.2 </a:t>
            </a: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Not-for-profit org schemes </a:t>
            </a:r>
          </a:p>
          <a:p>
            <a:pPr marL="542925" lvl="2" defTabSz="630238" eaLnBrk="1" fontAlgn="auto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SCH.2.2.1</a:t>
            </a: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Not-for-profit organization schemes (excluding SCH.2.2.2) </a:t>
            </a:r>
          </a:p>
          <a:p>
            <a:pPr marL="542925" lvl="2" defTabSz="630238" eaLnBrk="1" fontAlgn="auto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SCH.2.2.2 </a:t>
            </a: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Resident foreign Agencies schemes </a:t>
            </a:r>
          </a:p>
          <a:p>
            <a:pPr marL="271463" lvl="0" defTabSz="630238" eaLnBrk="1" fontAlgn="auto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SCH.2.3 </a:t>
            </a: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For-profit enterprise schemes </a:t>
            </a:r>
          </a:p>
          <a:p>
            <a:pPr marL="542925" lvl="2" defTabSz="630238" eaLnBrk="1" fontAlgn="auto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SCH.2.3.1 </a:t>
            </a: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Enterprises (except health care providers) schemes </a:t>
            </a:r>
          </a:p>
          <a:p>
            <a:pPr marL="542925" lvl="2" defTabSz="630238" eaLnBrk="1" fontAlgn="auto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SCH.2.3.2 </a:t>
            </a: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Health care Providers schemes 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7C16613-FF1E-7D91-D840-B556CF5D8B80}"/>
              </a:ext>
            </a:extLst>
          </p:cNvPr>
          <p:cNvSpPr/>
          <p:nvPr/>
        </p:nvSpPr>
        <p:spPr>
          <a:xfrm>
            <a:off x="8038454" y="1219944"/>
            <a:ext cx="3643878" cy="4418111"/>
          </a:xfrm>
          <a:prstGeom prst="roundRect">
            <a:avLst>
              <a:gd name="adj" fmla="val 6188"/>
            </a:avLst>
          </a:prstGeom>
          <a:solidFill>
            <a:srgbClr val="CDC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SCH.03 </a:t>
            </a: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Household out-of-pocket payment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  <a:latin typeface="Avenir Book" panose="02000503020000020003" pitchFamily="2" charset="0"/>
              <a:cs typeface="Arial"/>
            </a:endParaRPr>
          </a:p>
          <a:p>
            <a:pPr marL="271463" lvl="1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SCH.3.1 </a:t>
            </a: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Out-of-pocket excluding </a:t>
            </a:r>
            <a:b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</a:b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cost-sharing</a:t>
            </a:r>
          </a:p>
          <a:p>
            <a:pPr marL="271463" lvl="1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SCH.3.2 </a:t>
            </a: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Cost sharing with third-party payers </a:t>
            </a:r>
          </a:p>
          <a:p>
            <a:pPr marL="715963" lvl="2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SCH.3.2.1 </a:t>
            </a: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Cost sharing with government schemes &amp; compulsory contributory health insurance schemes </a:t>
            </a:r>
          </a:p>
          <a:p>
            <a:pPr marL="715963" lvl="2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SCH.3.2.2</a:t>
            </a:r>
            <a:r>
              <a:rPr lang="en-US" sz="1600" b="1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Cost sharing with voluntary insurance schemes</a:t>
            </a:r>
            <a:endParaRPr lang="en-US" sz="1600" b="1" dirty="0">
              <a:solidFill>
                <a:srgbClr val="FFFFFF"/>
              </a:solidFill>
              <a:latin typeface="Avenir Book" panose="02000503020000020003" pitchFamily="2" charset="0"/>
              <a:cs typeface="Arial"/>
            </a:endParaRPr>
          </a:p>
          <a:p>
            <a:pPr marL="715963" lvl="2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venir Heavy" panose="02000503020000020003" pitchFamily="2" charset="0"/>
                <a:cs typeface="Arial"/>
              </a:rPr>
              <a:t>SCH.04. </a:t>
            </a: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External schemes </a:t>
            </a:r>
            <a:b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</a:br>
            <a:r>
              <a:rPr lang="en-US" sz="1600" dirty="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(non-resident)</a:t>
            </a:r>
          </a:p>
        </p:txBody>
      </p:sp>
    </p:spTree>
    <p:extLst>
      <p:ext uri="{BB962C8B-B14F-4D97-AF65-F5344CB8AC3E}">
        <p14:creationId xmlns:p14="http://schemas.microsoft.com/office/powerpoint/2010/main" val="202728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C9E61-84DB-77A3-1E8B-96C8DD57C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">
            <a:extLst>
              <a:ext uri="{FF2B5EF4-FFF2-40B4-BE49-F238E27FC236}">
                <a16:creationId xmlns:a16="http://schemas.microsoft.com/office/drawing/2014/main" id="{D8D164BD-9E98-8866-A3FD-F4468D0381C6}"/>
              </a:ext>
            </a:extLst>
          </p:cNvPr>
          <p:cNvSpPr txBox="1"/>
          <p:nvPr/>
        </p:nvSpPr>
        <p:spPr>
          <a:xfrm>
            <a:off x="509667" y="330951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Financing Agent-Purchaser (FAP)</a:t>
            </a:r>
          </a:p>
        </p:txBody>
      </p:sp>
      <p:sp>
        <p:nvSpPr>
          <p:cNvPr id="24" name="Segnaposto piè di pagina 23">
            <a:extLst>
              <a:ext uri="{FF2B5EF4-FFF2-40B4-BE49-F238E27FC236}">
                <a16:creationId xmlns:a16="http://schemas.microsoft.com/office/drawing/2014/main" id="{E0029677-E4B1-D52A-7DDF-27E08BBD7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7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42BAA2B-E83E-347D-388F-372E9A49B162}"/>
              </a:ext>
            </a:extLst>
          </p:cNvPr>
          <p:cNvSpPr/>
          <p:nvPr/>
        </p:nvSpPr>
        <p:spPr>
          <a:xfrm>
            <a:off x="509667" y="1436471"/>
            <a:ext cx="5390092" cy="83960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latin typeface="Avenir Book" panose="02000503020000020003" pitchFamily="2" charset="0"/>
              </a:rPr>
              <a:t>FAP.01.01 		Territorial governments</a:t>
            </a:r>
          </a:p>
          <a:p>
            <a:r>
              <a:rPr lang="en-US" sz="1600" dirty="0">
                <a:latin typeface="Avenir Book" panose="02000503020000020003" pitchFamily="2" charset="0"/>
              </a:rPr>
              <a:t> FAP.01.01.01		Central or federal authorities</a:t>
            </a:r>
          </a:p>
          <a:p>
            <a:r>
              <a:rPr lang="en-US" sz="1600" dirty="0">
                <a:latin typeface="Avenir Book" panose="02000503020000020003" pitchFamily="2" charset="0"/>
              </a:rPr>
              <a:t> FAP.01.01.01.01	Ministry of Health (or equivalent sector)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9B8B941D-875A-C221-03B2-A9658F068197}"/>
              </a:ext>
            </a:extLst>
          </p:cNvPr>
          <p:cNvSpPr/>
          <p:nvPr/>
        </p:nvSpPr>
        <p:spPr>
          <a:xfrm>
            <a:off x="509667" y="1033768"/>
            <a:ext cx="5390092" cy="365125"/>
          </a:xfrm>
          <a:prstGeom prst="roundRect">
            <a:avLst>
              <a:gd name="adj" fmla="val 50000"/>
            </a:avLst>
          </a:prstGeom>
          <a:solidFill>
            <a:srgbClr val="01A9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FFFF"/>
                </a:solidFill>
                <a:latin typeface="Avenir Heavy" panose="02000503020000020003" pitchFamily="2" charset="0"/>
              </a:rPr>
              <a:t>FAP.01 Public sector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E6CE459-CF39-E389-F026-AA6AE48561BA}"/>
              </a:ext>
            </a:extLst>
          </p:cNvPr>
          <p:cNvSpPr/>
          <p:nvPr/>
        </p:nvSpPr>
        <p:spPr>
          <a:xfrm>
            <a:off x="509667" y="2313651"/>
            <a:ext cx="5390092" cy="83960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FAP.01.01.02	State/provincial/regional authorities</a:t>
            </a:r>
          </a:p>
          <a:p>
            <a:r>
              <a:rPr lang="en-US" sz="1600" dirty="0"/>
              <a:t>FAP.01.01.02.01	Ministry of Health (or equivalent sector)</a:t>
            </a:r>
          </a:p>
          <a:p>
            <a:r>
              <a:rPr lang="en-US" sz="1600" dirty="0"/>
              <a:t>FAP.01.01.02.02	Ministry of Education (or equivalent sector )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2BE8241E-2663-067B-22A5-D6CEABB815E0}"/>
              </a:ext>
            </a:extLst>
          </p:cNvPr>
          <p:cNvSpPr/>
          <p:nvPr/>
        </p:nvSpPr>
        <p:spPr>
          <a:xfrm>
            <a:off x="509667" y="3678630"/>
            <a:ext cx="5390092" cy="2410378"/>
          </a:xfrm>
          <a:prstGeom prst="roundRect">
            <a:avLst>
              <a:gd name="adj" fmla="val 471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FAP.02.01		Private social security</a:t>
            </a:r>
          </a:p>
          <a:p>
            <a:r>
              <a:rPr lang="en-US" sz="1600" dirty="0"/>
              <a:t>FAP.02.02		Private employer insurance </a:t>
            </a:r>
            <a:r>
              <a:rPr lang="en-US" sz="1600" dirty="0" err="1"/>
              <a:t>programmes</a:t>
            </a:r>
            <a:endParaRPr lang="en-US" sz="1600" dirty="0"/>
          </a:p>
          <a:p>
            <a:r>
              <a:rPr lang="en-US" sz="1600" dirty="0"/>
              <a:t>FAP.02.03		Private insurance For-profit organizations 				(other than social insurance)</a:t>
            </a:r>
          </a:p>
          <a:p>
            <a:r>
              <a:rPr lang="en-US" sz="1600" dirty="0"/>
              <a:t>FAP.02.04		Individual/Households </a:t>
            </a:r>
            <a:br>
              <a:rPr lang="en-US" sz="1600" dirty="0"/>
            </a:br>
            <a:r>
              <a:rPr lang="en-US" sz="1600" dirty="0"/>
              <a:t>			(out-of-pocket payments)</a:t>
            </a:r>
          </a:p>
          <a:p>
            <a:r>
              <a:rPr lang="en-US" sz="1600" dirty="0"/>
              <a:t>FAP.02.05		Not-for-profit organizations </a:t>
            </a:r>
            <a:br>
              <a:rPr lang="en-US" sz="1600" dirty="0"/>
            </a:br>
            <a:r>
              <a:rPr lang="en-US" sz="1600" dirty="0"/>
              <a:t>			(other than social insurance)</a:t>
            </a:r>
          </a:p>
          <a:p>
            <a:r>
              <a:rPr lang="en-US" sz="1600" dirty="0"/>
              <a:t>FAP.02.05.01   	Not-for-profit organizations which </a:t>
            </a:r>
            <a:br>
              <a:rPr lang="en-US" sz="1600" dirty="0"/>
            </a:br>
            <a:r>
              <a:rPr lang="en-US" sz="1600" dirty="0"/>
              <a:t>			are Community-led organizations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1CFA21F-E595-89F5-5EC1-C0695C261770}"/>
              </a:ext>
            </a:extLst>
          </p:cNvPr>
          <p:cNvSpPr/>
          <p:nvPr/>
        </p:nvSpPr>
        <p:spPr>
          <a:xfrm>
            <a:off x="509667" y="3275927"/>
            <a:ext cx="5390092" cy="365125"/>
          </a:xfrm>
          <a:prstGeom prst="roundRect">
            <a:avLst>
              <a:gd name="adj" fmla="val 50000"/>
            </a:avLst>
          </a:prstGeom>
          <a:solidFill>
            <a:srgbClr val="01A9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FFFF"/>
                </a:solidFill>
                <a:latin typeface="Avenir Heavy" panose="02000503020000020003" pitchFamily="2" charset="0"/>
              </a:rPr>
              <a:t>FAP.02 Private sector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25122807-EC1A-7DEC-5EEB-307112B79F1E}"/>
              </a:ext>
            </a:extLst>
          </p:cNvPr>
          <p:cNvGrpSpPr/>
          <p:nvPr/>
        </p:nvGrpSpPr>
        <p:grpSpPr>
          <a:xfrm>
            <a:off x="6133853" y="1033768"/>
            <a:ext cx="5390092" cy="4076851"/>
            <a:chOff x="6133853" y="1033768"/>
            <a:chExt cx="5390092" cy="4076851"/>
          </a:xfrm>
        </p:grpSpPr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EF119D2D-38BC-139E-BA8A-B8710C549994}"/>
                </a:ext>
              </a:extLst>
            </p:cNvPr>
            <p:cNvSpPr/>
            <p:nvPr/>
          </p:nvSpPr>
          <p:spPr>
            <a:xfrm>
              <a:off x="6133853" y="1436470"/>
              <a:ext cx="5390092" cy="1532197"/>
            </a:xfrm>
            <a:prstGeom prst="roundRect">
              <a:avLst>
                <a:gd name="adj" fmla="val 8492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latin typeface="Avenir Book" panose="02000503020000020003" pitchFamily="2" charset="0"/>
                </a:rPr>
                <a:t>FAP.03.01  	Country offices of bilateral agencies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FAP.03.02  	Multilateral agencies managing external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                      	resources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FAP.03.02.01  	Bureau of the Economic and Social 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                         Council (ECOSOC)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FAP.03.02.02  	European Commission</a:t>
              </a:r>
            </a:p>
          </p:txBody>
        </p:sp>
        <p:sp>
          <p:nvSpPr>
            <p:cNvPr id="14" name="Rettangolo con angoli arrotondati 13">
              <a:extLst>
                <a:ext uri="{FF2B5EF4-FFF2-40B4-BE49-F238E27FC236}">
                  <a16:creationId xmlns:a16="http://schemas.microsoft.com/office/drawing/2014/main" id="{2496FD80-3839-9DC7-B674-FD06BE5757AC}"/>
                </a:ext>
              </a:extLst>
            </p:cNvPr>
            <p:cNvSpPr/>
            <p:nvPr/>
          </p:nvSpPr>
          <p:spPr>
            <a:xfrm>
              <a:off x="6133853" y="1033768"/>
              <a:ext cx="5390092" cy="365125"/>
            </a:xfrm>
            <a:prstGeom prst="roundRect">
              <a:avLst>
                <a:gd name="adj" fmla="val 50000"/>
              </a:avLst>
            </a:prstGeom>
            <a:solidFill>
              <a:srgbClr val="01A9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FFFFFF"/>
                  </a:solidFill>
                  <a:latin typeface="Avenir Heavy" panose="02000503020000020003" pitchFamily="2" charset="0"/>
                </a:rPr>
                <a:t>FAP.03 International purchasing organizations</a:t>
              </a:r>
            </a:p>
          </p:txBody>
        </p:sp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4DFDFB07-0D54-7C4E-1B4E-413021A4DE39}"/>
                </a:ext>
              </a:extLst>
            </p:cNvPr>
            <p:cNvSpPr/>
            <p:nvPr/>
          </p:nvSpPr>
          <p:spPr>
            <a:xfrm>
              <a:off x="6133853" y="3002222"/>
              <a:ext cx="5390092" cy="1532197"/>
            </a:xfrm>
            <a:prstGeom prst="roundRect">
              <a:avLst>
                <a:gd name="adj" fmla="val 7674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1600" dirty="0">
                  <a:latin typeface="Avenir Book" panose="02000503020000020003" pitchFamily="2" charset="0"/>
                </a:rPr>
                <a:t>FAP.03.03   	International not-for-profit organizations</a:t>
              </a:r>
            </a:p>
            <a:p>
              <a:r>
                <a:rPr lang="en-ZA" sz="1600" dirty="0">
                  <a:latin typeface="Avenir Book" panose="02000503020000020003" pitchFamily="2" charset="0"/>
                </a:rPr>
                <a:t>                       	and foundations</a:t>
              </a:r>
            </a:p>
            <a:p>
              <a:r>
                <a:rPr lang="en-ZA" sz="1600" dirty="0">
                  <a:latin typeface="Avenir Book" panose="02000503020000020003" pitchFamily="2" charset="0"/>
                </a:rPr>
                <a:t>FAP.03.03.01  	International HIV/AIDS Alliance</a:t>
              </a:r>
            </a:p>
            <a:p>
              <a:r>
                <a:rPr lang="en-ZA" sz="1600" dirty="0">
                  <a:latin typeface="Avenir Book" panose="02000503020000020003" pitchFamily="2" charset="0"/>
                </a:rPr>
                <a:t>FAP.03.03.02   	</a:t>
              </a:r>
              <a:r>
                <a:rPr lang="en-ZA" sz="1600" dirty="0" err="1">
                  <a:latin typeface="Avenir Book" panose="02000503020000020003" pitchFamily="2" charset="0"/>
                </a:rPr>
                <a:t>ActionAID</a:t>
              </a:r>
              <a:endParaRPr lang="en-ZA" sz="1600" dirty="0">
                <a:latin typeface="Avenir Book" panose="02000503020000020003" pitchFamily="2" charset="0"/>
              </a:endParaRPr>
            </a:p>
            <a:p>
              <a:r>
                <a:rPr lang="en-ZA" sz="1600" dirty="0">
                  <a:latin typeface="Avenir Book" panose="02000503020000020003" pitchFamily="2" charset="0"/>
                </a:rPr>
                <a:t>FAP.03.03.03   	Aga Khan Foundation</a:t>
              </a:r>
            </a:p>
            <a:p>
              <a:r>
                <a:rPr lang="en-ZA" sz="1600" dirty="0">
                  <a:latin typeface="Avenir Book" panose="02000503020000020003" pitchFamily="2" charset="0"/>
                </a:rPr>
                <a:t>FAP.03.03.04   	Association François-Xavier </a:t>
              </a:r>
              <a:r>
                <a:rPr lang="en-ZA" sz="1600" dirty="0" err="1">
                  <a:latin typeface="Avenir Book" panose="02000503020000020003" pitchFamily="2" charset="0"/>
                </a:rPr>
                <a:t>Bagn</a:t>
              </a:r>
              <a:r>
                <a:rPr lang="en-ZA" sz="1600" dirty="0">
                  <a:latin typeface="Avenir Book" panose="02000503020000020003" pitchFamily="2" charset="0"/>
                </a:rPr>
                <a:t>.</a:t>
              </a:r>
            </a:p>
          </p:txBody>
        </p:sp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FB65081F-1196-5989-0ABD-220A77D1FD67}"/>
                </a:ext>
              </a:extLst>
            </p:cNvPr>
            <p:cNvSpPr/>
            <p:nvPr/>
          </p:nvSpPr>
          <p:spPr>
            <a:xfrm>
              <a:off x="6133853" y="4580532"/>
              <a:ext cx="5390092" cy="5300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latin typeface="Avenir Book" panose="02000503020000020003" pitchFamily="2" charset="0"/>
                </a:rPr>
                <a:t>FAP.03.04		Projects within International Universities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FAP.03.05		International for-profit organizations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011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85565185-FA20-0866-AD63-D69BF257E429}"/>
              </a:ext>
            </a:extLst>
          </p:cNvPr>
          <p:cNvSpPr txBox="1"/>
          <p:nvPr/>
        </p:nvSpPr>
        <p:spPr>
          <a:xfrm>
            <a:off x="509667" y="330951"/>
            <a:ext cx="11137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chemeClr val="tx2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Providers of Services (PS)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EF30A06-B5AE-E23C-29AA-72AA6FBC8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100" dirty="0">
                <a:latin typeface="Avenir Book" panose="02000503020000020003" pitchFamily="2" charset="0"/>
              </a:rPr>
              <a:t>8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14049442-422B-7C8B-3A90-E93036DAB1A6}"/>
              </a:ext>
            </a:extLst>
          </p:cNvPr>
          <p:cNvGrpSpPr/>
          <p:nvPr/>
        </p:nvGrpSpPr>
        <p:grpSpPr>
          <a:xfrm>
            <a:off x="534053" y="1632811"/>
            <a:ext cx="11113304" cy="3592378"/>
            <a:chOff x="534053" y="1542191"/>
            <a:chExt cx="11113304" cy="3592378"/>
          </a:xfrm>
        </p:grpSpPr>
        <p:sp>
          <p:nvSpPr>
            <p:cNvPr id="2" name="Rettangolo con angoli arrotondati 1">
              <a:extLst>
                <a:ext uri="{FF2B5EF4-FFF2-40B4-BE49-F238E27FC236}">
                  <a16:creationId xmlns:a16="http://schemas.microsoft.com/office/drawing/2014/main" id="{F1F712F2-004D-998D-818D-F26C5FBA5931}"/>
                </a:ext>
              </a:extLst>
            </p:cNvPr>
            <p:cNvSpPr/>
            <p:nvPr/>
          </p:nvSpPr>
          <p:spPr>
            <a:xfrm>
              <a:off x="534053" y="1542191"/>
              <a:ext cx="5526971" cy="1147475"/>
            </a:xfrm>
            <a:prstGeom prst="roundRect">
              <a:avLst>
                <a:gd name="adj" fmla="val 6188"/>
              </a:avLst>
            </a:prstGeom>
            <a:solidFill>
              <a:srgbClr val="F57F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latin typeface="Avenir Book" panose="02000503020000020003" pitchFamily="2" charset="0"/>
                </a:rPr>
                <a:t>PS.01			Public sector providers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PS.01.01   			Governmental organizations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PS.01.01.01  		Hospitals (public)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PS.01.01.02  		Ambulatory care (public)</a:t>
              </a:r>
            </a:p>
          </p:txBody>
        </p:sp>
        <p:sp>
          <p:nvSpPr>
            <p:cNvPr id="3" name="Rettangolo con angoli arrotondati 2">
              <a:extLst>
                <a:ext uri="{FF2B5EF4-FFF2-40B4-BE49-F238E27FC236}">
                  <a16:creationId xmlns:a16="http://schemas.microsoft.com/office/drawing/2014/main" id="{150AFC79-F9C2-A73F-BC2A-B8E5E684CFAC}"/>
                </a:ext>
              </a:extLst>
            </p:cNvPr>
            <p:cNvSpPr/>
            <p:nvPr/>
          </p:nvSpPr>
          <p:spPr>
            <a:xfrm>
              <a:off x="534053" y="2760644"/>
              <a:ext cx="5526971" cy="1147475"/>
            </a:xfrm>
            <a:prstGeom prst="roundRect">
              <a:avLst>
                <a:gd name="adj" fmla="val 6188"/>
              </a:avLst>
            </a:prstGeom>
            <a:solidFill>
              <a:srgbClr val="71C8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latin typeface="Avenir Book" panose="02000503020000020003" pitchFamily="2" charset="0"/>
                </a:rPr>
                <a:t>PS.01			Public sector providers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PS.01.01   			Governmental organizations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PS.01.01.01  		Hospitals (public)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PS.01.01.02  		Ambulatory care (public)</a:t>
              </a:r>
            </a:p>
          </p:txBody>
        </p:sp>
        <p:sp>
          <p:nvSpPr>
            <p:cNvPr id="4" name="Rettangolo con angoli arrotondati 3">
              <a:extLst>
                <a:ext uri="{FF2B5EF4-FFF2-40B4-BE49-F238E27FC236}">
                  <a16:creationId xmlns:a16="http://schemas.microsoft.com/office/drawing/2014/main" id="{FACEC433-A0B6-9E31-FA9E-996CDB833837}"/>
                </a:ext>
              </a:extLst>
            </p:cNvPr>
            <p:cNvSpPr/>
            <p:nvPr/>
          </p:nvSpPr>
          <p:spPr>
            <a:xfrm>
              <a:off x="534053" y="3987094"/>
              <a:ext cx="5526971" cy="1147475"/>
            </a:xfrm>
            <a:prstGeom prst="roundRect">
              <a:avLst>
                <a:gd name="adj" fmla="val 6188"/>
              </a:avLst>
            </a:prstGeom>
            <a:solidFill>
              <a:srgbClr val="71C8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1600" dirty="0">
                  <a:latin typeface="Avenir Book" panose="02000503020000020003" pitchFamily="2" charset="0"/>
                </a:rPr>
                <a:t>PS.02.02			Domestic For-profit private sector 					providers</a:t>
              </a:r>
            </a:p>
            <a:p>
              <a:r>
                <a:rPr lang="en-ZA" sz="1600" dirty="0">
                  <a:latin typeface="Avenir Book" panose="02000503020000020003" pitchFamily="2" charset="0"/>
                </a:rPr>
                <a:t>PS.02.02.01		Hospitals (For-profit private)</a:t>
              </a:r>
            </a:p>
            <a:p>
              <a:r>
                <a:rPr lang="en-ZA" sz="1600" dirty="0">
                  <a:latin typeface="Avenir Book" panose="02000503020000020003" pitchFamily="2" charset="0"/>
                </a:rPr>
                <a:t>PS.02.02.02		Ambulatory care (For-profit private)</a:t>
              </a:r>
            </a:p>
          </p:txBody>
        </p:sp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7AFFD48F-52DE-BD62-C6CE-19D1386075A1}"/>
                </a:ext>
              </a:extLst>
            </p:cNvPr>
            <p:cNvSpPr/>
            <p:nvPr/>
          </p:nvSpPr>
          <p:spPr>
            <a:xfrm>
              <a:off x="6120386" y="1542191"/>
              <a:ext cx="5526971" cy="3592378"/>
            </a:xfrm>
            <a:prstGeom prst="roundRect">
              <a:avLst>
                <a:gd name="adj" fmla="val 2028"/>
              </a:avLst>
            </a:prstGeom>
            <a:solidFill>
              <a:srgbClr val="CDC98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latin typeface="Avenir Book" panose="02000503020000020003" pitchFamily="2" charset="0"/>
                </a:rPr>
                <a:t>PS.03	International providers – in country offices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PS.03.01	Bilateral agencies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PS.03.02	Multilateral agencies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PS.03.03	International not-for-profit organizations and 			foundations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PS.03.04	International research centers and other for-profit 			international providers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PS.03.98	International providers – in country offices not 			disaggregated</a:t>
              </a:r>
            </a:p>
            <a:p>
              <a:r>
                <a:rPr lang="en-US" sz="1600" dirty="0">
                  <a:latin typeface="Avenir Book" panose="02000503020000020003" pitchFamily="2" charset="0"/>
                </a:rPr>
                <a:t>PS.03.99	Other International providers – in country offices </a:t>
              </a:r>
              <a:r>
                <a:rPr lang="en-US" sz="1600" dirty="0" err="1">
                  <a:latin typeface="Avenir Book" panose="02000503020000020003" pitchFamily="2" charset="0"/>
                </a:rPr>
                <a:t>n.e.c.</a:t>
              </a:r>
              <a:endParaRPr lang="en-US" sz="1600" dirty="0">
                <a:latin typeface="Avenir Book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8705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B190E0EA479489EFC2FFB8638EC8F" ma:contentTypeVersion="30" ma:contentTypeDescription="Create a new document." ma:contentTypeScope="" ma:versionID="14d4804e61abe9cbb80dcef0f798ee41">
  <xsd:schema xmlns:xsd="http://www.w3.org/2001/XMLSchema" xmlns:xs="http://www.w3.org/2001/XMLSchema" xmlns:p="http://schemas.microsoft.com/office/2006/metadata/properties" xmlns:ns1="http://schemas.microsoft.com/sharepoint/v3" xmlns:ns2="67491261-e609-40b2-a52f-52096e66a8e8" xmlns:ns3="12ae6837-1a27-4943-8bb9-611ecbd0b220" targetNamespace="http://schemas.microsoft.com/office/2006/metadata/properties" ma:root="true" ma:fieldsID="4ebce17b6dfc5778af49799dc7897f1b" ns1:_="" ns2:_="" ns3:_="">
    <xsd:import namespace="http://schemas.microsoft.com/sharepoint/v3"/>
    <xsd:import namespace="67491261-e609-40b2-a52f-52096e66a8e8"/>
    <xsd:import namespace="12ae6837-1a27-4943-8bb9-611ecbd0b2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  <xsd:element ref="ns2:Summary" minOccurs="0"/>
                <xsd:element ref="ns3:PrimeClassificationStatusDetails" minOccurs="0"/>
                <xsd:element ref="ns3:PrimeLastClassified" minOccurs="0"/>
                <xsd:element ref="ns3:PrimeCorrectedByUser" minOccurs="0"/>
                <xsd:element ref="ns2:OCRextractedtext" minOccurs="0"/>
                <xsd:element ref="ns2:Imagedescription" minOccurs="0"/>
                <xsd:element ref="ns2:DocumentSumma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91261-e609-40b2-a52f-52096e66a8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Summary" ma:index="28" nillable="true" ma:displayName="Summary" ma:description="Summary of proposal document" ma:format="Dropdown" ma:internalName="Summary">
      <xsd:simpleType>
        <xsd:restriction base="dms:Note">
          <xsd:maxLength value="255"/>
        </xsd:restriction>
      </xsd:simpleType>
    </xsd:element>
    <xsd:element name="OCRextractedtext" ma:index="32" nillable="true" ma:displayName="OCR extracted text" ma:description="This field contains text extracted from an image or video" ma:format="Dropdown" ma:internalName="OCRextractedtext">
      <xsd:simpleType>
        <xsd:restriction base="dms:Note"/>
      </xsd:simpleType>
    </xsd:element>
    <xsd:element name="Imagedescription" ma:index="33" nillable="true" ma:displayName="Image description" ma:description="Can Syntex describe an image" ma:format="Dropdown" ma:internalName="Imagedescription">
      <xsd:simpleType>
        <xsd:restriction base="dms:Note">
          <xsd:maxLength value="255"/>
        </xsd:restriction>
      </xsd:simpleType>
    </xsd:element>
    <xsd:element name="DocumentSummary" ma:index="34" nillable="true" ma:displayName="Document Summary" ma:description="This is a high-level abstract summary of the document" ma:format="Dropdown" ma:internalName="DocumentSummar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e6837-1a27-4943-8bb9-611ecbd0b2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3f5d479-a14c-4282-b0b8-57b7ffd0238a}" ma:internalName="TaxCatchAll" ma:showField="CatchAllData" ma:web="12ae6837-1a27-4943-8bb9-611ecbd0b2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imeClassificationStatusDetails" ma:index="29" nillable="true" ma:displayName="Processing details" ma:internalName="PrimeClassificationStatusDetails">
      <xsd:simpleType>
        <xsd:restriction base="dms:Note">
          <xsd:maxLength value="255"/>
        </xsd:restriction>
      </xsd:simpleType>
    </xsd:element>
    <xsd:element name="PrimeLastClassified" ma:index="30" nillable="true" ma:displayName="Processed" ma:internalName="PrimeLastClassified">
      <xsd:simpleType>
        <xsd:restriction base="dms:DateTime"/>
      </xsd:simpleType>
    </xsd:element>
    <xsd:element name="PrimeCorrectedByUser" ma:index="31" nillable="true" ma:displayName="Corrected" ma:internalName="PrimeCorrectedByUs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Summary xmlns="67491261-e609-40b2-a52f-52096e66a8e8" xsi:nil="true"/>
    <DocumentSummary xmlns="67491261-e609-40b2-a52f-52096e66a8e8" xsi:nil="true"/>
    <PrimeLastClassified xmlns="12ae6837-1a27-4943-8bb9-611ecbd0b220" xsi:nil="true"/>
    <lcf76f155ced4ddcb4097134ff3c332f xmlns="67491261-e609-40b2-a52f-52096e66a8e8">
      <Terms xmlns="http://schemas.microsoft.com/office/infopath/2007/PartnerControls"/>
    </lcf76f155ced4ddcb4097134ff3c332f>
    <TaxCatchAll xmlns="12ae6837-1a27-4943-8bb9-611ecbd0b220" xsi:nil="true"/>
    <Imagedescription xmlns="67491261-e609-40b2-a52f-52096e66a8e8" xsi:nil="true"/>
    <PrimeClassificationStatusDetails xmlns="12ae6837-1a27-4943-8bb9-611ecbd0b220" xsi:nil="true"/>
    <_ip_UnifiedCompliancePolicyProperties xmlns="http://schemas.microsoft.com/sharepoint/v3" xsi:nil="true"/>
    <PrimeCorrectedByUser xmlns="12ae6837-1a27-4943-8bb9-611ecbd0b220" xsi:nil="true"/>
    <OCRextractedtext xmlns="67491261-e609-40b2-a52f-52096e66a8e8" xsi:nil="true"/>
  </documentManagement>
</p:properties>
</file>

<file path=customXml/itemProps1.xml><?xml version="1.0" encoding="utf-8"?>
<ds:datastoreItem xmlns:ds="http://schemas.openxmlformats.org/officeDocument/2006/customXml" ds:itemID="{78E5BC54-EB8A-4B05-9DE8-CCF275EEE4F7}"/>
</file>

<file path=customXml/itemProps2.xml><?xml version="1.0" encoding="utf-8"?>
<ds:datastoreItem xmlns:ds="http://schemas.openxmlformats.org/officeDocument/2006/customXml" ds:itemID="{A6346457-C8FD-47D0-8964-D22CA3EAAA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658A73-40DB-4FE6-9CD8-FCD556A52EE4}"/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5095</TotalTime>
  <Words>3621</Words>
  <Application>Microsoft Office PowerPoint</Application>
  <PresentationFormat>Widescreen</PresentationFormat>
  <Paragraphs>459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Avenir Book</vt:lpstr>
      <vt:lpstr>Avenir Heavy</vt:lpstr>
      <vt:lpstr>Calibri</vt:lpstr>
      <vt:lpstr>Webdings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studiovertex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in 24 point Arial regular</dc:title>
  <dc:creator>Nathalie Gouiran</dc:creator>
  <cp:lastModifiedBy>GUTHRIE, Teresa</cp:lastModifiedBy>
  <cp:revision>288</cp:revision>
  <cp:lastPrinted>2011-08-22T20:13:01Z</cp:lastPrinted>
  <dcterms:created xsi:type="dcterms:W3CDTF">2011-11-29T17:23:10Z</dcterms:created>
  <dcterms:modified xsi:type="dcterms:W3CDTF">2026-03-18T13:31:32Z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0x0101005E0B190E0EA479489EFC2FFB8638EC8F</vt:lpwstr>
  </property>
</Properties>
</file>