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7" r:id="rId3"/>
    <p:sldMasterId id="2147483793" r:id="rId4"/>
    <p:sldMasterId id="2147483826" r:id="rId5"/>
    <p:sldMasterId id="2147483828" r:id="rId6"/>
  </p:sldMasterIdLst>
  <p:notesMasterIdLst>
    <p:notesMasterId r:id="rId57"/>
  </p:notesMasterIdLst>
  <p:sldIdLst>
    <p:sldId id="261" r:id="rId7"/>
    <p:sldId id="1675" r:id="rId8"/>
    <p:sldId id="1676" r:id="rId9"/>
    <p:sldId id="1680" r:id="rId10"/>
    <p:sldId id="1681" r:id="rId11"/>
    <p:sldId id="1682" r:id="rId12"/>
    <p:sldId id="1683" r:id="rId13"/>
    <p:sldId id="1684" r:id="rId14"/>
    <p:sldId id="1685" r:id="rId15"/>
    <p:sldId id="278" r:id="rId16"/>
    <p:sldId id="265" r:id="rId17"/>
    <p:sldId id="1686" r:id="rId18"/>
    <p:sldId id="1687" r:id="rId19"/>
    <p:sldId id="267" r:id="rId20"/>
    <p:sldId id="1677" r:id="rId21"/>
    <p:sldId id="1688" r:id="rId22"/>
    <p:sldId id="1689" r:id="rId23"/>
    <p:sldId id="1690" r:id="rId24"/>
    <p:sldId id="1691" r:id="rId25"/>
    <p:sldId id="1698" r:id="rId26"/>
    <p:sldId id="1692" r:id="rId27"/>
    <p:sldId id="1693" r:id="rId28"/>
    <p:sldId id="1694" r:id="rId29"/>
    <p:sldId id="1695" r:id="rId30"/>
    <p:sldId id="1696" r:id="rId31"/>
    <p:sldId id="1697" r:id="rId32"/>
    <p:sldId id="1699" r:id="rId33"/>
    <p:sldId id="1700" r:id="rId34"/>
    <p:sldId id="1703" r:id="rId35"/>
    <p:sldId id="1701" r:id="rId36"/>
    <p:sldId id="1702" r:id="rId37"/>
    <p:sldId id="1704" r:id="rId38"/>
    <p:sldId id="1705" r:id="rId39"/>
    <p:sldId id="1706" r:id="rId40"/>
    <p:sldId id="1707" r:id="rId41"/>
    <p:sldId id="1708" r:id="rId42"/>
    <p:sldId id="1710" r:id="rId43"/>
    <p:sldId id="1711" r:id="rId44"/>
    <p:sldId id="1713" r:id="rId45"/>
    <p:sldId id="1712" r:id="rId46"/>
    <p:sldId id="1714" r:id="rId47"/>
    <p:sldId id="1715" r:id="rId48"/>
    <p:sldId id="1716" r:id="rId49"/>
    <p:sldId id="1717" r:id="rId50"/>
    <p:sldId id="1718" r:id="rId51"/>
    <p:sldId id="1719" r:id="rId52"/>
    <p:sldId id="1720" r:id="rId53"/>
    <p:sldId id="1721" r:id="rId54"/>
    <p:sldId id="285" r:id="rId55"/>
    <p:sldId id="1674" r:id="rId56"/>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4075" userDrawn="1">
          <p15:clr>
            <a:srgbClr val="A4A3A4"/>
          </p15:clr>
        </p15:guide>
        <p15:guide id="3" pos="3840" userDrawn="1">
          <p15:clr>
            <a:srgbClr val="A4A3A4"/>
          </p15:clr>
        </p15:guide>
        <p15:guide id="4" pos="370" userDrawn="1">
          <p15:clr>
            <a:srgbClr val="A4A3A4"/>
          </p15:clr>
        </p15:guide>
        <p15:guide id="5" orient="horz" pos="1026" userDrawn="1">
          <p15:clr>
            <a:srgbClr val="A4A3A4"/>
          </p15:clr>
        </p15:guide>
        <p15:guide id="6" orient="horz" pos="13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B6F455-10AE-ED91-5E99-7A333F59BB81}" name="guthriet@unaids.org" initials="gu" userId="S::urn:spo:guest#guthriet@unaids.org::" providerId="AD"/>
  <p188:author id="{5F3C04DC-4E11-BBDA-27F0-03D8BCC91606}" name="Gianmarco Carofiglio" initials="GC" userId="S::Gianmarco.Carofiglio@n2o.co.uk::2b3e269f-2780-4bca-bff7-4b669b709813"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D4C5"/>
    <a:srgbClr val="E2F1D9"/>
    <a:srgbClr val="E6E6E6"/>
    <a:srgbClr val="F0794E"/>
    <a:srgbClr val="18A396"/>
    <a:srgbClr val="026660"/>
    <a:srgbClr val="7CC7C0"/>
    <a:srgbClr val="D9D186"/>
    <a:srgbClr val="FFFFFF"/>
    <a:srgbClr val="E319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D320BC-BD89-4D9D-B049-D492C3F4E6D7}" v="11" dt="2026-03-17T19:13:35.2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04"/>
    <p:restoredTop sz="94643"/>
  </p:normalViewPr>
  <p:slideViewPr>
    <p:cSldViewPr snapToGrid="0" snapToObjects="1">
      <p:cViewPr varScale="1">
        <p:scale>
          <a:sx n="73" d="100"/>
          <a:sy n="73" d="100"/>
        </p:scale>
        <p:origin x="1032" y="294"/>
      </p:cViewPr>
      <p:guideLst>
        <p:guide orient="horz" pos="2160"/>
        <p:guide orient="horz" pos="4075"/>
        <p:guide pos="3840"/>
        <p:guide pos="370"/>
        <p:guide orient="horz" pos="1026"/>
        <p:guide orient="horz" pos="13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23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3.xml"/><Relationship Id="rId61"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microsoft.com/office/2018/10/relationships/authors" Targe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65" Type="http://schemas.openxmlformats.org/officeDocument/2006/relationships/customXml" Target="../customXml/item3.xml"/><Relationship Id="rId4" Type="http://schemas.openxmlformats.org/officeDocument/2006/relationships/slideMaster" Target="slideMasters/slideMaster2.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THRIE, Teresa" userId="64dcc90f-d8ff-4193-821a-cc992e770884" providerId="ADAL" clId="{F8250F7F-A73C-490D-AA50-DF441BDA2ED5}"/>
    <pc:docChg chg="undo custSel modSld">
      <pc:chgData name="GUTHRIE, Teresa" userId="64dcc90f-d8ff-4193-821a-cc992e770884" providerId="ADAL" clId="{F8250F7F-A73C-490D-AA50-DF441BDA2ED5}" dt="2026-03-17T19:19:35.315" v="100" actId="403"/>
      <pc:docMkLst>
        <pc:docMk/>
      </pc:docMkLst>
      <pc:sldChg chg="modSp mod">
        <pc:chgData name="GUTHRIE, Teresa" userId="64dcc90f-d8ff-4193-821a-cc992e770884" providerId="ADAL" clId="{F8250F7F-A73C-490D-AA50-DF441BDA2ED5}" dt="2026-03-17T19:06:40.784" v="22" actId="20577"/>
        <pc:sldMkLst>
          <pc:docMk/>
          <pc:sldMk cId="0" sldId="261"/>
        </pc:sldMkLst>
        <pc:spChg chg="mod">
          <ac:chgData name="GUTHRIE, Teresa" userId="64dcc90f-d8ff-4193-821a-cc992e770884" providerId="ADAL" clId="{F8250F7F-A73C-490D-AA50-DF441BDA2ED5}" dt="2026-03-17T19:06:40.784" v="22" actId="20577"/>
          <ac:spMkLst>
            <pc:docMk/>
            <pc:sldMk cId="0" sldId="261"/>
            <ac:spMk id="6146" creationId="{86F3C317-593A-C868-1AD5-FD592D993F1E}"/>
          </ac:spMkLst>
        </pc:spChg>
        <pc:spChg chg="mod">
          <ac:chgData name="GUTHRIE, Teresa" userId="64dcc90f-d8ff-4193-821a-cc992e770884" providerId="ADAL" clId="{F8250F7F-A73C-490D-AA50-DF441BDA2ED5}" dt="2026-03-17T19:05:59.976" v="0" actId="21"/>
          <ac:spMkLst>
            <pc:docMk/>
            <pc:sldMk cId="0" sldId="261"/>
            <ac:spMk id="6147" creationId="{B15A630C-B87D-D17C-89DD-4712E6AF0A45}"/>
          </ac:spMkLst>
        </pc:spChg>
        <pc:spChg chg="mod">
          <ac:chgData name="GUTHRIE, Teresa" userId="64dcc90f-d8ff-4193-821a-cc992e770884" providerId="ADAL" clId="{F8250F7F-A73C-490D-AA50-DF441BDA2ED5}" dt="2026-03-17T19:06:33.608" v="14" actId="1076"/>
          <ac:spMkLst>
            <pc:docMk/>
            <pc:sldMk cId="0" sldId="261"/>
            <ac:spMk id="6148" creationId="{6E503B92-B501-E87E-0315-233D78B73343}"/>
          </ac:spMkLst>
        </pc:spChg>
        <pc:spChg chg="mod">
          <ac:chgData name="GUTHRIE, Teresa" userId="64dcc90f-d8ff-4193-821a-cc992e770884" providerId="ADAL" clId="{F8250F7F-A73C-490D-AA50-DF441BDA2ED5}" dt="2026-03-17T19:06:25.992" v="13" actId="1076"/>
          <ac:spMkLst>
            <pc:docMk/>
            <pc:sldMk cId="0" sldId="261"/>
            <ac:spMk id="6149" creationId="{C4D33938-E17F-AE7D-CBD0-8CCEF92E983B}"/>
          </ac:spMkLst>
        </pc:spChg>
      </pc:sldChg>
      <pc:sldChg chg="modSp mod">
        <pc:chgData name="GUTHRIE, Teresa" userId="64dcc90f-d8ff-4193-821a-cc992e770884" providerId="ADAL" clId="{F8250F7F-A73C-490D-AA50-DF441BDA2ED5}" dt="2026-03-17T19:12:02.940" v="35" actId="1076"/>
        <pc:sldMkLst>
          <pc:docMk/>
          <pc:sldMk cId="3348502647" sldId="278"/>
        </pc:sldMkLst>
        <pc:spChg chg="mod">
          <ac:chgData name="GUTHRIE, Teresa" userId="64dcc90f-d8ff-4193-821a-cc992e770884" providerId="ADAL" clId="{F8250F7F-A73C-490D-AA50-DF441BDA2ED5}" dt="2026-03-17T19:11:51.900" v="33" actId="403"/>
          <ac:spMkLst>
            <pc:docMk/>
            <pc:sldMk cId="3348502647" sldId="278"/>
            <ac:spMk id="3" creationId="{9A63F557-96EF-3BA8-D25A-8D85054A12E9}"/>
          </ac:spMkLst>
        </pc:spChg>
        <pc:spChg chg="mod">
          <ac:chgData name="GUTHRIE, Teresa" userId="64dcc90f-d8ff-4193-821a-cc992e770884" providerId="ADAL" clId="{F8250F7F-A73C-490D-AA50-DF441BDA2ED5}" dt="2026-03-17T19:12:02.940" v="35" actId="1076"/>
          <ac:spMkLst>
            <pc:docMk/>
            <pc:sldMk cId="3348502647" sldId="278"/>
            <ac:spMk id="9" creationId="{2FAD96F3-DEEE-D52C-CB25-30E869204E85}"/>
          </ac:spMkLst>
        </pc:spChg>
        <pc:spChg chg="mod">
          <ac:chgData name="GUTHRIE, Teresa" userId="64dcc90f-d8ff-4193-821a-cc992e770884" providerId="ADAL" clId="{F8250F7F-A73C-490D-AA50-DF441BDA2ED5}" dt="2026-03-17T19:11:59.454" v="34" actId="1076"/>
          <ac:spMkLst>
            <pc:docMk/>
            <pc:sldMk cId="3348502647" sldId="278"/>
            <ac:spMk id="10" creationId="{4A24DDD7-D875-A6BD-BC9E-994475FBAA76}"/>
          </ac:spMkLst>
        </pc:spChg>
      </pc:sldChg>
      <pc:sldChg chg="modSp mod">
        <pc:chgData name="GUTHRIE, Teresa" userId="64dcc90f-d8ff-4193-821a-cc992e770884" providerId="ADAL" clId="{F8250F7F-A73C-490D-AA50-DF441BDA2ED5}" dt="2026-03-17T19:07:59.515" v="23" actId="403"/>
        <pc:sldMkLst>
          <pc:docMk/>
          <pc:sldMk cId="1043346617" sldId="1676"/>
        </pc:sldMkLst>
        <pc:spChg chg="mod">
          <ac:chgData name="GUTHRIE, Teresa" userId="64dcc90f-d8ff-4193-821a-cc992e770884" providerId="ADAL" clId="{F8250F7F-A73C-490D-AA50-DF441BDA2ED5}" dt="2026-03-17T19:07:59.515" v="23" actId="403"/>
          <ac:spMkLst>
            <pc:docMk/>
            <pc:sldMk cId="1043346617" sldId="1676"/>
            <ac:spMk id="3" creationId="{F6C6AE77-6438-82E7-BBF3-8C767ABA20A5}"/>
          </ac:spMkLst>
        </pc:spChg>
      </pc:sldChg>
      <pc:sldChg chg="modSp mod">
        <pc:chgData name="GUTHRIE, Teresa" userId="64dcc90f-d8ff-4193-821a-cc992e770884" providerId="ADAL" clId="{F8250F7F-A73C-490D-AA50-DF441BDA2ED5}" dt="2026-03-17T19:09:47.318" v="24" actId="20577"/>
        <pc:sldMkLst>
          <pc:docMk/>
          <pc:sldMk cId="3523678692" sldId="1682"/>
        </pc:sldMkLst>
        <pc:spChg chg="mod">
          <ac:chgData name="GUTHRIE, Teresa" userId="64dcc90f-d8ff-4193-821a-cc992e770884" providerId="ADAL" clId="{F8250F7F-A73C-490D-AA50-DF441BDA2ED5}" dt="2026-03-17T19:09:47.318" v="24" actId="20577"/>
          <ac:spMkLst>
            <pc:docMk/>
            <pc:sldMk cId="3523678692" sldId="1682"/>
            <ac:spMk id="8" creationId="{D2933CE7-FE52-E2EE-2E18-2855F8B53BED}"/>
          </ac:spMkLst>
        </pc:spChg>
      </pc:sldChg>
      <pc:sldChg chg="modSp mod">
        <pc:chgData name="GUTHRIE, Teresa" userId="64dcc90f-d8ff-4193-821a-cc992e770884" providerId="ADAL" clId="{F8250F7F-A73C-490D-AA50-DF441BDA2ED5}" dt="2026-03-17T19:09:56.572" v="26" actId="20577"/>
        <pc:sldMkLst>
          <pc:docMk/>
          <pc:sldMk cId="614886885" sldId="1683"/>
        </pc:sldMkLst>
        <pc:spChg chg="mod">
          <ac:chgData name="GUTHRIE, Teresa" userId="64dcc90f-d8ff-4193-821a-cc992e770884" providerId="ADAL" clId="{F8250F7F-A73C-490D-AA50-DF441BDA2ED5}" dt="2026-03-17T19:09:53.106" v="25" actId="20577"/>
          <ac:spMkLst>
            <pc:docMk/>
            <pc:sldMk cId="614886885" sldId="1683"/>
            <ac:spMk id="7" creationId="{8A209397-016C-6712-6D85-CBD114DB33DC}"/>
          </ac:spMkLst>
        </pc:spChg>
        <pc:spChg chg="mod">
          <ac:chgData name="GUTHRIE, Teresa" userId="64dcc90f-d8ff-4193-821a-cc992e770884" providerId="ADAL" clId="{F8250F7F-A73C-490D-AA50-DF441BDA2ED5}" dt="2026-03-17T19:09:56.572" v="26" actId="20577"/>
          <ac:spMkLst>
            <pc:docMk/>
            <pc:sldMk cId="614886885" sldId="1683"/>
            <ac:spMk id="8" creationId="{164F1ADE-92C7-CA14-E675-A186036C3CEE}"/>
          </ac:spMkLst>
        </pc:spChg>
      </pc:sldChg>
      <pc:sldChg chg="modSp mod">
        <pc:chgData name="GUTHRIE, Teresa" userId="64dcc90f-d8ff-4193-821a-cc992e770884" providerId="ADAL" clId="{F8250F7F-A73C-490D-AA50-DF441BDA2ED5}" dt="2026-03-17T19:10:37.628" v="31" actId="1076"/>
        <pc:sldMkLst>
          <pc:docMk/>
          <pc:sldMk cId="1020852880" sldId="1684"/>
        </pc:sldMkLst>
        <pc:spChg chg="mod">
          <ac:chgData name="GUTHRIE, Teresa" userId="64dcc90f-d8ff-4193-821a-cc992e770884" providerId="ADAL" clId="{F8250F7F-A73C-490D-AA50-DF441BDA2ED5}" dt="2026-03-17T19:10:37.628" v="31" actId="1076"/>
          <ac:spMkLst>
            <pc:docMk/>
            <pc:sldMk cId="1020852880" sldId="1684"/>
            <ac:spMk id="6" creationId="{DED80ED3-5E93-BB50-A965-82FE7338F132}"/>
          </ac:spMkLst>
        </pc:spChg>
        <pc:spChg chg="mod">
          <ac:chgData name="GUTHRIE, Teresa" userId="64dcc90f-d8ff-4193-821a-cc992e770884" providerId="ADAL" clId="{F8250F7F-A73C-490D-AA50-DF441BDA2ED5}" dt="2026-03-17T19:10:21.778" v="30" actId="14100"/>
          <ac:spMkLst>
            <pc:docMk/>
            <pc:sldMk cId="1020852880" sldId="1684"/>
            <ac:spMk id="12" creationId="{8C2B4F41-D18A-408A-59F5-7B0889D6F57B}"/>
          </ac:spMkLst>
        </pc:spChg>
      </pc:sldChg>
      <pc:sldChg chg="modSp mod">
        <pc:chgData name="GUTHRIE, Teresa" userId="64dcc90f-d8ff-4193-821a-cc992e770884" providerId="ADAL" clId="{F8250F7F-A73C-490D-AA50-DF441BDA2ED5}" dt="2026-03-17T19:10:49.983" v="32" actId="403"/>
        <pc:sldMkLst>
          <pc:docMk/>
          <pc:sldMk cId="4096143228" sldId="1685"/>
        </pc:sldMkLst>
        <pc:spChg chg="mod">
          <ac:chgData name="GUTHRIE, Teresa" userId="64dcc90f-d8ff-4193-821a-cc992e770884" providerId="ADAL" clId="{F8250F7F-A73C-490D-AA50-DF441BDA2ED5}" dt="2026-03-17T19:10:49.983" v="32" actId="403"/>
          <ac:spMkLst>
            <pc:docMk/>
            <pc:sldMk cId="4096143228" sldId="1685"/>
            <ac:spMk id="12" creationId="{4C2E9E13-EEA1-9B27-E9F5-DE915D8B0005}"/>
          </ac:spMkLst>
        </pc:spChg>
      </pc:sldChg>
      <pc:sldChg chg="modSp mod">
        <pc:chgData name="GUTHRIE, Teresa" userId="64dcc90f-d8ff-4193-821a-cc992e770884" providerId="ADAL" clId="{F8250F7F-A73C-490D-AA50-DF441BDA2ED5}" dt="2026-03-17T19:13:12.779" v="37" actId="1076"/>
        <pc:sldMkLst>
          <pc:docMk/>
          <pc:sldMk cId="3082990174" sldId="1690"/>
        </pc:sldMkLst>
        <pc:picChg chg="mod">
          <ac:chgData name="GUTHRIE, Teresa" userId="64dcc90f-d8ff-4193-821a-cc992e770884" providerId="ADAL" clId="{F8250F7F-A73C-490D-AA50-DF441BDA2ED5}" dt="2026-03-17T19:13:12.779" v="37" actId="1076"/>
          <ac:picMkLst>
            <pc:docMk/>
            <pc:sldMk cId="3082990174" sldId="1690"/>
            <ac:picMk id="3" creationId="{19A330CC-CADF-BE23-5A80-A13918C92156}"/>
          </ac:picMkLst>
        </pc:picChg>
      </pc:sldChg>
      <pc:sldChg chg="modSp mod">
        <pc:chgData name="GUTHRIE, Teresa" userId="64dcc90f-d8ff-4193-821a-cc992e770884" providerId="ADAL" clId="{F8250F7F-A73C-490D-AA50-DF441BDA2ED5}" dt="2026-03-17T19:13:44.127" v="41" actId="1076"/>
        <pc:sldMkLst>
          <pc:docMk/>
          <pc:sldMk cId="1792597146" sldId="1691"/>
        </pc:sldMkLst>
        <pc:spChg chg="mod">
          <ac:chgData name="GUTHRIE, Teresa" userId="64dcc90f-d8ff-4193-821a-cc992e770884" providerId="ADAL" clId="{F8250F7F-A73C-490D-AA50-DF441BDA2ED5}" dt="2026-03-17T19:13:35.282" v="39" actId="1076"/>
          <ac:spMkLst>
            <pc:docMk/>
            <pc:sldMk cId="1792597146" sldId="1691"/>
            <ac:spMk id="3" creationId="{1DA9C2D7-E3A2-1B6F-7BFB-4953690C6E54}"/>
          </ac:spMkLst>
        </pc:spChg>
        <pc:spChg chg="mod">
          <ac:chgData name="GUTHRIE, Teresa" userId="64dcc90f-d8ff-4193-821a-cc992e770884" providerId="ADAL" clId="{F8250F7F-A73C-490D-AA50-DF441BDA2ED5}" dt="2026-03-17T19:13:39.907" v="40" actId="1076"/>
          <ac:spMkLst>
            <pc:docMk/>
            <pc:sldMk cId="1792597146" sldId="1691"/>
            <ac:spMk id="9" creationId="{5D7AEEDA-17A9-5322-392E-D10819CDB0CB}"/>
          </ac:spMkLst>
        </pc:spChg>
        <pc:spChg chg="mod">
          <ac:chgData name="GUTHRIE, Teresa" userId="64dcc90f-d8ff-4193-821a-cc992e770884" providerId="ADAL" clId="{F8250F7F-A73C-490D-AA50-DF441BDA2ED5}" dt="2026-03-17T19:13:44.127" v="41" actId="1076"/>
          <ac:spMkLst>
            <pc:docMk/>
            <pc:sldMk cId="1792597146" sldId="1691"/>
            <ac:spMk id="10" creationId="{FDC2C07A-2A91-C460-8B0F-1C3777DE710E}"/>
          </ac:spMkLst>
        </pc:spChg>
      </pc:sldChg>
      <pc:sldChg chg="modSp mod">
        <pc:chgData name="GUTHRIE, Teresa" userId="64dcc90f-d8ff-4193-821a-cc992e770884" providerId="ADAL" clId="{F8250F7F-A73C-490D-AA50-DF441BDA2ED5}" dt="2026-03-17T19:14:26.826" v="45" actId="403"/>
        <pc:sldMkLst>
          <pc:docMk/>
          <pc:sldMk cId="2061899738" sldId="1695"/>
        </pc:sldMkLst>
        <pc:spChg chg="mod">
          <ac:chgData name="GUTHRIE, Teresa" userId="64dcc90f-d8ff-4193-821a-cc992e770884" providerId="ADAL" clId="{F8250F7F-A73C-490D-AA50-DF441BDA2ED5}" dt="2026-03-17T19:14:26.826" v="45" actId="403"/>
          <ac:spMkLst>
            <pc:docMk/>
            <pc:sldMk cId="2061899738" sldId="1695"/>
            <ac:spMk id="12" creationId="{30D130A4-EA2B-3B2C-5EB0-F8BF9852BA69}"/>
          </ac:spMkLst>
        </pc:spChg>
      </pc:sldChg>
      <pc:sldChg chg="modSp mod">
        <pc:chgData name="GUTHRIE, Teresa" userId="64dcc90f-d8ff-4193-821a-cc992e770884" providerId="ADAL" clId="{F8250F7F-A73C-490D-AA50-DF441BDA2ED5}" dt="2026-03-17T19:13:59.208" v="43" actId="403"/>
        <pc:sldMkLst>
          <pc:docMk/>
          <pc:sldMk cId="965536614" sldId="1698"/>
        </pc:sldMkLst>
        <pc:spChg chg="mod">
          <ac:chgData name="GUTHRIE, Teresa" userId="64dcc90f-d8ff-4193-821a-cc992e770884" providerId="ADAL" clId="{F8250F7F-A73C-490D-AA50-DF441BDA2ED5}" dt="2026-03-17T19:13:59.208" v="43" actId="403"/>
          <ac:spMkLst>
            <pc:docMk/>
            <pc:sldMk cId="965536614" sldId="1698"/>
            <ac:spMk id="12" creationId="{94356C44-E0E0-C668-A615-38A3C532BC16}"/>
          </ac:spMkLst>
        </pc:spChg>
      </pc:sldChg>
      <pc:sldChg chg="modSp mod">
        <pc:chgData name="GUTHRIE, Teresa" userId="64dcc90f-d8ff-4193-821a-cc992e770884" providerId="ADAL" clId="{F8250F7F-A73C-490D-AA50-DF441BDA2ED5}" dt="2026-03-17T19:15:22.083" v="55" actId="14100"/>
        <pc:sldMkLst>
          <pc:docMk/>
          <pc:sldMk cId="603318928" sldId="1700"/>
        </pc:sldMkLst>
        <pc:spChg chg="mod">
          <ac:chgData name="GUTHRIE, Teresa" userId="64dcc90f-d8ff-4193-821a-cc992e770884" providerId="ADAL" clId="{F8250F7F-A73C-490D-AA50-DF441BDA2ED5}" dt="2026-03-17T19:15:15.521" v="53" actId="1076"/>
          <ac:spMkLst>
            <pc:docMk/>
            <pc:sldMk cId="603318928" sldId="1700"/>
            <ac:spMk id="2" creationId="{C2A81CA2-3DC3-8C56-091D-516040775BFC}"/>
          </ac:spMkLst>
        </pc:spChg>
        <pc:spChg chg="mod">
          <ac:chgData name="GUTHRIE, Teresa" userId="64dcc90f-d8ff-4193-821a-cc992e770884" providerId="ADAL" clId="{F8250F7F-A73C-490D-AA50-DF441BDA2ED5}" dt="2026-03-17T19:15:22.083" v="55" actId="14100"/>
          <ac:spMkLst>
            <pc:docMk/>
            <pc:sldMk cId="603318928" sldId="1700"/>
            <ac:spMk id="12" creationId="{515021F3-AC23-1F6A-E156-A8791870B5B7}"/>
          </ac:spMkLst>
        </pc:spChg>
      </pc:sldChg>
      <pc:sldChg chg="modSp mod">
        <pc:chgData name="GUTHRIE, Teresa" userId="64dcc90f-d8ff-4193-821a-cc992e770884" providerId="ADAL" clId="{F8250F7F-A73C-490D-AA50-DF441BDA2ED5}" dt="2026-03-17T19:15:45.253" v="61" actId="404"/>
        <pc:sldMkLst>
          <pc:docMk/>
          <pc:sldMk cId="896770782" sldId="1701"/>
        </pc:sldMkLst>
        <pc:spChg chg="mod">
          <ac:chgData name="GUTHRIE, Teresa" userId="64dcc90f-d8ff-4193-821a-cc992e770884" providerId="ADAL" clId="{F8250F7F-A73C-490D-AA50-DF441BDA2ED5}" dt="2026-03-17T19:15:34.331" v="58" actId="1076"/>
          <ac:spMkLst>
            <pc:docMk/>
            <pc:sldMk cId="896770782" sldId="1701"/>
            <ac:spMk id="2" creationId="{3439025F-18DB-9E1C-475D-E7915F206424}"/>
          </ac:spMkLst>
        </pc:spChg>
        <pc:spChg chg="mod">
          <ac:chgData name="GUTHRIE, Teresa" userId="64dcc90f-d8ff-4193-821a-cc992e770884" providerId="ADAL" clId="{F8250F7F-A73C-490D-AA50-DF441BDA2ED5}" dt="2026-03-17T19:15:45.253" v="61" actId="404"/>
          <ac:spMkLst>
            <pc:docMk/>
            <pc:sldMk cId="896770782" sldId="1701"/>
            <ac:spMk id="12" creationId="{E9F4C1B2-481C-7AB5-CB78-D40F36B4A5CF}"/>
          </ac:spMkLst>
        </pc:spChg>
      </pc:sldChg>
      <pc:sldChg chg="modSp mod">
        <pc:chgData name="GUTHRIE, Teresa" userId="64dcc90f-d8ff-4193-821a-cc992e770884" providerId="ADAL" clId="{F8250F7F-A73C-490D-AA50-DF441BDA2ED5}" dt="2026-03-17T19:16:03.515" v="65" actId="403"/>
        <pc:sldMkLst>
          <pc:docMk/>
          <pc:sldMk cId="3209788287" sldId="1702"/>
        </pc:sldMkLst>
        <pc:spChg chg="mod">
          <ac:chgData name="GUTHRIE, Teresa" userId="64dcc90f-d8ff-4193-821a-cc992e770884" providerId="ADAL" clId="{F8250F7F-A73C-490D-AA50-DF441BDA2ED5}" dt="2026-03-17T19:15:56.124" v="64" actId="1076"/>
          <ac:spMkLst>
            <pc:docMk/>
            <pc:sldMk cId="3209788287" sldId="1702"/>
            <ac:spMk id="2" creationId="{C1A8021A-E8C3-4AD8-CF0A-6103DF1DA452}"/>
          </ac:spMkLst>
        </pc:spChg>
        <pc:spChg chg="mod">
          <ac:chgData name="GUTHRIE, Teresa" userId="64dcc90f-d8ff-4193-821a-cc992e770884" providerId="ADAL" clId="{F8250F7F-A73C-490D-AA50-DF441BDA2ED5}" dt="2026-03-17T19:16:03.515" v="65" actId="403"/>
          <ac:spMkLst>
            <pc:docMk/>
            <pc:sldMk cId="3209788287" sldId="1702"/>
            <ac:spMk id="12" creationId="{7A7DAB91-05C7-D7F9-3BA5-10388A6EA4F2}"/>
          </ac:spMkLst>
        </pc:spChg>
      </pc:sldChg>
      <pc:sldChg chg="modSp mod">
        <pc:chgData name="GUTHRIE, Teresa" userId="64dcc90f-d8ff-4193-821a-cc992e770884" providerId="ADAL" clId="{F8250F7F-A73C-490D-AA50-DF441BDA2ED5}" dt="2026-03-17T19:15:03.283" v="50" actId="1076"/>
        <pc:sldMkLst>
          <pc:docMk/>
          <pc:sldMk cId="928902019" sldId="1703"/>
        </pc:sldMkLst>
        <pc:spChg chg="mod">
          <ac:chgData name="GUTHRIE, Teresa" userId="64dcc90f-d8ff-4193-821a-cc992e770884" providerId="ADAL" clId="{F8250F7F-A73C-490D-AA50-DF441BDA2ED5}" dt="2026-03-17T19:14:55.477" v="48" actId="403"/>
          <ac:spMkLst>
            <pc:docMk/>
            <pc:sldMk cId="928902019" sldId="1703"/>
            <ac:spMk id="2" creationId="{05D04E35-EBE1-6684-E4B5-B08A63E0E22C}"/>
          </ac:spMkLst>
        </pc:spChg>
        <pc:spChg chg="mod">
          <ac:chgData name="GUTHRIE, Teresa" userId="64dcc90f-d8ff-4193-821a-cc992e770884" providerId="ADAL" clId="{F8250F7F-A73C-490D-AA50-DF441BDA2ED5}" dt="2026-03-17T19:15:03.283" v="50" actId="1076"/>
          <ac:spMkLst>
            <pc:docMk/>
            <pc:sldMk cId="928902019" sldId="1703"/>
            <ac:spMk id="12" creationId="{9A18124C-D733-5BE9-9BB8-B75E3A878F30}"/>
          </ac:spMkLst>
        </pc:spChg>
      </pc:sldChg>
      <pc:sldChg chg="modSp mod">
        <pc:chgData name="GUTHRIE, Teresa" userId="64dcc90f-d8ff-4193-821a-cc992e770884" providerId="ADAL" clId="{F8250F7F-A73C-490D-AA50-DF441BDA2ED5}" dt="2026-03-17T19:16:27.328" v="68" actId="1076"/>
        <pc:sldMkLst>
          <pc:docMk/>
          <pc:sldMk cId="2143554098" sldId="1704"/>
        </pc:sldMkLst>
        <pc:spChg chg="mod">
          <ac:chgData name="GUTHRIE, Teresa" userId="64dcc90f-d8ff-4193-821a-cc992e770884" providerId="ADAL" clId="{F8250F7F-A73C-490D-AA50-DF441BDA2ED5}" dt="2026-03-17T19:16:27.328" v="68" actId="1076"/>
          <ac:spMkLst>
            <pc:docMk/>
            <pc:sldMk cId="2143554098" sldId="1704"/>
            <ac:spMk id="12" creationId="{3134DCCD-58EE-9968-B27F-2AB8AEF5215D}"/>
          </ac:spMkLst>
        </pc:spChg>
      </pc:sldChg>
      <pc:sldChg chg="modSp mod">
        <pc:chgData name="GUTHRIE, Teresa" userId="64dcc90f-d8ff-4193-821a-cc992e770884" providerId="ADAL" clId="{F8250F7F-A73C-490D-AA50-DF441BDA2ED5}" dt="2026-03-17T19:16:48.817" v="72" actId="403"/>
        <pc:sldMkLst>
          <pc:docMk/>
          <pc:sldMk cId="3751831279" sldId="1705"/>
        </pc:sldMkLst>
        <pc:spChg chg="mod">
          <ac:chgData name="GUTHRIE, Teresa" userId="64dcc90f-d8ff-4193-821a-cc992e770884" providerId="ADAL" clId="{F8250F7F-A73C-490D-AA50-DF441BDA2ED5}" dt="2026-03-17T19:16:48.817" v="72" actId="403"/>
          <ac:spMkLst>
            <pc:docMk/>
            <pc:sldMk cId="3751831279" sldId="1705"/>
            <ac:spMk id="2" creationId="{C79A7FBC-31E0-F86B-743A-46984E65B12A}"/>
          </ac:spMkLst>
        </pc:spChg>
        <pc:spChg chg="mod">
          <ac:chgData name="GUTHRIE, Teresa" userId="64dcc90f-d8ff-4193-821a-cc992e770884" providerId="ADAL" clId="{F8250F7F-A73C-490D-AA50-DF441BDA2ED5}" dt="2026-03-17T19:16:44.701" v="70" actId="14100"/>
          <ac:spMkLst>
            <pc:docMk/>
            <pc:sldMk cId="3751831279" sldId="1705"/>
            <ac:spMk id="12" creationId="{E83D7B55-FBB1-3C32-8A85-1775B635CA83}"/>
          </ac:spMkLst>
        </pc:spChg>
      </pc:sldChg>
      <pc:sldChg chg="modSp mod">
        <pc:chgData name="GUTHRIE, Teresa" userId="64dcc90f-d8ff-4193-821a-cc992e770884" providerId="ADAL" clId="{F8250F7F-A73C-490D-AA50-DF441BDA2ED5}" dt="2026-03-17T19:17:00.702" v="73" actId="1076"/>
        <pc:sldMkLst>
          <pc:docMk/>
          <pc:sldMk cId="3885874083" sldId="1707"/>
        </pc:sldMkLst>
        <pc:picChg chg="mod">
          <ac:chgData name="GUTHRIE, Teresa" userId="64dcc90f-d8ff-4193-821a-cc992e770884" providerId="ADAL" clId="{F8250F7F-A73C-490D-AA50-DF441BDA2ED5}" dt="2026-03-17T19:17:00.702" v="73" actId="1076"/>
          <ac:picMkLst>
            <pc:docMk/>
            <pc:sldMk cId="3885874083" sldId="1707"/>
            <ac:picMk id="9" creationId="{8772CFDB-5327-1C85-58D0-AA5392762DEE}"/>
          </ac:picMkLst>
        </pc:picChg>
      </pc:sldChg>
      <pc:sldChg chg="modSp mod">
        <pc:chgData name="GUTHRIE, Teresa" userId="64dcc90f-d8ff-4193-821a-cc992e770884" providerId="ADAL" clId="{F8250F7F-A73C-490D-AA50-DF441BDA2ED5}" dt="2026-03-17T19:17:40.107" v="81" actId="1076"/>
        <pc:sldMkLst>
          <pc:docMk/>
          <pc:sldMk cId="152111181" sldId="1710"/>
        </pc:sldMkLst>
        <pc:spChg chg="mod">
          <ac:chgData name="GUTHRIE, Teresa" userId="64dcc90f-d8ff-4193-821a-cc992e770884" providerId="ADAL" clId="{F8250F7F-A73C-490D-AA50-DF441BDA2ED5}" dt="2026-03-17T19:17:12.629" v="75" actId="403"/>
          <ac:spMkLst>
            <pc:docMk/>
            <pc:sldMk cId="152111181" sldId="1710"/>
            <ac:spMk id="2" creationId="{A23AC458-DD0E-4CBB-E5F1-743E2C2D970F}"/>
          </ac:spMkLst>
        </pc:spChg>
        <pc:spChg chg="mod">
          <ac:chgData name="GUTHRIE, Teresa" userId="64dcc90f-d8ff-4193-821a-cc992e770884" providerId="ADAL" clId="{F8250F7F-A73C-490D-AA50-DF441BDA2ED5}" dt="2026-03-17T19:17:40.107" v="81" actId="1076"/>
          <ac:spMkLst>
            <pc:docMk/>
            <pc:sldMk cId="152111181" sldId="1710"/>
            <ac:spMk id="12" creationId="{50C0FCFF-4539-97DA-04A1-D4FA2FD11A03}"/>
          </ac:spMkLst>
        </pc:spChg>
      </pc:sldChg>
      <pc:sldChg chg="modSp mod">
        <pc:chgData name="GUTHRIE, Teresa" userId="64dcc90f-d8ff-4193-821a-cc992e770884" providerId="ADAL" clId="{F8250F7F-A73C-490D-AA50-DF441BDA2ED5}" dt="2026-03-17T19:17:45.870" v="82" actId="403"/>
        <pc:sldMkLst>
          <pc:docMk/>
          <pc:sldMk cId="3903074037" sldId="1711"/>
        </pc:sldMkLst>
        <pc:spChg chg="mod">
          <ac:chgData name="GUTHRIE, Teresa" userId="64dcc90f-d8ff-4193-821a-cc992e770884" providerId="ADAL" clId="{F8250F7F-A73C-490D-AA50-DF441BDA2ED5}" dt="2026-03-17T19:17:33.856" v="80" actId="403"/>
          <ac:spMkLst>
            <pc:docMk/>
            <pc:sldMk cId="3903074037" sldId="1711"/>
            <ac:spMk id="2" creationId="{AB42A4EA-1ADF-5B4D-923A-5D2635109D2B}"/>
          </ac:spMkLst>
        </pc:spChg>
        <pc:spChg chg="mod">
          <ac:chgData name="GUTHRIE, Teresa" userId="64dcc90f-d8ff-4193-821a-cc992e770884" providerId="ADAL" clId="{F8250F7F-A73C-490D-AA50-DF441BDA2ED5}" dt="2026-03-17T19:17:45.870" v="82" actId="403"/>
          <ac:spMkLst>
            <pc:docMk/>
            <pc:sldMk cId="3903074037" sldId="1711"/>
            <ac:spMk id="12" creationId="{A3A8BB11-888A-48C8-3AD3-3D860A695524}"/>
          </ac:spMkLst>
        </pc:spChg>
      </pc:sldChg>
      <pc:sldChg chg="modSp mod">
        <pc:chgData name="GUTHRIE, Teresa" userId="64dcc90f-d8ff-4193-821a-cc992e770884" providerId="ADAL" clId="{F8250F7F-A73C-490D-AA50-DF441BDA2ED5}" dt="2026-03-17T19:17:57.019" v="85" actId="403"/>
        <pc:sldMkLst>
          <pc:docMk/>
          <pc:sldMk cId="2519591728" sldId="1713"/>
        </pc:sldMkLst>
        <pc:spChg chg="mod">
          <ac:chgData name="GUTHRIE, Teresa" userId="64dcc90f-d8ff-4193-821a-cc992e770884" providerId="ADAL" clId="{F8250F7F-A73C-490D-AA50-DF441BDA2ED5}" dt="2026-03-17T19:17:57.019" v="85" actId="403"/>
          <ac:spMkLst>
            <pc:docMk/>
            <pc:sldMk cId="2519591728" sldId="1713"/>
            <ac:spMk id="2" creationId="{4A880BC6-9428-C963-F30C-F67BC024DF9B}"/>
          </ac:spMkLst>
        </pc:spChg>
        <pc:spChg chg="mod">
          <ac:chgData name="GUTHRIE, Teresa" userId="64dcc90f-d8ff-4193-821a-cc992e770884" providerId="ADAL" clId="{F8250F7F-A73C-490D-AA50-DF441BDA2ED5}" dt="2026-03-17T19:17:53.222" v="83" actId="1076"/>
          <ac:spMkLst>
            <pc:docMk/>
            <pc:sldMk cId="2519591728" sldId="1713"/>
            <ac:spMk id="12" creationId="{379AC3E3-EB30-5FBB-E689-005253FBF714}"/>
          </ac:spMkLst>
        </pc:spChg>
      </pc:sldChg>
      <pc:sldChg chg="modSp mod">
        <pc:chgData name="GUTHRIE, Teresa" userId="64dcc90f-d8ff-4193-821a-cc992e770884" providerId="ADAL" clId="{F8250F7F-A73C-490D-AA50-DF441BDA2ED5}" dt="2026-03-17T19:18:13.431" v="87" actId="1076"/>
        <pc:sldMkLst>
          <pc:docMk/>
          <pc:sldMk cId="2297964666" sldId="1714"/>
        </pc:sldMkLst>
        <pc:spChg chg="mod">
          <ac:chgData name="GUTHRIE, Teresa" userId="64dcc90f-d8ff-4193-821a-cc992e770884" providerId="ADAL" clId="{F8250F7F-A73C-490D-AA50-DF441BDA2ED5}" dt="2026-03-17T19:18:13.431" v="87" actId="1076"/>
          <ac:spMkLst>
            <pc:docMk/>
            <pc:sldMk cId="2297964666" sldId="1714"/>
            <ac:spMk id="12" creationId="{5CDEC04B-3C56-4E6C-0D84-24398BCF6FF9}"/>
          </ac:spMkLst>
        </pc:spChg>
      </pc:sldChg>
      <pc:sldChg chg="modSp mod">
        <pc:chgData name="GUTHRIE, Teresa" userId="64dcc90f-d8ff-4193-821a-cc992e770884" providerId="ADAL" clId="{F8250F7F-A73C-490D-AA50-DF441BDA2ED5}" dt="2026-03-17T19:18:37.403" v="91" actId="1076"/>
        <pc:sldMkLst>
          <pc:docMk/>
          <pc:sldMk cId="2778331574" sldId="1715"/>
        </pc:sldMkLst>
        <pc:spChg chg="mod">
          <ac:chgData name="GUTHRIE, Teresa" userId="64dcc90f-d8ff-4193-821a-cc992e770884" providerId="ADAL" clId="{F8250F7F-A73C-490D-AA50-DF441BDA2ED5}" dt="2026-03-17T19:18:37.403" v="91" actId="1076"/>
          <ac:spMkLst>
            <pc:docMk/>
            <pc:sldMk cId="2778331574" sldId="1715"/>
            <ac:spMk id="6" creationId="{CDB22803-775D-09CC-6D5A-EA7023EF7A9E}"/>
          </ac:spMkLst>
        </pc:spChg>
        <pc:spChg chg="mod">
          <ac:chgData name="GUTHRIE, Teresa" userId="64dcc90f-d8ff-4193-821a-cc992e770884" providerId="ADAL" clId="{F8250F7F-A73C-490D-AA50-DF441BDA2ED5}" dt="2026-03-17T19:18:32.316" v="90" actId="1076"/>
          <ac:spMkLst>
            <pc:docMk/>
            <pc:sldMk cId="2778331574" sldId="1715"/>
            <ac:spMk id="12" creationId="{DCC90B0B-3EF0-817E-3B79-A65B50C737F8}"/>
          </ac:spMkLst>
        </pc:spChg>
      </pc:sldChg>
      <pc:sldChg chg="modSp mod">
        <pc:chgData name="GUTHRIE, Teresa" userId="64dcc90f-d8ff-4193-821a-cc992e770884" providerId="ADAL" clId="{F8250F7F-A73C-490D-AA50-DF441BDA2ED5}" dt="2026-03-17T19:19:21.488" v="96" actId="14100"/>
        <pc:sldMkLst>
          <pc:docMk/>
          <pc:sldMk cId="2588121619" sldId="1719"/>
        </pc:sldMkLst>
        <pc:spChg chg="mod">
          <ac:chgData name="GUTHRIE, Teresa" userId="64dcc90f-d8ff-4193-821a-cc992e770884" providerId="ADAL" clId="{F8250F7F-A73C-490D-AA50-DF441BDA2ED5}" dt="2026-03-17T19:19:21.488" v="96" actId="14100"/>
          <ac:spMkLst>
            <pc:docMk/>
            <pc:sldMk cId="2588121619" sldId="1719"/>
            <ac:spMk id="12" creationId="{3F2D061B-1642-7AE5-470A-A9DD687F0BBA}"/>
          </ac:spMkLst>
        </pc:spChg>
      </pc:sldChg>
      <pc:sldChg chg="modSp mod">
        <pc:chgData name="GUTHRIE, Teresa" userId="64dcc90f-d8ff-4193-821a-cc992e770884" providerId="ADAL" clId="{F8250F7F-A73C-490D-AA50-DF441BDA2ED5}" dt="2026-03-17T19:19:28.001" v="98" actId="403"/>
        <pc:sldMkLst>
          <pc:docMk/>
          <pc:sldMk cId="401986777" sldId="1720"/>
        </pc:sldMkLst>
        <pc:spChg chg="mod">
          <ac:chgData name="GUTHRIE, Teresa" userId="64dcc90f-d8ff-4193-821a-cc992e770884" providerId="ADAL" clId="{F8250F7F-A73C-490D-AA50-DF441BDA2ED5}" dt="2026-03-17T19:19:28.001" v="98" actId="403"/>
          <ac:spMkLst>
            <pc:docMk/>
            <pc:sldMk cId="401986777" sldId="1720"/>
            <ac:spMk id="12" creationId="{F2187E5D-EB8A-10DF-BAB4-26BEB401EC0E}"/>
          </ac:spMkLst>
        </pc:spChg>
      </pc:sldChg>
      <pc:sldChg chg="modSp mod">
        <pc:chgData name="GUTHRIE, Teresa" userId="64dcc90f-d8ff-4193-821a-cc992e770884" providerId="ADAL" clId="{F8250F7F-A73C-490D-AA50-DF441BDA2ED5}" dt="2026-03-17T19:19:35.315" v="100" actId="403"/>
        <pc:sldMkLst>
          <pc:docMk/>
          <pc:sldMk cId="2907333300" sldId="1721"/>
        </pc:sldMkLst>
        <pc:spChg chg="mod">
          <ac:chgData name="GUTHRIE, Teresa" userId="64dcc90f-d8ff-4193-821a-cc992e770884" providerId="ADAL" clId="{F8250F7F-A73C-490D-AA50-DF441BDA2ED5}" dt="2026-03-17T19:19:35.315" v="100" actId="403"/>
          <ac:spMkLst>
            <pc:docMk/>
            <pc:sldMk cId="2907333300" sldId="1721"/>
            <ac:spMk id="12" creationId="{1C51E6D5-ACB1-1967-0FC9-E3AD1226C9D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2A99A"/>
              </a:solidFill>
              <a:ln w="19050">
                <a:solidFill>
                  <a:schemeClr val="lt1"/>
                </a:solidFill>
              </a:ln>
              <a:effectLst/>
            </c:spPr>
            <c:extLst>
              <c:ext xmlns:c16="http://schemas.microsoft.com/office/drawing/2014/chart" uri="{C3380CC4-5D6E-409C-BE32-E72D297353CC}">
                <c16:uniqueId val="{00000001-E62D-C24B-BD00-DBB13BEA860A}"/>
              </c:ext>
            </c:extLst>
          </c:dPt>
          <c:dPt>
            <c:idx val="1"/>
            <c:bubble3D val="0"/>
            <c:spPr>
              <a:solidFill>
                <a:srgbClr val="F57F53"/>
              </a:solidFill>
              <a:ln w="19050">
                <a:solidFill>
                  <a:schemeClr val="lt1"/>
                </a:solidFill>
              </a:ln>
              <a:effectLst/>
            </c:spPr>
            <c:extLst>
              <c:ext xmlns:c16="http://schemas.microsoft.com/office/drawing/2014/chart" uri="{C3380CC4-5D6E-409C-BE32-E72D297353CC}">
                <c16:uniqueId val="{00000003-E62D-C24B-BD00-DBB13BEA860A}"/>
              </c:ext>
            </c:extLst>
          </c:dPt>
          <c:dLbls>
            <c:dLbl>
              <c:idx val="0"/>
              <c:layout>
                <c:manualLayout>
                  <c:x val="-1.0209758277943386E-2"/>
                  <c:y val="-0.3015323541841769"/>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6917183585924359"/>
                      <c:h val="0.52861436894942604"/>
                    </c:manualLayout>
                  </c15:layout>
                </c:ext>
                <c:ext xmlns:c16="http://schemas.microsoft.com/office/drawing/2014/chart" uri="{C3380CC4-5D6E-409C-BE32-E72D297353CC}">
                  <c16:uniqueId val="{00000001-E62D-C24B-BD00-DBB13BEA860A}"/>
                </c:ext>
              </c:extLst>
            </c:dLbl>
            <c:dLbl>
              <c:idx val="1"/>
              <c:layout>
                <c:manualLayout>
                  <c:x val="1.5314838396408738E-2"/>
                  <c:y val="-9.9075255556301756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6768257781122073"/>
                      <c:h val="0.35065058403662608"/>
                    </c:manualLayout>
                  </c15:layout>
                </c:ext>
                <c:ext xmlns:c16="http://schemas.microsoft.com/office/drawing/2014/chart" uri="{C3380CC4-5D6E-409C-BE32-E72D297353CC}">
                  <c16:uniqueId val="{00000003-E62D-C24B-BD00-DBB13BEA860A}"/>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venir Book" panose="02000503020000020003" pitchFamily="2" charset="0"/>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Donated goods, time, subsidized services</c:v>
                </c:pt>
                <c:pt idx="1">
                  <c:v>Financial sources / grants</c:v>
                </c:pt>
              </c:strCache>
            </c:strRef>
          </c:cat>
          <c:val>
            <c:numRef>
              <c:f>Sheet1!$B$2:$B$3</c:f>
              <c:numCache>
                <c:formatCode>0%</c:formatCode>
                <c:ptCount val="2"/>
                <c:pt idx="0">
                  <c:v>0.59</c:v>
                </c:pt>
                <c:pt idx="1">
                  <c:v>0.41</c:v>
                </c:pt>
              </c:numCache>
            </c:numRef>
          </c:val>
          <c:extLst>
            <c:ext xmlns:c16="http://schemas.microsoft.com/office/drawing/2014/chart" uri="{C3380CC4-5D6E-409C-BE32-E72D297353CC}">
              <c16:uniqueId val="{00000004-E62D-C24B-BD00-DBB13BEA860A}"/>
            </c:ext>
          </c:extLst>
        </c:ser>
        <c:dLbls>
          <c:dLblPos val="outEnd"/>
          <c:showLegendKey val="0"/>
          <c:showVal val="1"/>
          <c:showCatName val="0"/>
          <c:showSerName val="0"/>
          <c:showPercent val="0"/>
          <c:showBubbleSize val="0"/>
          <c:showLeaderLines val="1"/>
        </c:dLbls>
        <c:firstSliceAng val="148"/>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latin typeface="Avenir Book" panose="02000503020000020003" pitchFamily="2"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22379016742108"/>
          <c:y val="0.19268254069494622"/>
          <c:w val="0.36422449679220331"/>
          <c:h val="0.59293778103772676"/>
        </c:manualLayout>
      </c:layout>
      <c:pieChart>
        <c:varyColors val="1"/>
        <c:ser>
          <c:idx val="0"/>
          <c:order val="0"/>
          <c:tx>
            <c:strRef>
              <c:f>Sheet1!$B$1</c:f>
              <c:strCache>
                <c:ptCount val="1"/>
                <c:pt idx="0">
                  <c:v>Column1</c:v>
                </c:pt>
              </c:strCache>
            </c:strRef>
          </c:tx>
          <c:dPt>
            <c:idx val="0"/>
            <c:bubble3D val="0"/>
            <c:spPr>
              <a:solidFill>
                <a:srgbClr val="02A99A"/>
              </a:solidFill>
              <a:ln w="19050">
                <a:solidFill>
                  <a:schemeClr val="lt1"/>
                </a:solidFill>
              </a:ln>
              <a:effectLst/>
            </c:spPr>
            <c:extLst>
              <c:ext xmlns:c16="http://schemas.microsoft.com/office/drawing/2014/chart" uri="{C3380CC4-5D6E-409C-BE32-E72D297353CC}">
                <c16:uniqueId val="{00000001-551F-F84D-AC74-F45F6C7AB3EF}"/>
              </c:ext>
            </c:extLst>
          </c:dPt>
          <c:dPt>
            <c:idx val="1"/>
            <c:bubble3D val="0"/>
            <c:spPr>
              <a:solidFill>
                <a:srgbClr val="F57F53"/>
              </a:solidFill>
              <a:ln w="19050">
                <a:solidFill>
                  <a:schemeClr val="lt1"/>
                </a:solidFill>
              </a:ln>
              <a:effectLst/>
            </c:spPr>
            <c:extLst>
              <c:ext xmlns:c16="http://schemas.microsoft.com/office/drawing/2014/chart" uri="{C3380CC4-5D6E-409C-BE32-E72D297353CC}">
                <c16:uniqueId val="{00000003-551F-F84D-AC74-F45F6C7AB3EF}"/>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551F-F84D-AC74-F45F6C7AB3E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51F-F84D-AC74-F45F6C7AB3E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51F-F84D-AC74-F45F6C7AB3E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51F-F84D-AC74-F45F6C7AB3E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551F-F84D-AC74-F45F6C7AB3E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551F-F84D-AC74-F45F6C7AB3EF}"/>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551F-F84D-AC74-F45F6C7AB3EF}"/>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551F-F84D-AC74-F45F6C7AB3EF}"/>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551F-F84D-AC74-F45F6C7AB3EF}"/>
              </c:ext>
            </c:extLst>
          </c:dPt>
          <c:dLbls>
            <c:dLbl>
              <c:idx val="0"/>
              <c:layout>
                <c:manualLayout>
                  <c:x val="0.23101732979787734"/>
                  <c:y val="2.4582116547228007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6917191971063364"/>
                      <c:h val="0.18146039389701096"/>
                    </c:manualLayout>
                  </c15:layout>
                </c:ext>
                <c:ext xmlns:c16="http://schemas.microsoft.com/office/drawing/2014/chart" uri="{C3380CC4-5D6E-409C-BE32-E72D297353CC}">
                  <c16:uniqueId val="{00000001-551F-F84D-AC74-F45F6C7AB3EF}"/>
                </c:ext>
              </c:extLst>
            </c:dLbl>
            <c:dLbl>
              <c:idx val="1"/>
              <c:layout>
                <c:manualLayout>
                  <c:x val="0.1960161404294318"/>
                  <c:y val="-1.4464342875595252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3658392393638975"/>
                      <c:h val="0.39064300976314242"/>
                    </c:manualLayout>
                  </c15:layout>
                </c:ext>
                <c:ext xmlns:c16="http://schemas.microsoft.com/office/drawing/2014/chart" uri="{C3380CC4-5D6E-409C-BE32-E72D297353CC}">
                  <c16:uniqueId val="{00000003-551F-F84D-AC74-F45F6C7AB3EF}"/>
                </c:ext>
              </c:extLst>
            </c:dLbl>
            <c:dLbl>
              <c:idx val="2"/>
              <c:layout>
                <c:manualLayout>
                  <c:x val="7.108225532242371E-2"/>
                  <c:y val="0.34460874396341734"/>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591616351717238"/>
                      <c:h val="0.31182786945853735"/>
                    </c:manualLayout>
                  </c15:layout>
                </c:ext>
                <c:ext xmlns:c16="http://schemas.microsoft.com/office/drawing/2014/chart" uri="{C3380CC4-5D6E-409C-BE32-E72D297353CC}">
                  <c16:uniqueId val="{00000005-551F-F84D-AC74-F45F6C7AB3EF}"/>
                </c:ext>
              </c:extLst>
            </c:dLbl>
            <c:dLbl>
              <c:idx val="3"/>
              <c:layout>
                <c:manualLayout>
                  <c:x val="1.332774796583007E-2"/>
                  <c:y val="0.38768479456115679"/>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6804691708702677"/>
                      <c:h val="0.31064005584284227"/>
                    </c:manualLayout>
                  </c15:layout>
                </c:ext>
                <c:ext xmlns:c16="http://schemas.microsoft.com/office/drawing/2014/chart" uri="{C3380CC4-5D6E-409C-BE32-E72D297353CC}">
                  <c16:uniqueId val="{00000007-551F-F84D-AC74-F45F6C7AB3EF}"/>
                </c:ext>
              </c:extLst>
            </c:dLbl>
            <c:dLbl>
              <c:idx val="4"/>
              <c:layout>
                <c:manualLayout>
                  <c:x val="-4.0723738334371632E-17"/>
                  <c:y val="2.6836967366593925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41169953754556332"/>
                      <c:h val="0.1756853106392284"/>
                    </c:manualLayout>
                  </c15:layout>
                </c:ext>
                <c:ext xmlns:c16="http://schemas.microsoft.com/office/drawing/2014/chart" uri="{C3380CC4-5D6E-409C-BE32-E72D297353CC}">
                  <c16:uniqueId val="{00000009-551F-F84D-AC74-F45F6C7AB3EF}"/>
                </c:ext>
              </c:extLst>
            </c:dLbl>
            <c:dLbl>
              <c:idx val="5"/>
              <c:layout>
                <c:manualLayout>
                  <c:x val="-4.8868700719917724E-2"/>
                  <c:y val="0.37893424343618876"/>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4675302414417943"/>
                      <c:h val="0.26382922017867955"/>
                    </c:manualLayout>
                  </c15:layout>
                </c:ext>
                <c:ext xmlns:c16="http://schemas.microsoft.com/office/drawing/2014/chart" uri="{C3380CC4-5D6E-409C-BE32-E72D297353CC}">
                  <c16:uniqueId val="{0000000B-551F-F84D-AC74-F45F6C7AB3EF}"/>
                </c:ext>
              </c:extLst>
            </c:dLbl>
            <c:dLbl>
              <c:idx val="6"/>
              <c:layout>
                <c:manualLayout>
                  <c:x val="-9.3295460110681225E-2"/>
                  <c:y val="0.26759803005936234"/>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51F-F84D-AC74-F45F6C7AB3EF}"/>
                </c:ext>
              </c:extLst>
            </c:dLbl>
            <c:dLbl>
              <c:idx val="7"/>
              <c:layout>
                <c:manualLayout>
                  <c:x val="-9.7737926161208397E-2"/>
                  <c:y val="0.27483069398949428"/>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2697452652641442"/>
                      <c:h val="0.37731322238370102"/>
                    </c:manualLayout>
                  </c15:layout>
                </c:ext>
                <c:ext xmlns:c16="http://schemas.microsoft.com/office/drawing/2014/chart" uri="{C3380CC4-5D6E-409C-BE32-E72D297353CC}">
                  <c16:uniqueId val="{0000000F-551F-F84D-AC74-F45F6C7AB3EF}"/>
                </c:ext>
              </c:extLst>
            </c:dLbl>
            <c:dLbl>
              <c:idx val="8"/>
              <c:layout>
                <c:manualLayout>
                  <c:x val="-0.18289163454205817"/>
                  <c:y val="0.13741520462507803"/>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0584994367990597"/>
                      <c:h val="0.26177624955011186"/>
                    </c:manualLayout>
                  </c15:layout>
                </c:ext>
                <c:ext xmlns:c16="http://schemas.microsoft.com/office/drawing/2014/chart" uri="{C3380CC4-5D6E-409C-BE32-E72D297353CC}">
                  <c16:uniqueId val="{00000011-551F-F84D-AC74-F45F6C7AB3EF}"/>
                </c:ext>
              </c:extLst>
            </c:dLbl>
            <c:dLbl>
              <c:idx val="9"/>
              <c:layout>
                <c:manualLayout>
                  <c:x val="-0.2043616589590927"/>
                  <c:y val="-1.8080378498307501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7919409793399704"/>
                      <c:h val="0.19668483683296964"/>
                    </c:manualLayout>
                  </c15:layout>
                </c:ext>
                <c:ext xmlns:c16="http://schemas.microsoft.com/office/drawing/2014/chart" uri="{C3380CC4-5D6E-409C-BE32-E72D297353CC}">
                  <c16:uniqueId val="{00000013-551F-F84D-AC74-F45F6C7AB3EF}"/>
                </c:ext>
              </c:extLst>
            </c:dLbl>
            <c:dLbl>
              <c:idx val="10"/>
              <c:layout>
                <c:manualLayout>
                  <c:x val="-6.6641363436015649E-3"/>
                  <c:y val="-3.2545706358571118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8408450112989997"/>
                      <c:h val="0.14341807935343667"/>
                    </c:manualLayout>
                  </c15:layout>
                </c:ext>
                <c:ext xmlns:c16="http://schemas.microsoft.com/office/drawing/2014/chart" uri="{C3380CC4-5D6E-409C-BE32-E72D297353CC}">
                  <c16:uniqueId val="{00000015-551F-F84D-AC74-F45F6C7AB3EF}"/>
                </c:ext>
              </c:extLst>
            </c:dLbl>
            <c:spPr>
              <a:noFill/>
              <a:ln>
                <a:noFill/>
              </a:ln>
              <a:effectLst/>
            </c:spPr>
            <c:txPr>
              <a:bodyPr rot="0" spcFirstLastPara="1" vertOverflow="ellipsis" vert="horz" wrap="square" anchor="ctr" anchorCtr="1"/>
              <a:lstStyle/>
              <a:p>
                <a:pPr>
                  <a:defRPr sz="500" b="0" i="0" u="none" strike="noStrike" kern="1200" baseline="0">
                    <a:solidFill>
                      <a:schemeClr val="tx1">
                        <a:lumMod val="75000"/>
                        <a:lumOff val="25000"/>
                      </a:schemeClr>
                    </a:solidFill>
                    <a:latin typeface="Avenir Book" panose="02000503020000020003" pitchFamily="2" charset="0"/>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Pgm. Admin. &amp; Mgmt costs</c:v>
                </c:pt>
                <c:pt idx="1">
                  <c:v>SBCC for populations other than key populations</c:v>
                </c:pt>
                <c:pt idx="2">
                  <c:v>SBCC as part of programmes for vulnerable and accessible populations</c:v>
                </c:pt>
                <c:pt idx="3">
                  <c:v>Stigma and discrimination reduction</c:v>
                </c:pt>
                <c:pt idx="4">
                  <c:v>Capacity building in human rights…</c:v>
                </c:pt>
                <c:pt idx="5">
                  <c:v>Social protection through social services</c:v>
                </c:pt>
                <c:pt idx="6">
                  <c:v>BCC for PLHIV and SDC</c:v>
                </c:pt>
                <c:pt idx="7">
                  <c:v>Services for key populations not dissagregated</c:v>
                </c:pt>
                <c:pt idx="8">
                  <c:v>HIV-related legal services</c:v>
                </c:pt>
                <c:pt idx="9">
                  <c:v>Human rights programmes not disagg....</c:v>
                </c:pt>
                <c:pt idx="10">
                  <c:v>Representation of PLHIV in key processes</c:v>
                </c:pt>
              </c:strCache>
            </c:strRef>
          </c:cat>
          <c:val>
            <c:numRef>
              <c:f>Sheet1!$B$2:$B$12</c:f>
              <c:numCache>
                <c:formatCode>0%</c:formatCode>
                <c:ptCount val="11"/>
                <c:pt idx="0">
                  <c:v>0.02</c:v>
                </c:pt>
                <c:pt idx="1">
                  <c:v>0.11</c:v>
                </c:pt>
                <c:pt idx="2">
                  <c:v>0.09</c:v>
                </c:pt>
                <c:pt idx="3">
                  <c:v>0.08</c:v>
                </c:pt>
                <c:pt idx="4">
                  <c:v>0.45</c:v>
                </c:pt>
                <c:pt idx="5">
                  <c:v>0.05</c:v>
                </c:pt>
                <c:pt idx="6">
                  <c:v>0</c:v>
                </c:pt>
                <c:pt idx="7">
                  <c:v>0.12</c:v>
                </c:pt>
                <c:pt idx="8">
                  <c:v>0.03</c:v>
                </c:pt>
                <c:pt idx="9">
                  <c:v>0.04</c:v>
                </c:pt>
                <c:pt idx="10">
                  <c:v>0.01</c:v>
                </c:pt>
              </c:numCache>
            </c:numRef>
          </c:val>
          <c:extLst>
            <c:ext xmlns:c16="http://schemas.microsoft.com/office/drawing/2014/chart" uri="{C3380CC4-5D6E-409C-BE32-E72D297353CC}">
              <c16:uniqueId val="{00000016-551F-F84D-AC74-F45F6C7AB3EF}"/>
            </c:ext>
          </c:extLst>
        </c:ser>
        <c:dLbls>
          <c:dLblPos val="outEnd"/>
          <c:showLegendKey val="0"/>
          <c:showVal val="1"/>
          <c:showCatName val="0"/>
          <c:showSerName val="0"/>
          <c:showPercent val="0"/>
          <c:showBubbleSize val="0"/>
          <c:showLeaderLines val="1"/>
        </c:dLbls>
        <c:firstSliceAng val="351"/>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500">
          <a:latin typeface="Avenir Book" panose="02000503020000020003" pitchFamily="2"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2A99A"/>
              </a:solidFill>
              <a:ln w="19050">
                <a:solidFill>
                  <a:schemeClr val="lt1"/>
                </a:solidFill>
              </a:ln>
              <a:effectLst/>
            </c:spPr>
            <c:extLst>
              <c:ext xmlns:c16="http://schemas.microsoft.com/office/drawing/2014/chart" uri="{C3380CC4-5D6E-409C-BE32-E72D297353CC}">
                <c16:uniqueId val="{00000001-AFEC-A84F-9C78-B9F401A9DEFE}"/>
              </c:ext>
            </c:extLst>
          </c:dPt>
          <c:dPt>
            <c:idx val="1"/>
            <c:bubble3D val="0"/>
            <c:spPr>
              <a:solidFill>
                <a:srgbClr val="F57F53"/>
              </a:solidFill>
              <a:ln w="19050">
                <a:solidFill>
                  <a:schemeClr val="lt1"/>
                </a:solidFill>
              </a:ln>
              <a:effectLst/>
            </c:spPr>
            <c:extLst>
              <c:ext xmlns:c16="http://schemas.microsoft.com/office/drawing/2014/chart" uri="{C3380CC4-5D6E-409C-BE32-E72D297353CC}">
                <c16:uniqueId val="{00000003-AFEC-A84F-9C78-B9F401A9DEFE}"/>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AFEC-A84F-9C78-B9F401A9DEFE}"/>
              </c:ext>
            </c:extLst>
          </c:dPt>
          <c:dLbls>
            <c:dLbl>
              <c:idx val="0"/>
              <c:layout>
                <c:manualLayout>
                  <c:x val="0.57230820124961002"/>
                  <c:y val="2.5845630358643734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7029531122880468"/>
                      <c:h val="0.58030562966671351"/>
                    </c:manualLayout>
                  </c15:layout>
                </c:ext>
                <c:ext xmlns:c16="http://schemas.microsoft.com/office/drawing/2014/chart" uri="{C3380CC4-5D6E-409C-BE32-E72D297353CC}">
                  <c16:uniqueId val="{00000001-AFEC-A84F-9C78-B9F401A9DEFE}"/>
                </c:ext>
              </c:extLst>
            </c:dLbl>
            <c:dLbl>
              <c:idx val="1"/>
              <c:layout>
                <c:manualLayout>
                  <c:x val="0.25524415792807831"/>
                  <c:y val="-4.3079442412747252E-3"/>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6768257781122073"/>
                      <c:h val="0.35065058403662608"/>
                    </c:manualLayout>
                  </c15:layout>
                </c:ext>
                <c:ext xmlns:c16="http://schemas.microsoft.com/office/drawing/2014/chart" uri="{C3380CC4-5D6E-409C-BE32-E72D297353CC}">
                  <c16:uniqueId val="{00000003-AFEC-A84F-9C78-B9F401A9DEFE}"/>
                </c:ext>
              </c:extLst>
            </c:dLbl>
            <c:dLbl>
              <c:idx val="2"/>
              <c:layout>
                <c:manualLayout>
                  <c:x val="-7.806525884550948E-2"/>
                  <c:y val="0.12922815179321867"/>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6323289182158166"/>
                      <c:h val="0.76738932677220639"/>
                    </c:manualLayout>
                  </c15:layout>
                </c:ext>
                <c:ext xmlns:c16="http://schemas.microsoft.com/office/drawing/2014/chart" uri="{C3380CC4-5D6E-409C-BE32-E72D297353CC}">
                  <c16:uniqueId val="{00000005-AFEC-A84F-9C78-B9F401A9DEFE}"/>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venir Book" panose="02000503020000020003" pitchFamily="2" charset="0"/>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"Key populations" not broken down by type</c:v>
                </c:pt>
                <c:pt idx="1">
                  <c:v>PLHIV not disagg.</c:v>
                </c:pt>
                <c:pt idx="2">
                  <c:v>Vulnerable, accessible and other target populations not disagg.</c:v>
                </c:pt>
              </c:strCache>
            </c:strRef>
          </c:cat>
          <c:val>
            <c:numRef>
              <c:f>Sheet1!$B$2:$B$4</c:f>
              <c:numCache>
                <c:formatCode>0%</c:formatCode>
                <c:ptCount val="3"/>
                <c:pt idx="0">
                  <c:v>0.21</c:v>
                </c:pt>
                <c:pt idx="1">
                  <c:v>0.59</c:v>
                </c:pt>
                <c:pt idx="2">
                  <c:v>0.2</c:v>
                </c:pt>
              </c:numCache>
            </c:numRef>
          </c:val>
          <c:extLst>
            <c:ext xmlns:c16="http://schemas.microsoft.com/office/drawing/2014/chart" uri="{C3380CC4-5D6E-409C-BE32-E72D297353CC}">
              <c16:uniqueId val="{00000006-AFEC-A84F-9C78-B9F401A9DEFE}"/>
            </c:ext>
          </c:extLst>
        </c:ser>
        <c:dLbls>
          <c:dLblPos val="outEnd"/>
          <c:showLegendKey val="0"/>
          <c:showVal val="1"/>
          <c:showCatName val="0"/>
          <c:showSerName val="0"/>
          <c:showPercent val="0"/>
          <c:showBubbleSize val="0"/>
          <c:showLeaderLines val="1"/>
        </c:dLbls>
        <c:firstSliceAng val="349"/>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latin typeface="Avenir Book" panose="02000503020000020003" pitchFamily="2"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C059-FD43-B7DC-EF5AE7D76DA0}"/>
              </c:ext>
            </c:extLst>
          </c:dPt>
          <c:dPt>
            <c:idx val="1"/>
            <c:bubble3D val="0"/>
            <c:spPr>
              <a:solidFill>
                <a:srgbClr val="F57F53"/>
              </a:solidFill>
              <a:ln w="19050">
                <a:solidFill>
                  <a:schemeClr val="lt1"/>
                </a:solidFill>
              </a:ln>
              <a:effectLst/>
            </c:spPr>
            <c:extLst>
              <c:ext xmlns:c16="http://schemas.microsoft.com/office/drawing/2014/chart" uri="{C3380CC4-5D6E-409C-BE32-E72D297353CC}">
                <c16:uniqueId val="{00000003-C059-FD43-B7DC-EF5AE7D76DA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059-FD43-B7DC-EF5AE7D76DA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059-FD43-B7DC-EF5AE7D76DA0}"/>
              </c:ext>
            </c:extLst>
          </c:dPt>
          <c:dLbls>
            <c:dLbl>
              <c:idx val="0"/>
              <c:layout>
                <c:manualLayout>
                  <c:x val="-8.6782945362518765E-2"/>
                  <c:y val="-7.753689107593123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6917183585924359"/>
                      <c:h val="0.37354058679756358"/>
                    </c:manualLayout>
                  </c15:layout>
                </c:ext>
                <c:ext xmlns:c16="http://schemas.microsoft.com/office/drawing/2014/chart" uri="{C3380CC4-5D6E-409C-BE32-E72D297353CC}">
                  <c16:uniqueId val="{00000001-C059-FD43-B7DC-EF5AE7D76DA0}"/>
                </c:ext>
              </c:extLst>
            </c:dLbl>
            <c:dLbl>
              <c:idx val="1"/>
              <c:layout>
                <c:manualLayout>
                  <c:x val="2.5524596674352217E-2"/>
                  <c:y val="-0.13708936143655576"/>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6768257781122073"/>
                      <c:h val="0.35065058403662608"/>
                    </c:manualLayout>
                  </c15:layout>
                </c:ext>
                <c:ext xmlns:c16="http://schemas.microsoft.com/office/drawing/2014/chart" uri="{C3380CC4-5D6E-409C-BE32-E72D297353CC}">
                  <c16:uniqueId val="{00000003-C059-FD43-B7DC-EF5AE7D76DA0}"/>
                </c:ext>
              </c:extLst>
            </c:dLbl>
            <c:dLbl>
              <c:idx val="2"/>
              <c:layout>
                <c:manualLayout>
                  <c:x val="0.37830309797830697"/>
                  <c:y val="-7.8971847139672107E-17"/>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6883419030989431"/>
                      <c:h val="0.49645182232044921"/>
                    </c:manualLayout>
                  </c15:layout>
                </c:ext>
                <c:ext xmlns:c16="http://schemas.microsoft.com/office/drawing/2014/chart" uri="{C3380CC4-5D6E-409C-BE32-E72D297353CC}">
                  <c16:uniqueId val="{00000005-C059-FD43-B7DC-EF5AE7D76DA0}"/>
                </c:ext>
              </c:extLst>
            </c:dLbl>
            <c:dLbl>
              <c:idx val="3"/>
              <c:layout>
                <c:manualLayout>
                  <c:x val="-3.5733952993308192E-2"/>
                  <c:y val="-7.8971847139672107E-17"/>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3211222212575206"/>
                      <c:h val="0.49645182232044921"/>
                    </c:manualLayout>
                  </c15:layout>
                </c:ext>
                <c:ext xmlns:c16="http://schemas.microsoft.com/office/drawing/2014/chart" uri="{C3380CC4-5D6E-409C-BE32-E72D297353CC}">
                  <c16:uniqueId val="{00000007-C059-FD43-B7DC-EF5AE7D76DA0}"/>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venir Book" panose="02000503020000020003" pitchFamily="2" charset="0"/>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Global Fund</c:v>
                </c:pt>
                <c:pt idx="1">
                  <c:v>Central government</c:v>
                </c:pt>
                <c:pt idx="2">
                  <c:v>Local/ municipal government</c:v>
                </c:pt>
                <c:pt idx="3">
                  <c:v>Other private financing (LOTTO)</c:v>
                </c:pt>
              </c:strCache>
            </c:strRef>
          </c:cat>
          <c:val>
            <c:numRef>
              <c:f>Sheet1!$B$2:$B$5</c:f>
              <c:numCache>
                <c:formatCode>0%</c:formatCode>
                <c:ptCount val="4"/>
                <c:pt idx="0">
                  <c:v>0.21</c:v>
                </c:pt>
                <c:pt idx="1">
                  <c:v>0.49</c:v>
                </c:pt>
                <c:pt idx="2">
                  <c:v>0.04</c:v>
                </c:pt>
                <c:pt idx="3">
                  <c:v>0.26</c:v>
                </c:pt>
              </c:numCache>
            </c:numRef>
          </c:val>
          <c:extLst>
            <c:ext xmlns:c16="http://schemas.microsoft.com/office/drawing/2014/chart" uri="{C3380CC4-5D6E-409C-BE32-E72D297353CC}">
              <c16:uniqueId val="{00000008-C059-FD43-B7DC-EF5AE7D76DA0}"/>
            </c:ext>
          </c:extLst>
        </c:ser>
        <c:dLbls>
          <c:dLblPos val="outEnd"/>
          <c:showLegendKey val="0"/>
          <c:showVal val="1"/>
          <c:showCatName val="0"/>
          <c:showSerName val="0"/>
          <c:showPercent val="0"/>
          <c:showBubbleSize val="0"/>
          <c:showLeaderLines val="1"/>
        </c:dLbls>
        <c:firstSliceAng val="266"/>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latin typeface="Avenir Book" panose="02000503020000020003" pitchFamily="2"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22379016742108"/>
          <c:y val="0.19268254069494622"/>
          <c:w val="0.36422449679220331"/>
          <c:h val="0.59293778103772676"/>
        </c:manualLayout>
      </c:layout>
      <c:pieChart>
        <c:varyColors val="1"/>
        <c:ser>
          <c:idx val="0"/>
          <c:order val="0"/>
          <c:tx>
            <c:strRef>
              <c:f>Sheet1!$B$1</c:f>
              <c:strCache>
                <c:ptCount val="1"/>
                <c:pt idx="0">
                  <c:v>Column1</c:v>
                </c:pt>
              </c:strCache>
            </c:strRef>
          </c:tx>
          <c:dPt>
            <c:idx val="0"/>
            <c:bubble3D val="0"/>
            <c:spPr>
              <a:solidFill>
                <a:srgbClr val="02A99A"/>
              </a:solidFill>
              <a:ln w="19050">
                <a:solidFill>
                  <a:schemeClr val="lt1"/>
                </a:solidFill>
              </a:ln>
              <a:effectLst/>
            </c:spPr>
            <c:extLst>
              <c:ext xmlns:c16="http://schemas.microsoft.com/office/drawing/2014/chart" uri="{C3380CC4-5D6E-409C-BE32-E72D297353CC}">
                <c16:uniqueId val="{00000001-D4EA-A749-B5E1-50B19BEA71E2}"/>
              </c:ext>
            </c:extLst>
          </c:dPt>
          <c:dPt>
            <c:idx val="1"/>
            <c:bubble3D val="0"/>
            <c:spPr>
              <a:solidFill>
                <a:srgbClr val="F57F53"/>
              </a:solidFill>
              <a:ln w="19050">
                <a:solidFill>
                  <a:schemeClr val="lt1"/>
                </a:solidFill>
              </a:ln>
              <a:effectLst/>
            </c:spPr>
            <c:extLst>
              <c:ext xmlns:c16="http://schemas.microsoft.com/office/drawing/2014/chart" uri="{C3380CC4-5D6E-409C-BE32-E72D297353CC}">
                <c16:uniqueId val="{00000003-D4EA-A749-B5E1-50B19BEA71E2}"/>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D4EA-A749-B5E1-50B19BEA71E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4EA-A749-B5E1-50B19BEA71E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4EA-A749-B5E1-50B19BEA71E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4EA-A749-B5E1-50B19BEA71E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D4EA-A749-B5E1-50B19BEA71E2}"/>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D4EA-A749-B5E1-50B19BEA71E2}"/>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D4EA-A749-B5E1-50B19BEA71E2}"/>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D4EA-A749-B5E1-50B19BEA71E2}"/>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D4EA-A749-B5E1-50B19BEA71E2}"/>
              </c:ext>
            </c:extLst>
          </c:dPt>
          <c:dLbls>
            <c:dLbl>
              <c:idx val="0"/>
              <c:layout>
                <c:manualLayout>
                  <c:x val="0.18173802145124249"/>
                  <c:y val="0.21262397550786108"/>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6917191971063364"/>
                      <c:h val="0.18146039389701096"/>
                    </c:manualLayout>
                  </c15:layout>
                </c:ext>
                <c:ext xmlns:c16="http://schemas.microsoft.com/office/drawing/2014/chart" uri="{C3380CC4-5D6E-409C-BE32-E72D297353CC}">
                  <c16:uniqueId val="{00000001-D4EA-A749-B5E1-50B19BEA71E2}"/>
                </c:ext>
              </c:extLst>
            </c:dLbl>
            <c:dLbl>
              <c:idx val="1"/>
              <c:layout>
                <c:manualLayout>
                  <c:x val="0.1960161404294318"/>
                  <c:y val="-1.4464342875595252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3658392393638975"/>
                      <c:h val="0.39064300976314242"/>
                    </c:manualLayout>
                  </c15:layout>
                </c:ext>
                <c:ext xmlns:c16="http://schemas.microsoft.com/office/drawing/2014/chart" uri="{C3380CC4-5D6E-409C-BE32-E72D297353CC}">
                  <c16:uniqueId val="{00000003-D4EA-A749-B5E1-50B19BEA71E2}"/>
                </c:ext>
              </c:extLst>
            </c:dLbl>
            <c:dLbl>
              <c:idx val="2"/>
              <c:layout>
                <c:manualLayout>
                  <c:x val="-4.7823577641379858E-2"/>
                  <c:y val="0.34574018560449021"/>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5916171893495477"/>
                      <c:h val="0.15994776741579689"/>
                    </c:manualLayout>
                  </c15:layout>
                </c:ext>
                <c:ext xmlns:c16="http://schemas.microsoft.com/office/drawing/2014/chart" uri="{C3380CC4-5D6E-409C-BE32-E72D297353CC}">
                  <c16:uniqueId val="{00000005-D4EA-A749-B5E1-50B19BEA71E2}"/>
                </c:ext>
              </c:extLst>
            </c:dLbl>
            <c:dLbl>
              <c:idx val="3"/>
              <c:layout>
                <c:manualLayout>
                  <c:x val="-7.1605124864742686E-2"/>
                  <c:y val="0.32982524977334748"/>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3407374316022625"/>
                      <c:h val="0.1515274557059485"/>
                    </c:manualLayout>
                  </c15:layout>
                </c:ext>
                <c:ext xmlns:c16="http://schemas.microsoft.com/office/drawing/2014/chart" uri="{C3380CC4-5D6E-409C-BE32-E72D297353CC}">
                  <c16:uniqueId val="{00000007-D4EA-A749-B5E1-50B19BEA71E2}"/>
                </c:ext>
              </c:extLst>
            </c:dLbl>
            <c:dLbl>
              <c:idx val="4"/>
              <c:layout>
                <c:manualLayout>
                  <c:x val="-0.1167377673212965"/>
                  <c:y val="0.31613213499833703"/>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2909379936307006"/>
                      <c:h val="0.1756853106392284"/>
                    </c:manualLayout>
                  </c15:layout>
                </c:ext>
                <c:ext xmlns:c16="http://schemas.microsoft.com/office/drawing/2014/chart" uri="{C3380CC4-5D6E-409C-BE32-E72D297353CC}">
                  <c16:uniqueId val="{00000009-D4EA-A749-B5E1-50B19BEA71E2}"/>
                </c:ext>
              </c:extLst>
            </c:dLbl>
            <c:dLbl>
              <c:idx val="5"/>
              <c:layout>
                <c:manualLayout>
                  <c:x val="-0.13380159005094636"/>
                  <c:y val="0.20535714285714285"/>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4675302414417943"/>
                      <c:h val="0.26382922017867955"/>
                    </c:manualLayout>
                  </c15:layout>
                </c:ext>
                <c:ext xmlns:c16="http://schemas.microsoft.com/office/drawing/2014/chart" uri="{C3380CC4-5D6E-409C-BE32-E72D297353CC}">
                  <c16:uniqueId val="{0000000B-D4EA-A749-B5E1-50B19BEA71E2}"/>
                </c:ext>
              </c:extLst>
            </c:dLbl>
            <c:dLbl>
              <c:idx val="6"/>
              <c:layout>
                <c:manualLayout>
                  <c:x val="-8.2678837261870225E-2"/>
                  <c:y val="0"/>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6244267029047053"/>
                      <c:h val="0.16988858719174119"/>
                    </c:manualLayout>
                  </c15:layout>
                </c:ext>
                <c:ext xmlns:c16="http://schemas.microsoft.com/office/drawing/2014/chart" uri="{C3380CC4-5D6E-409C-BE32-E72D297353CC}">
                  <c16:uniqueId val="{0000000D-D4EA-A749-B5E1-50B19BEA71E2}"/>
                </c:ext>
              </c:extLst>
            </c:dLbl>
            <c:dLbl>
              <c:idx val="7"/>
              <c:layout>
                <c:manualLayout>
                  <c:x val="0.50953221364570811"/>
                  <c:y val="-6.7640114533551413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41382687598057377"/>
                      <c:h val="0.13141232989671933"/>
                    </c:manualLayout>
                  </c15:layout>
                </c:ext>
                <c:ext xmlns:c16="http://schemas.microsoft.com/office/drawing/2014/chart" uri="{C3380CC4-5D6E-409C-BE32-E72D297353CC}">
                  <c16:uniqueId val="{0000000F-D4EA-A749-B5E1-50B19BEA71E2}"/>
                </c:ext>
              </c:extLst>
            </c:dLbl>
            <c:dLbl>
              <c:idx val="8"/>
              <c:layout>
                <c:manualLayout>
                  <c:x val="-0.18289163454205817"/>
                  <c:y val="0.13741520462507803"/>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0584994367990597"/>
                      <c:h val="0.26177624955011186"/>
                    </c:manualLayout>
                  </c15:layout>
                </c:ext>
                <c:ext xmlns:c16="http://schemas.microsoft.com/office/drawing/2014/chart" uri="{C3380CC4-5D6E-409C-BE32-E72D297353CC}">
                  <c16:uniqueId val="{00000011-D4EA-A749-B5E1-50B19BEA71E2}"/>
                </c:ext>
              </c:extLst>
            </c:dLbl>
            <c:dLbl>
              <c:idx val="9"/>
              <c:layout>
                <c:manualLayout>
                  <c:x val="-0.2043616589590927"/>
                  <c:y val="-1.8080378498307501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7919409793399704"/>
                      <c:h val="0.19668483683296964"/>
                    </c:manualLayout>
                  </c15:layout>
                </c:ext>
                <c:ext xmlns:c16="http://schemas.microsoft.com/office/drawing/2014/chart" uri="{C3380CC4-5D6E-409C-BE32-E72D297353CC}">
                  <c16:uniqueId val="{00000013-D4EA-A749-B5E1-50B19BEA71E2}"/>
                </c:ext>
              </c:extLst>
            </c:dLbl>
            <c:dLbl>
              <c:idx val="10"/>
              <c:layout>
                <c:manualLayout>
                  <c:x val="-6.6641363436015649E-3"/>
                  <c:y val="-3.2545706358571118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8408450112989997"/>
                      <c:h val="0.14341807935343667"/>
                    </c:manualLayout>
                  </c15:layout>
                </c:ext>
                <c:ext xmlns:c16="http://schemas.microsoft.com/office/drawing/2014/chart" uri="{C3380CC4-5D6E-409C-BE32-E72D297353CC}">
                  <c16:uniqueId val="{00000015-D4EA-A749-B5E1-50B19BEA71E2}"/>
                </c:ext>
              </c:extLst>
            </c:dLbl>
            <c:spPr>
              <a:noFill/>
              <a:ln>
                <a:noFill/>
              </a:ln>
              <a:effectLst/>
            </c:spPr>
            <c:txPr>
              <a:bodyPr rot="0" spcFirstLastPara="1" vertOverflow="ellipsis" vert="horz" wrap="square" anchor="ctr" anchorCtr="1"/>
              <a:lstStyle/>
              <a:p>
                <a:pPr>
                  <a:defRPr sz="500" b="0" i="0" u="none" strike="noStrike" kern="1200" baseline="0">
                    <a:solidFill>
                      <a:schemeClr val="tx1">
                        <a:lumMod val="75000"/>
                        <a:lumOff val="25000"/>
                      </a:schemeClr>
                    </a:solidFill>
                    <a:latin typeface="Avenir Book" panose="02000503020000020003" pitchFamily="2" charset="0"/>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Volunteer time (valued at minimum wage/hour)</c:v>
                </c:pt>
                <c:pt idx="1">
                  <c:v>Donated / subsidized office space</c:v>
                </c:pt>
                <c:pt idx="2">
                  <c:v>Donated food/ nutrients (incl. food vouchers)</c:v>
                </c:pt>
                <c:pt idx="3">
                  <c:v>Donated space for events</c:v>
                </c:pt>
                <c:pt idx="4">
                  <c:v>Donated IT (hard / software)</c:v>
                </c:pt>
                <c:pt idx="5">
                  <c:v>Donated furniture / other non-medical equipment…</c:v>
                </c:pt>
                <c:pt idx="6">
                  <c:v>Non-medical supplies not disagg.</c:v>
                </c:pt>
                <c:pt idx="7">
                  <c:v>Consultants (incl. pro bono services)</c:v>
                </c:pt>
              </c:strCache>
            </c:strRef>
          </c:cat>
          <c:val>
            <c:numRef>
              <c:f>Sheet1!$B$2:$B$9</c:f>
              <c:numCache>
                <c:formatCode>0%</c:formatCode>
                <c:ptCount val="8"/>
                <c:pt idx="0">
                  <c:v>0.15</c:v>
                </c:pt>
                <c:pt idx="1">
                  <c:v>0.56999999999999995</c:v>
                </c:pt>
                <c:pt idx="2">
                  <c:v>0.04</c:v>
                </c:pt>
                <c:pt idx="3">
                  <c:v>7.0000000000000007E-2</c:v>
                </c:pt>
                <c:pt idx="4">
                  <c:v>0.1</c:v>
                </c:pt>
                <c:pt idx="5">
                  <c:v>0.01</c:v>
                </c:pt>
                <c:pt idx="6">
                  <c:v>0</c:v>
                </c:pt>
                <c:pt idx="7">
                  <c:v>0.06</c:v>
                </c:pt>
              </c:numCache>
            </c:numRef>
          </c:val>
          <c:extLst>
            <c:ext xmlns:c16="http://schemas.microsoft.com/office/drawing/2014/chart" uri="{C3380CC4-5D6E-409C-BE32-E72D297353CC}">
              <c16:uniqueId val="{00000016-D4EA-A749-B5E1-50B19BEA71E2}"/>
            </c:ext>
          </c:extLst>
        </c:ser>
        <c:dLbls>
          <c:dLblPos val="outEnd"/>
          <c:showLegendKey val="0"/>
          <c:showVal val="1"/>
          <c:showCatName val="0"/>
          <c:showSerName val="0"/>
          <c:showPercent val="0"/>
          <c:showBubbleSize val="0"/>
          <c:showLeaderLines val="1"/>
        </c:dLbls>
        <c:firstSliceAng val="351"/>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500">
          <a:latin typeface="Avenir Book" panose="02000503020000020003" pitchFamily="2"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11623689211741"/>
          <c:y val="0.14647272176452272"/>
          <c:w val="0.41155776793782178"/>
          <c:h val="0.6154478689423275"/>
        </c:manualLayout>
      </c:layout>
      <c:pieChart>
        <c:varyColors val="1"/>
        <c:ser>
          <c:idx val="0"/>
          <c:order val="0"/>
          <c:tx>
            <c:strRef>
              <c:f>Sheet1!$B$1</c:f>
              <c:strCache>
                <c:ptCount val="1"/>
                <c:pt idx="0">
                  <c:v>Column1</c:v>
                </c:pt>
              </c:strCache>
            </c:strRef>
          </c:tx>
          <c:dPt>
            <c:idx val="0"/>
            <c:bubble3D val="0"/>
            <c:spPr>
              <a:solidFill>
                <a:srgbClr val="02A99A"/>
              </a:solidFill>
              <a:ln w="19050">
                <a:solidFill>
                  <a:schemeClr val="lt1"/>
                </a:solidFill>
              </a:ln>
              <a:effectLst/>
            </c:spPr>
            <c:extLst>
              <c:ext xmlns:c16="http://schemas.microsoft.com/office/drawing/2014/chart" uri="{C3380CC4-5D6E-409C-BE32-E72D297353CC}">
                <c16:uniqueId val="{00000001-479D-3041-A124-FF3FEC308C48}"/>
              </c:ext>
            </c:extLst>
          </c:dPt>
          <c:dPt>
            <c:idx val="1"/>
            <c:bubble3D val="0"/>
            <c:spPr>
              <a:solidFill>
                <a:srgbClr val="F57F53"/>
              </a:solidFill>
              <a:ln w="19050">
                <a:solidFill>
                  <a:schemeClr val="lt1"/>
                </a:solidFill>
              </a:ln>
              <a:effectLst/>
            </c:spPr>
            <c:extLst>
              <c:ext xmlns:c16="http://schemas.microsoft.com/office/drawing/2014/chart" uri="{C3380CC4-5D6E-409C-BE32-E72D297353CC}">
                <c16:uniqueId val="{00000003-479D-3041-A124-FF3FEC308C48}"/>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479D-3041-A124-FF3FEC308C48}"/>
              </c:ext>
            </c:extLst>
          </c:dPt>
          <c:dLbls>
            <c:dLbl>
              <c:idx val="0"/>
              <c:layout>
                <c:manualLayout>
                  <c:x val="0.12203394463256124"/>
                  <c:y val="3.542546016732046E-3"/>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7029531122880468"/>
                      <c:h val="0.45107747787349473"/>
                    </c:manualLayout>
                  </c15:layout>
                </c:ext>
                <c:ext xmlns:c16="http://schemas.microsoft.com/office/drawing/2014/chart" uri="{C3380CC4-5D6E-409C-BE32-E72D297353CC}">
                  <c16:uniqueId val="{00000001-479D-3041-A124-FF3FEC308C48}"/>
                </c:ext>
              </c:extLst>
            </c:dLbl>
            <c:dLbl>
              <c:idx val="1"/>
              <c:layout>
                <c:manualLayout>
                  <c:x val="-0.58938080629757184"/>
                  <c:y val="-3.8166447668177015E-3"/>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33915088575682445"/>
                      <c:h val="0.48273538530710475"/>
                    </c:manualLayout>
                  </c15:layout>
                </c:ext>
                <c:ext xmlns:c16="http://schemas.microsoft.com/office/drawing/2014/chart" uri="{C3380CC4-5D6E-409C-BE32-E72D297353CC}">
                  <c16:uniqueId val="{00000003-479D-3041-A124-FF3FEC308C48}"/>
                </c:ext>
              </c:extLst>
            </c:dLbl>
            <c:dLbl>
              <c:idx val="2"/>
              <c:layout>
                <c:manualLayout>
                  <c:x val="-7.806525884550948E-2"/>
                  <c:y val="-3.015323541841769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6323289182158166"/>
                      <c:h val="0.44862655234893367"/>
                    </c:manualLayout>
                  </c15:layout>
                </c:ext>
                <c:ext xmlns:c16="http://schemas.microsoft.com/office/drawing/2014/chart" uri="{C3380CC4-5D6E-409C-BE32-E72D297353CC}">
                  <c16:uniqueId val="{00000005-479D-3041-A124-FF3FEC308C48}"/>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venir Book" panose="02000503020000020003" pitchFamily="2" charset="0"/>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Local/ municipal government</c:v>
                </c:pt>
                <c:pt idx="1">
                  <c:v>Domesticcorporations/ business (incl. donated goods)</c:v>
                </c:pt>
                <c:pt idx="2">
                  <c:v>Households (volunteer time)</c:v>
                </c:pt>
              </c:strCache>
            </c:strRef>
          </c:cat>
          <c:val>
            <c:numRef>
              <c:f>Sheet1!$B$2:$B$4</c:f>
              <c:numCache>
                <c:formatCode>0%</c:formatCode>
                <c:ptCount val="3"/>
                <c:pt idx="0">
                  <c:v>7.0000000000000007E-2</c:v>
                </c:pt>
                <c:pt idx="1">
                  <c:v>0.62</c:v>
                </c:pt>
                <c:pt idx="2">
                  <c:v>0.31</c:v>
                </c:pt>
              </c:numCache>
            </c:numRef>
          </c:val>
          <c:extLst>
            <c:ext xmlns:c16="http://schemas.microsoft.com/office/drawing/2014/chart" uri="{C3380CC4-5D6E-409C-BE32-E72D297353CC}">
              <c16:uniqueId val="{00000006-479D-3041-A124-FF3FEC308C48}"/>
            </c:ext>
          </c:extLst>
        </c:ser>
        <c:dLbls>
          <c:dLblPos val="outEnd"/>
          <c:showLegendKey val="0"/>
          <c:showVal val="1"/>
          <c:showCatName val="0"/>
          <c:showSerName val="0"/>
          <c:showPercent val="0"/>
          <c:showBubbleSize val="0"/>
          <c:showLeaderLines val="1"/>
        </c:dLbls>
        <c:firstSliceAng val="18"/>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latin typeface="Avenir Book" panose="02000503020000020003" pitchFamily="2"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B856-DF42-BC7B-53407BAA2777}"/>
              </c:ext>
            </c:extLst>
          </c:dPt>
          <c:dPt>
            <c:idx val="1"/>
            <c:bubble3D val="0"/>
            <c:spPr>
              <a:solidFill>
                <a:srgbClr val="F57F53"/>
              </a:solidFill>
              <a:ln w="19050">
                <a:solidFill>
                  <a:schemeClr val="lt1"/>
                </a:solidFill>
              </a:ln>
              <a:effectLst/>
            </c:spPr>
            <c:extLst>
              <c:ext xmlns:c16="http://schemas.microsoft.com/office/drawing/2014/chart" uri="{C3380CC4-5D6E-409C-BE32-E72D297353CC}">
                <c16:uniqueId val="{00000003-B856-DF42-BC7B-53407BAA277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856-DF42-BC7B-53407BAA277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856-DF42-BC7B-53407BAA277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856-DF42-BC7B-53407BAA277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856-DF42-BC7B-53407BAA277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856-DF42-BC7B-53407BAA2777}"/>
              </c:ext>
            </c:extLst>
          </c:dPt>
          <c:dLbls>
            <c:dLbl>
              <c:idx val="0"/>
              <c:layout>
                <c:manualLayout>
                  <c:x val="-0.11914876076985945"/>
                  <c:y val="-2.4343382740290825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0444020504456223"/>
                      <c:h val="0.47992760346884439"/>
                    </c:manualLayout>
                  </c15:layout>
                </c:ext>
                <c:ext xmlns:c16="http://schemas.microsoft.com/office/drawing/2014/chart" uri="{C3380CC4-5D6E-409C-BE32-E72D297353CC}">
                  <c16:uniqueId val="{00000001-B856-DF42-BC7B-53407BAA2777}"/>
                </c:ext>
              </c:extLst>
            </c:dLbl>
            <c:dLbl>
              <c:idx val="1"/>
              <c:layout>
                <c:manualLayout>
                  <c:x val="-3.4583430418826819E-2"/>
                  <c:y val="-1.5644933745741912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46187780334362438"/>
                      <c:h val="0.16290845623217742"/>
                    </c:manualLayout>
                  </c15:layout>
                </c:ext>
                <c:ext xmlns:c16="http://schemas.microsoft.com/office/drawing/2014/chart" uri="{C3380CC4-5D6E-409C-BE32-E72D297353CC}">
                  <c16:uniqueId val="{00000003-B856-DF42-BC7B-53407BAA2777}"/>
                </c:ext>
              </c:extLst>
            </c:dLbl>
            <c:dLbl>
              <c:idx val="2"/>
              <c:layout>
                <c:manualLayout>
                  <c:x val="0.37830305297772576"/>
                  <c:y val="-0.10951623691997683"/>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6883410030873189"/>
                      <c:h val="0.27741934848049571"/>
                    </c:manualLayout>
                  </c15:layout>
                </c:ext>
                <c:ext xmlns:c16="http://schemas.microsoft.com/office/drawing/2014/chart" uri="{C3380CC4-5D6E-409C-BE32-E72D297353CC}">
                  <c16:uniqueId val="{00000005-B856-DF42-BC7B-53407BAA2777}"/>
                </c:ext>
              </c:extLst>
            </c:dLbl>
            <c:dLbl>
              <c:idx val="3"/>
              <c:layout>
                <c:manualLayout>
                  <c:x val="0"/>
                  <c:y val="8.1354690277173458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8875640764257005"/>
                      <c:h val="0.34625814103723351"/>
                    </c:manualLayout>
                  </c15:layout>
                </c:ext>
                <c:ext xmlns:c16="http://schemas.microsoft.com/office/drawing/2014/chart" uri="{C3380CC4-5D6E-409C-BE32-E72D297353CC}">
                  <c16:uniqueId val="{00000007-B856-DF42-BC7B-53407BAA2777}"/>
                </c:ext>
              </c:extLst>
            </c:dLbl>
            <c:dLbl>
              <c:idx val="4"/>
              <c:dLblPos val="outEnd"/>
              <c:showLegendKey val="0"/>
              <c:showVal val="1"/>
              <c:showCatName val="1"/>
              <c:showSerName val="0"/>
              <c:showPercent val="0"/>
              <c:showBubbleSize val="0"/>
              <c:extLst>
                <c:ext xmlns:c15="http://schemas.microsoft.com/office/drawing/2012/chart" uri="{CE6537A1-D6FC-4f65-9D91-7224C49458BB}">
                  <c15:layout>
                    <c:manualLayout>
                      <c:w val="0.44285766295800083"/>
                      <c:h val="0.14878590938410219"/>
                    </c:manualLayout>
                  </c15:layout>
                </c:ext>
                <c:ext xmlns:c16="http://schemas.microsoft.com/office/drawing/2014/chart" uri="{C3380CC4-5D6E-409C-BE32-E72D297353CC}">
                  <c16:uniqueId val="{00000009-B856-DF42-BC7B-53407BAA2777}"/>
                </c:ext>
              </c:extLst>
            </c:dLbl>
            <c:dLbl>
              <c:idx val="5"/>
              <c:layout>
                <c:manualLayout>
                  <c:x val="-0.11559241568124891"/>
                  <c:y val="0.10638722486041297"/>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856-DF42-BC7B-53407BAA2777}"/>
                </c:ext>
              </c:extLst>
            </c:dLbl>
            <c:dLbl>
              <c:idx val="6"/>
              <c:layout>
                <c:manualLayout>
                  <c:x val="-5.5484359526999476E-2"/>
                  <c:y val="-1.1472999555719737E-16"/>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856-DF42-BC7B-53407BAA2777}"/>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venir Book" panose="02000503020000020003" pitchFamily="2" charset="0"/>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Public sector</c:v>
                </c:pt>
                <c:pt idx="1">
                  <c:v>Domestic corporation</c:v>
                </c:pt>
                <c:pt idx="2">
                  <c:v>Households (volunteer time)</c:v>
                </c:pt>
                <c:pt idx="3">
                  <c:v>International NGO &amp; Foundations</c:v>
                </c:pt>
                <c:pt idx="4">
                  <c:v>Domestic NGOs</c:v>
                </c:pt>
                <c:pt idx="5">
                  <c:v>GF</c:v>
                </c:pt>
                <c:pt idx="6">
                  <c:v>PEPFAR</c:v>
                </c:pt>
              </c:strCache>
            </c:strRef>
          </c:cat>
          <c:val>
            <c:numRef>
              <c:f>Sheet1!$B$2:$B$8</c:f>
              <c:numCache>
                <c:formatCode>0%</c:formatCode>
                <c:ptCount val="7"/>
                <c:pt idx="0">
                  <c:v>0.11</c:v>
                </c:pt>
                <c:pt idx="1">
                  <c:v>0.11</c:v>
                </c:pt>
                <c:pt idx="2">
                  <c:v>0.28999999999999998</c:v>
                </c:pt>
                <c:pt idx="3">
                  <c:v>0.14000000000000001</c:v>
                </c:pt>
                <c:pt idx="4">
                  <c:v>0.25</c:v>
                </c:pt>
                <c:pt idx="5">
                  <c:v>0.02</c:v>
                </c:pt>
                <c:pt idx="6">
                  <c:v>0.08</c:v>
                </c:pt>
              </c:numCache>
            </c:numRef>
          </c:val>
          <c:extLst>
            <c:ext xmlns:c16="http://schemas.microsoft.com/office/drawing/2014/chart" uri="{C3380CC4-5D6E-409C-BE32-E72D297353CC}">
              <c16:uniqueId val="{0000000E-B856-DF42-BC7B-53407BAA2777}"/>
            </c:ext>
          </c:extLst>
        </c:ser>
        <c:dLbls>
          <c:dLblPos val="outEnd"/>
          <c:showLegendKey val="0"/>
          <c:showVal val="1"/>
          <c:showCatName val="0"/>
          <c:showSerName val="0"/>
          <c:showPercent val="0"/>
          <c:showBubbleSize val="0"/>
          <c:showLeaderLines val="1"/>
        </c:dLbls>
        <c:firstSliceAng val="266"/>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latin typeface="Avenir Book" panose="02000503020000020003"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023471-3E8A-44FC-B1B9-3F3599B0C21E}" type="datetimeFigureOut">
              <a:rPr lang="en-BE" smtClean="0"/>
              <a:t>03/17/2026</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172FA3-E0B6-4499-8F67-0AA3220878D9}" type="slidenum">
              <a:rPr lang="en-BE" smtClean="0"/>
              <a:t>‹#›</a:t>
            </a:fld>
            <a:endParaRPr lang="en-BE"/>
          </a:p>
        </p:txBody>
      </p:sp>
    </p:spTree>
    <p:extLst>
      <p:ext uri="{BB962C8B-B14F-4D97-AF65-F5344CB8AC3E}">
        <p14:creationId xmlns:p14="http://schemas.microsoft.com/office/powerpoint/2010/main" val="212172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172FA3-E0B6-4499-8F67-0AA3220878D9}" type="slidenum">
              <a:rPr lang="en-BE" smtClean="0"/>
              <a:t>11</a:t>
            </a:fld>
            <a:endParaRPr lang="en-BE"/>
          </a:p>
        </p:txBody>
      </p:sp>
    </p:spTree>
    <p:extLst>
      <p:ext uri="{BB962C8B-B14F-4D97-AF65-F5344CB8AC3E}">
        <p14:creationId xmlns:p14="http://schemas.microsoft.com/office/powerpoint/2010/main" val="3329044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172FA3-E0B6-4499-8F67-0AA3220878D9}" type="slidenum">
              <a:rPr lang="en-BE" smtClean="0"/>
              <a:t>13</a:t>
            </a:fld>
            <a:endParaRPr lang="en-BE"/>
          </a:p>
        </p:txBody>
      </p:sp>
    </p:spTree>
    <p:extLst>
      <p:ext uri="{BB962C8B-B14F-4D97-AF65-F5344CB8AC3E}">
        <p14:creationId xmlns:p14="http://schemas.microsoft.com/office/powerpoint/2010/main" val="2039912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172FA3-E0B6-4499-8F67-0AA3220878D9}" type="slidenum">
              <a:rPr lang="en-BE" smtClean="0"/>
              <a:t>21</a:t>
            </a:fld>
            <a:endParaRPr lang="en-BE"/>
          </a:p>
        </p:txBody>
      </p:sp>
    </p:spTree>
    <p:extLst>
      <p:ext uri="{BB962C8B-B14F-4D97-AF65-F5344CB8AC3E}">
        <p14:creationId xmlns:p14="http://schemas.microsoft.com/office/powerpoint/2010/main" val="1663546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172FA3-E0B6-4499-8F67-0AA3220878D9}" type="slidenum">
              <a:rPr lang="en-BE" smtClean="0"/>
              <a:t>25</a:t>
            </a:fld>
            <a:endParaRPr lang="en-BE"/>
          </a:p>
        </p:txBody>
      </p:sp>
    </p:spTree>
    <p:extLst>
      <p:ext uri="{BB962C8B-B14F-4D97-AF65-F5344CB8AC3E}">
        <p14:creationId xmlns:p14="http://schemas.microsoft.com/office/powerpoint/2010/main" val="274952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0B8CA-D7CF-B2F2-F79A-FDFAB5C03E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1EA093-0483-A087-990E-9E3DAB88CF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7421B1-62D1-240B-8FAB-66A1285880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F9000E7-8224-2140-CC54-9A311B4E9E4D}"/>
              </a:ext>
            </a:extLst>
          </p:cNvPr>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172FA3-E0B6-4499-8F67-0AA3220878D9}" type="slidenum">
              <a:rPr kumimoji="0" lang="en-BE"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34</a:t>
            </a:fld>
            <a:endParaRPr kumimoji="0" lang="en-BE"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033426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E0221-4EA0-810D-B964-C1DE62F659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E0332C-E91F-0EC8-41C8-EAF56671FA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E909F3-D106-BAC9-DE38-53D31DB5611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288C4FA-7B89-B1C9-C6A5-DA2882D3F3D5}"/>
              </a:ext>
            </a:extLst>
          </p:cNvPr>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172FA3-E0B6-4499-8F67-0AA3220878D9}" type="slidenum">
              <a:rPr kumimoji="0" lang="en-BE"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35</a:t>
            </a:fld>
            <a:endParaRPr kumimoji="0" lang="en-BE"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702188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172FA3-E0B6-4499-8F67-0AA3220878D9}" type="slidenum">
              <a:rPr lang="en-BE" smtClean="0"/>
              <a:t>39</a:t>
            </a:fld>
            <a:endParaRPr lang="en-BE"/>
          </a:p>
        </p:txBody>
      </p:sp>
    </p:spTree>
    <p:extLst>
      <p:ext uri="{BB962C8B-B14F-4D97-AF65-F5344CB8AC3E}">
        <p14:creationId xmlns:p14="http://schemas.microsoft.com/office/powerpoint/2010/main" val="16596924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9AF6FDB0-9613-7CB7-040C-77EDE92787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16">
            <a:extLst>
              <a:ext uri="{FF2B5EF4-FFF2-40B4-BE49-F238E27FC236}">
                <a16:creationId xmlns:a16="http://schemas.microsoft.com/office/drawing/2014/main" id="{8DF69168-B507-B04F-1950-A13B829708F1}"/>
              </a:ext>
            </a:extLst>
          </p:cNvPr>
          <p:cNvSpPr>
            <a:spLocks noGrp="1"/>
          </p:cNvSpPr>
          <p:nvPr>
            <p:ph type="ftr" sz="quarter" idx="3"/>
          </p:nvPr>
        </p:nvSpPr>
        <p:spPr>
          <a:xfrm>
            <a:off x="4038600" y="6164164"/>
            <a:ext cx="4114800" cy="365125"/>
          </a:xfrm>
          <a:prstGeom prst="rect">
            <a:avLst/>
          </a:prstGeom>
        </p:spPr>
        <p:txBody>
          <a:bodyPr vert="horz" lIns="91440" tIns="45720" rIns="91440" bIns="45720" rtlCol="0" anchor="ctr"/>
          <a:lstStyle>
            <a:lvl1pPr algn="ctr">
              <a:defRPr sz="1100">
                <a:solidFill>
                  <a:schemeClr val="tx1"/>
                </a:solidFill>
              </a:defRPr>
            </a:lvl1pPr>
          </a:lstStyle>
          <a:p>
            <a:endParaRPr lang="it-IT" sz="1100" dirty="0"/>
          </a:p>
        </p:txBody>
      </p:sp>
    </p:spTree>
    <p:extLst>
      <p:ext uri="{BB962C8B-B14F-4D97-AF65-F5344CB8AC3E}">
        <p14:creationId xmlns:p14="http://schemas.microsoft.com/office/powerpoint/2010/main" val="2603741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4" name="Segnaposto piè di pagina 16">
            <a:extLst>
              <a:ext uri="{FF2B5EF4-FFF2-40B4-BE49-F238E27FC236}">
                <a16:creationId xmlns:a16="http://schemas.microsoft.com/office/drawing/2014/main" id="{5D6E8E6B-837B-8829-CA3D-64A86115F4E6}"/>
              </a:ext>
            </a:extLst>
          </p:cNvPr>
          <p:cNvSpPr>
            <a:spLocks noGrp="1"/>
          </p:cNvSpPr>
          <p:nvPr>
            <p:ph type="ftr" sz="quarter" idx="3"/>
          </p:nvPr>
        </p:nvSpPr>
        <p:spPr>
          <a:xfrm>
            <a:off x="4038600" y="6164164"/>
            <a:ext cx="4114800" cy="365125"/>
          </a:xfrm>
          <a:prstGeom prst="rect">
            <a:avLst/>
          </a:prstGeom>
        </p:spPr>
        <p:txBody>
          <a:bodyPr vert="horz" lIns="91440" tIns="45720" rIns="91440" bIns="45720" rtlCol="0" anchor="ctr"/>
          <a:lstStyle>
            <a:lvl1pPr algn="ctr">
              <a:defRPr sz="1100">
                <a:solidFill>
                  <a:schemeClr val="tx1"/>
                </a:solidFill>
              </a:defRPr>
            </a:lvl1pPr>
          </a:lstStyle>
          <a:p>
            <a:endParaRPr lang="it-IT" sz="1100" dirty="0"/>
          </a:p>
        </p:txBody>
      </p:sp>
    </p:spTree>
    <p:extLst>
      <p:ext uri="{BB962C8B-B14F-4D97-AF65-F5344CB8AC3E}">
        <p14:creationId xmlns:p14="http://schemas.microsoft.com/office/powerpoint/2010/main" val="41251501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6B776-2D76-5F78-218C-2E2AE7DC9F18}"/>
              </a:ext>
            </a:extLst>
          </p:cNvPr>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ADF20B85-ADC6-C029-3709-55F1C4AA1D99}"/>
              </a:ext>
            </a:extLst>
          </p:cNvPr>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egnaposto piè di pagina 16">
            <a:extLst>
              <a:ext uri="{FF2B5EF4-FFF2-40B4-BE49-F238E27FC236}">
                <a16:creationId xmlns:a16="http://schemas.microsoft.com/office/drawing/2014/main" id="{DF74998F-C59B-59B1-3130-D9438BE18DCF}"/>
              </a:ext>
            </a:extLst>
          </p:cNvPr>
          <p:cNvSpPr>
            <a:spLocks noGrp="1"/>
          </p:cNvSpPr>
          <p:nvPr>
            <p:ph type="ftr" sz="quarter" idx="3"/>
          </p:nvPr>
        </p:nvSpPr>
        <p:spPr>
          <a:xfrm>
            <a:off x="4038600" y="6164164"/>
            <a:ext cx="4114800" cy="365125"/>
          </a:xfrm>
          <a:prstGeom prst="rect">
            <a:avLst/>
          </a:prstGeom>
        </p:spPr>
        <p:txBody>
          <a:bodyPr vert="horz" lIns="91440" tIns="45720" rIns="91440" bIns="45720" rtlCol="0" anchor="ctr"/>
          <a:lstStyle>
            <a:lvl1pPr algn="ctr">
              <a:defRPr sz="1100">
                <a:solidFill>
                  <a:schemeClr val="tx1"/>
                </a:solidFill>
              </a:defRPr>
            </a:lvl1pPr>
          </a:lstStyle>
          <a:p>
            <a:endParaRPr lang="it-IT" sz="1100" dirty="0"/>
          </a:p>
        </p:txBody>
      </p:sp>
    </p:spTree>
    <p:extLst>
      <p:ext uri="{BB962C8B-B14F-4D97-AF65-F5344CB8AC3E}">
        <p14:creationId xmlns:p14="http://schemas.microsoft.com/office/powerpoint/2010/main" val="3045334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egnaposto piè di pagina 16">
            <a:extLst>
              <a:ext uri="{FF2B5EF4-FFF2-40B4-BE49-F238E27FC236}">
                <a16:creationId xmlns:a16="http://schemas.microsoft.com/office/drawing/2014/main" id="{C47BA4AD-BE25-3AC8-A7A4-7170233FDC99}"/>
              </a:ext>
            </a:extLst>
          </p:cNvPr>
          <p:cNvSpPr>
            <a:spLocks noGrp="1"/>
          </p:cNvSpPr>
          <p:nvPr>
            <p:ph type="ftr" sz="quarter" idx="3"/>
          </p:nvPr>
        </p:nvSpPr>
        <p:spPr>
          <a:xfrm>
            <a:off x="4038600" y="6164164"/>
            <a:ext cx="4114800" cy="365125"/>
          </a:xfrm>
          <a:prstGeom prst="rect">
            <a:avLst/>
          </a:prstGeom>
        </p:spPr>
        <p:txBody>
          <a:bodyPr vert="horz" lIns="91440" tIns="45720" rIns="91440" bIns="45720" rtlCol="0" anchor="ctr"/>
          <a:lstStyle>
            <a:lvl1pPr algn="ctr">
              <a:defRPr sz="1100">
                <a:solidFill>
                  <a:schemeClr val="tx1"/>
                </a:solidFill>
              </a:defRPr>
            </a:lvl1pPr>
          </a:lstStyle>
          <a:p>
            <a:endParaRPr lang="it-IT" sz="1100" dirty="0"/>
          </a:p>
        </p:txBody>
      </p:sp>
    </p:spTree>
    <p:extLst>
      <p:ext uri="{BB962C8B-B14F-4D97-AF65-F5344CB8AC3E}">
        <p14:creationId xmlns:p14="http://schemas.microsoft.com/office/powerpoint/2010/main" val="1468565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382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A843952F-B022-B870-286C-42E030A5D2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8">
            <a:extLst>
              <a:ext uri="{FF2B5EF4-FFF2-40B4-BE49-F238E27FC236}">
                <a16:creationId xmlns:a16="http://schemas.microsoft.com/office/drawing/2014/main" id="{41A0E237-9C05-38C6-6FB5-5EE783CC902D}"/>
              </a:ext>
            </a:extLst>
          </p:cNvPr>
          <p:cNvPicPr>
            <a:picLocks noChangeAspect="1"/>
          </p:cNvPicPr>
          <p:nvPr userDrawn="1"/>
        </p:nvPicPr>
        <p:blipFill>
          <a:blip r:embed="rId3"/>
          <a:stretch>
            <a:fillRect/>
          </a:stretch>
        </p:blipFill>
        <p:spPr>
          <a:xfrm>
            <a:off x="9228328" y="6149914"/>
            <a:ext cx="2460949" cy="365126"/>
          </a:xfrm>
          <a:prstGeom prst="rect">
            <a:avLst/>
          </a:prstGeom>
        </p:spPr>
      </p:pic>
      <p:sp>
        <p:nvSpPr>
          <p:cNvPr id="4" name="Text Placeholder 6">
            <a:extLst>
              <a:ext uri="{FF2B5EF4-FFF2-40B4-BE49-F238E27FC236}">
                <a16:creationId xmlns:a16="http://schemas.microsoft.com/office/drawing/2014/main" id="{9E280F2C-C59E-90DB-46E1-7373347BE300}"/>
              </a:ext>
            </a:extLst>
          </p:cNvPr>
          <p:cNvSpPr txBox="1">
            <a:spLocks/>
          </p:cNvSpPr>
          <p:nvPr userDrawn="1"/>
        </p:nvSpPr>
        <p:spPr bwMode="auto">
          <a:xfrm>
            <a:off x="419726" y="6189221"/>
            <a:ext cx="2935288" cy="26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pPr>
            <a:r>
              <a:rPr lang="en-US" altLang="en-US" sz="1100" b="1" dirty="0">
                <a:solidFill>
                  <a:srgbClr val="000000"/>
                </a:solidFill>
                <a:latin typeface="Avenir Book" panose="02000503020000020003" pitchFamily="2" charset="0"/>
                <a:cs typeface="Arial" panose="020B0604020202020204" pitchFamily="34" charset="0"/>
              </a:rPr>
              <a:t>2030</a:t>
            </a:r>
            <a:r>
              <a:rPr lang="en-US" altLang="en-US" sz="1100" dirty="0">
                <a:solidFill>
                  <a:srgbClr val="000000"/>
                </a:solidFill>
                <a:latin typeface="Avenir Book" panose="02000503020000020003" pitchFamily="2" charset="0"/>
                <a:cs typeface="Arial" panose="020B0604020202020204" pitchFamily="34" charset="0"/>
              </a:rPr>
              <a:t> | Ending the AIDS epidemic</a:t>
            </a:r>
          </a:p>
        </p:txBody>
      </p:sp>
      <p:sp>
        <p:nvSpPr>
          <p:cNvPr id="5" name="Segnaposto piè di pagina 16">
            <a:extLst>
              <a:ext uri="{FF2B5EF4-FFF2-40B4-BE49-F238E27FC236}">
                <a16:creationId xmlns:a16="http://schemas.microsoft.com/office/drawing/2014/main" id="{9C3622ED-7C97-3E94-7D74-50DED9D0FDF1}"/>
              </a:ext>
            </a:extLst>
          </p:cNvPr>
          <p:cNvSpPr>
            <a:spLocks noGrp="1"/>
          </p:cNvSpPr>
          <p:nvPr>
            <p:ph type="ftr" sz="quarter" idx="3"/>
          </p:nvPr>
        </p:nvSpPr>
        <p:spPr>
          <a:xfrm>
            <a:off x="4038600" y="6164164"/>
            <a:ext cx="4114800" cy="365125"/>
          </a:xfrm>
          <a:prstGeom prst="rect">
            <a:avLst/>
          </a:prstGeom>
        </p:spPr>
        <p:txBody>
          <a:bodyPr vert="horz" lIns="91440" tIns="45720" rIns="91440" bIns="45720" rtlCol="0" anchor="ctr"/>
          <a:lstStyle>
            <a:lvl1pPr algn="ctr">
              <a:defRPr sz="1100">
                <a:solidFill>
                  <a:schemeClr val="tx1"/>
                </a:solidFill>
                <a:latin typeface="Avenir Book" panose="02000503020000020003" pitchFamily="2" charset="0"/>
              </a:defRPr>
            </a:lvl1pPr>
          </a:lstStyle>
          <a:p>
            <a:endParaRPr lang="it-IT" dirty="0">
              <a:latin typeface="Avenir Book" panose="02000503020000020003" pitchFamily="2" charset="0"/>
            </a:endParaRPr>
          </a:p>
        </p:txBody>
      </p:sp>
    </p:spTree>
    <p:extLst>
      <p:ext uri="{BB962C8B-B14F-4D97-AF65-F5344CB8AC3E}">
        <p14:creationId xmlns:p14="http://schemas.microsoft.com/office/powerpoint/2010/main" val="3768679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63B9AE2E-FB83-6E03-F71E-E558DDB17960}"/>
              </a:ext>
            </a:extLst>
          </p:cNvPr>
          <p:cNvPicPr>
            <a:picLocks noChangeAspect="1"/>
          </p:cNvPicPr>
          <p:nvPr userDrawn="1"/>
        </p:nvPicPr>
        <p:blipFill>
          <a:blip r:embed="rId5"/>
          <a:stretch>
            <a:fillRect/>
          </a:stretch>
        </p:blipFill>
        <p:spPr>
          <a:xfrm>
            <a:off x="9228328" y="6149914"/>
            <a:ext cx="2460949" cy="365126"/>
          </a:xfrm>
          <a:prstGeom prst="rect">
            <a:avLst/>
          </a:prstGeom>
        </p:spPr>
      </p:pic>
      <p:sp>
        <p:nvSpPr>
          <p:cNvPr id="12" name="Text Placeholder 6">
            <a:extLst>
              <a:ext uri="{FF2B5EF4-FFF2-40B4-BE49-F238E27FC236}">
                <a16:creationId xmlns:a16="http://schemas.microsoft.com/office/drawing/2014/main" id="{EAC539B7-ACEA-17C7-BC57-A5F324F7DE5D}"/>
              </a:ext>
            </a:extLst>
          </p:cNvPr>
          <p:cNvSpPr txBox="1">
            <a:spLocks/>
          </p:cNvSpPr>
          <p:nvPr userDrawn="1"/>
        </p:nvSpPr>
        <p:spPr bwMode="auto">
          <a:xfrm>
            <a:off x="419726" y="6189221"/>
            <a:ext cx="2935288" cy="26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pPr>
            <a:r>
              <a:rPr lang="en-US" altLang="en-US" sz="1100" b="1" dirty="0">
                <a:solidFill>
                  <a:srgbClr val="000000"/>
                </a:solidFill>
                <a:latin typeface="Avenir Book" panose="02000503020000020003" pitchFamily="2" charset="0"/>
                <a:cs typeface="Arial" panose="020B0604020202020204" pitchFamily="34" charset="0"/>
              </a:rPr>
              <a:t>2030</a:t>
            </a:r>
            <a:r>
              <a:rPr lang="en-US" altLang="en-US" sz="1100" dirty="0">
                <a:solidFill>
                  <a:srgbClr val="000000"/>
                </a:solidFill>
                <a:latin typeface="Avenir Book" panose="02000503020000020003" pitchFamily="2" charset="0"/>
                <a:cs typeface="Arial" panose="020B0604020202020204" pitchFamily="34" charset="0"/>
              </a:rPr>
              <a:t> | Ending the AIDS epidemic</a:t>
            </a:r>
          </a:p>
        </p:txBody>
      </p:sp>
      <p:sp>
        <p:nvSpPr>
          <p:cNvPr id="17" name="Segnaposto piè di pagina 16">
            <a:extLst>
              <a:ext uri="{FF2B5EF4-FFF2-40B4-BE49-F238E27FC236}">
                <a16:creationId xmlns:a16="http://schemas.microsoft.com/office/drawing/2014/main" id="{3B7CA4AE-9BDD-7FAA-1C69-AA6B42B94CAF}"/>
              </a:ext>
            </a:extLst>
          </p:cNvPr>
          <p:cNvSpPr>
            <a:spLocks noGrp="1"/>
          </p:cNvSpPr>
          <p:nvPr>
            <p:ph type="ftr" sz="quarter" idx="3"/>
          </p:nvPr>
        </p:nvSpPr>
        <p:spPr>
          <a:xfrm>
            <a:off x="4038600" y="6164164"/>
            <a:ext cx="4114800" cy="365125"/>
          </a:xfrm>
          <a:prstGeom prst="rect">
            <a:avLst/>
          </a:prstGeom>
        </p:spPr>
        <p:txBody>
          <a:bodyPr vert="horz" lIns="91440" tIns="45720" rIns="91440" bIns="45720" rtlCol="0" anchor="ctr"/>
          <a:lstStyle>
            <a:lvl1pPr algn="ctr">
              <a:defRPr sz="1100">
                <a:solidFill>
                  <a:schemeClr val="tx1"/>
                </a:solidFill>
                <a:latin typeface="Avenir Book" panose="02000503020000020003" pitchFamily="2" charset="0"/>
              </a:defRPr>
            </a:lvl1pPr>
          </a:lstStyle>
          <a:p>
            <a:endParaRPr lang="it-IT" dirty="0">
              <a:latin typeface="Avenir Book" panose="02000503020000020003" pitchFamily="2" charset="0"/>
            </a:endParaRPr>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egnaposto piè di pagina 16">
            <a:extLst>
              <a:ext uri="{FF2B5EF4-FFF2-40B4-BE49-F238E27FC236}">
                <a16:creationId xmlns:a16="http://schemas.microsoft.com/office/drawing/2014/main" id="{A932D455-4CBA-6F0B-2C6E-7B3A1EC8FC9B}"/>
              </a:ext>
            </a:extLst>
          </p:cNvPr>
          <p:cNvSpPr>
            <a:spLocks noGrp="1"/>
          </p:cNvSpPr>
          <p:nvPr>
            <p:ph type="ftr" sz="quarter" idx="3"/>
          </p:nvPr>
        </p:nvSpPr>
        <p:spPr>
          <a:xfrm>
            <a:off x="4038600" y="6164164"/>
            <a:ext cx="4114800" cy="365125"/>
          </a:xfrm>
          <a:prstGeom prst="rect">
            <a:avLst/>
          </a:prstGeom>
        </p:spPr>
        <p:txBody>
          <a:bodyPr vert="horz" lIns="91440" tIns="45720" rIns="91440" bIns="45720" rtlCol="0" anchor="ctr"/>
          <a:lstStyle>
            <a:lvl1pPr algn="ctr">
              <a:defRPr sz="1100">
                <a:solidFill>
                  <a:schemeClr val="tx1"/>
                </a:solidFill>
              </a:defRPr>
            </a:lvl1pPr>
          </a:lstStyle>
          <a:p>
            <a:endParaRPr lang="it-IT" sz="1100" dirty="0"/>
          </a:p>
        </p:txBody>
      </p:sp>
    </p:spTree>
  </p:cSld>
  <p:clrMap bg1="lt1" tx1="dk1" bg2="lt2" tx2="dk2" accent1="accent1" accent2="accent2" accent3="accent3" accent4="accent4" accent5="accent5" accent6="accent6" hlink="hlink" folHlink="folHlink"/>
  <p:sldLayoutIdLst>
    <p:sldLayoutId id="2147483860" r:id="rId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A7ADF3-0CC4-E176-6E06-754307255B49}"/>
              </a:ext>
            </a:extLst>
          </p:cNvPr>
          <p:cNvSpPr/>
          <p:nvPr userDrawn="1"/>
        </p:nvSpPr>
        <p:spPr>
          <a:xfrm>
            <a:off x="0" y="0"/>
            <a:ext cx="6096000" cy="6858000"/>
          </a:xfrm>
          <a:prstGeom prst="rect">
            <a:avLst/>
          </a:prstGeom>
          <a:solidFill>
            <a:srgbClr val="70C8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3861" r:id="rId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a:extLst>
              <a:ext uri="{FF2B5EF4-FFF2-40B4-BE49-F238E27FC236}">
                <a16:creationId xmlns:a16="http://schemas.microsoft.com/office/drawing/2014/main" id="{01CCD696-EB66-1A93-D3AF-6C4F4D4D6B1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2" r:id="rId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emf"/></Relationships>
</file>

<file path=ppt/slides/_rels/slide3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3.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4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Placeholder 6">
            <a:extLst>
              <a:ext uri="{FF2B5EF4-FFF2-40B4-BE49-F238E27FC236}">
                <a16:creationId xmlns:a16="http://schemas.microsoft.com/office/drawing/2014/main" id="{86F3C317-593A-C868-1AD5-FD592D993F1E}"/>
              </a:ext>
            </a:extLst>
          </p:cNvPr>
          <p:cNvSpPr txBox="1">
            <a:spLocks/>
          </p:cNvSpPr>
          <p:nvPr/>
        </p:nvSpPr>
        <p:spPr bwMode="auto">
          <a:xfrm>
            <a:off x="407851" y="226265"/>
            <a:ext cx="2935288" cy="32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pPr>
            <a:r>
              <a:rPr lang="en-US" altLang="en-US" sz="1100" b="1" dirty="0">
                <a:solidFill>
                  <a:srgbClr val="000000"/>
                </a:solidFill>
                <a:cs typeface="Arial" panose="020B0604020202020204" pitchFamily="34" charset="0"/>
              </a:rPr>
              <a:t>UNAIDS</a:t>
            </a:r>
            <a:r>
              <a:rPr lang="en-US" altLang="en-US" sz="1100" dirty="0">
                <a:solidFill>
                  <a:srgbClr val="000000"/>
                </a:solidFill>
                <a:cs typeface="Arial" panose="020B0604020202020204" pitchFamily="34" charset="0"/>
              </a:rPr>
              <a:t> | JAN 2026</a:t>
            </a:r>
          </a:p>
        </p:txBody>
      </p:sp>
      <p:sp>
        <p:nvSpPr>
          <p:cNvPr id="6147" name="Title 1">
            <a:extLst>
              <a:ext uri="{FF2B5EF4-FFF2-40B4-BE49-F238E27FC236}">
                <a16:creationId xmlns:a16="http://schemas.microsoft.com/office/drawing/2014/main" id="{B15A630C-B87D-D17C-89DD-4712E6AF0A45}"/>
              </a:ext>
            </a:extLst>
          </p:cNvPr>
          <p:cNvSpPr txBox="1">
            <a:spLocks/>
          </p:cNvSpPr>
          <p:nvPr/>
        </p:nvSpPr>
        <p:spPr bwMode="auto">
          <a:xfrm>
            <a:off x="419726" y="1055116"/>
            <a:ext cx="11404844" cy="62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4000" dirty="0">
                <a:solidFill>
                  <a:srgbClr val="000000"/>
                </a:solidFill>
                <a:latin typeface="Avenir Book" panose="02000503020000020003" pitchFamily="2" charset="0"/>
                <a:cs typeface="Arial" panose="020B0604020202020204" pitchFamily="34" charset="0"/>
              </a:rPr>
              <a:t>COMMUNITY-LED RESPONSE</a:t>
            </a:r>
          </a:p>
        </p:txBody>
      </p:sp>
      <p:sp>
        <p:nvSpPr>
          <p:cNvPr id="6148" name="Text Placeholder 6">
            <a:extLst>
              <a:ext uri="{FF2B5EF4-FFF2-40B4-BE49-F238E27FC236}">
                <a16:creationId xmlns:a16="http://schemas.microsoft.com/office/drawing/2014/main" id="{6E503B92-B501-E87E-0315-233D78B73343}"/>
              </a:ext>
            </a:extLst>
          </p:cNvPr>
          <p:cNvSpPr txBox="1">
            <a:spLocks/>
          </p:cNvSpPr>
          <p:nvPr/>
        </p:nvSpPr>
        <p:spPr bwMode="auto">
          <a:xfrm>
            <a:off x="419726" y="2481031"/>
            <a:ext cx="69532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pPr>
            <a:r>
              <a:rPr lang="en-US" altLang="en-US" sz="1100" b="1" dirty="0">
                <a:solidFill>
                  <a:srgbClr val="000000"/>
                </a:solidFill>
                <a:latin typeface="Avenir Book" panose="02000503020000020003" pitchFamily="2" charset="0"/>
                <a:cs typeface="Arial" panose="020B0604020202020204" pitchFamily="34" charset="0"/>
              </a:rPr>
              <a:t>PRESENTER NAME, COUNTRY &amp; DATE OF TRAINING</a:t>
            </a:r>
          </a:p>
        </p:txBody>
      </p:sp>
      <p:sp>
        <p:nvSpPr>
          <p:cNvPr id="6149" name="Text Placeholder 6">
            <a:extLst>
              <a:ext uri="{FF2B5EF4-FFF2-40B4-BE49-F238E27FC236}">
                <a16:creationId xmlns:a16="http://schemas.microsoft.com/office/drawing/2014/main" id="{C4D33938-E17F-AE7D-CBD0-8CCEF92E983B}"/>
              </a:ext>
            </a:extLst>
          </p:cNvPr>
          <p:cNvSpPr txBox="1">
            <a:spLocks/>
          </p:cNvSpPr>
          <p:nvPr/>
        </p:nvSpPr>
        <p:spPr bwMode="auto">
          <a:xfrm>
            <a:off x="419726" y="1736596"/>
            <a:ext cx="6953250" cy="373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pPr>
            <a:r>
              <a:rPr lang="en-US" altLang="en-US" sz="2000" b="1" dirty="0">
                <a:solidFill>
                  <a:srgbClr val="70C8BE"/>
                </a:solidFill>
                <a:latin typeface="Avenir Book" panose="02000503020000020003" pitchFamily="2" charset="0"/>
                <a:cs typeface="Arial" panose="020B0604020202020204" pitchFamily="34" charset="0"/>
              </a:rPr>
              <a:t>RESOURCE TRACKING</a:t>
            </a:r>
          </a:p>
        </p:txBody>
      </p:sp>
      <p:pic>
        <p:nvPicPr>
          <p:cNvPr id="4" name="Immagine 3">
            <a:extLst>
              <a:ext uri="{FF2B5EF4-FFF2-40B4-BE49-F238E27FC236}">
                <a16:creationId xmlns:a16="http://schemas.microsoft.com/office/drawing/2014/main" id="{B6519C97-A328-05BE-BAA6-FEE847BEF98B}"/>
              </a:ext>
            </a:extLst>
          </p:cNvPr>
          <p:cNvPicPr>
            <a:picLocks noChangeAspect="1"/>
          </p:cNvPicPr>
          <p:nvPr/>
        </p:nvPicPr>
        <p:blipFill>
          <a:blip r:embed="rId2"/>
          <a:stretch>
            <a:fillRect/>
          </a:stretch>
        </p:blipFill>
        <p:spPr>
          <a:xfrm>
            <a:off x="9172074" y="115352"/>
            <a:ext cx="2901331" cy="545895"/>
          </a:xfrm>
          <a:prstGeom prst="rect">
            <a:avLst/>
          </a:prstGeom>
        </p:spPr>
      </p:pic>
      <p:pic>
        <p:nvPicPr>
          <p:cNvPr id="3" name="Picture 7">
            <a:extLst>
              <a:ext uri="{FF2B5EF4-FFF2-40B4-BE49-F238E27FC236}">
                <a16:creationId xmlns:a16="http://schemas.microsoft.com/office/drawing/2014/main" id="{7A4B7490-C583-AC54-670B-54EC855A98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4727"/>
          <a:stretch>
            <a:fillRect/>
          </a:stretch>
        </p:blipFill>
        <p:spPr bwMode="auto">
          <a:xfrm>
            <a:off x="0" y="3181350"/>
            <a:ext cx="12191999"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CBE41-2956-F536-BE52-C7B85677F98F}"/>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9A63F557-96EF-3BA8-D25A-8D85054A12E9}"/>
              </a:ext>
            </a:extLst>
          </p:cNvPr>
          <p:cNvSpPr txBox="1">
            <a:spLocks noChangeArrowheads="1"/>
          </p:cNvSpPr>
          <p:nvPr/>
        </p:nvSpPr>
        <p:spPr bwMode="auto">
          <a:xfrm>
            <a:off x="5906269" y="1594782"/>
            <a:ext cx="5741088" cy="369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base" latinLnBrk="0" hangingPunct="1">
              <a:lnSpc>
                <a:spcPct val="2000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dirty="0">
                <a:ln>
                  <a:noFill/>
                </a:ln>
                <a:solidFill>
                  <a:prstClr val="white"/>
                </a:solidFill>
                <a:effectLst/>
                <a:uLnTx/>
                <a:uFillTx/>
                <a:latin typeface="Avenir Book" panose="02000503020000020003" pitchFamily="2" charset="0"/>
                <a:ea typeface="ＭＳ Ｐゴシック" panose="020B0600070205080204" pitchFamily="34" charset="-128"/>
                <a:cs typeface="Arial" panose="020B0604020202020204" pitchFamily="34" charset="0"/>
              </a:rPr>
              <a:t>Implementation phases</a:t>
            </a:r>
          </a:p>
          <a:p>
            <a:pPr marL="0" marR="0" lvl="0" indent="0" algn="l" defTabSz="457200" rtl="0" eaLnBrk="1" fontAlgn="base" latinLnBrk="0" hangingPunct="1">
              <a:lnSpc>
                <a:spcPct val="2000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dirty="0">
                <a:ln>
                  <a:noFill/>
                </a:ln>
                <a:solidFill>
                  <a:prstClr val="white"/>
                </a:solidFill>
                <a:effectLst/>
                <a:uLnTx/>
                <a:uFillTx/>
                <a:latin typeface="Avenir Book" panose="02000503020000020003" pitchFamily="2" charset="0"/>
                <a:ea typeface="ＭＳ Ｐゴシック" panose="020B0600070205080204" pitchFamily="34" charset="-128"/>
                <a:cs typeface="Arial" panose="020B0604020202020204" pitchFamily="34" charset="0"/>
              </a:rPr>
              <a:t>	1. 	Planning</a:t>
            </a:r>
          </a:p>
          <a:p>
            <a:pPr marL="0" marR="0" lvl="0" indent="0" algn="l" defTabSz="457200" rtl="0" eaLnBrk="1" fontAlgn="base" latinLnBrk="0" hangingPunct="1">
              <a:lnSpc>
                <a:spcPct val="2000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dirty="0">
                <a:ln>
                  <a:noFill/>
                </a:ln>
                <a:solidFill>
                  <a:prstClr val="white"/>
                </a:solidFill>
                <a:effectLst/>
                <a:uLnTx/>
                <a:uFillTx/>
                <a:latin typeface="Avenir Book" panose="02000503020000020003" pitchFamily="2" charset="0"/>
                <a:ea typeface="ＭＳ Ｐゴシック" panose="020B0600070205080204" pitchFamily="34" charset="-128"/>
                <a:cs typeface="Arial" panose="020B0604020202020204" pitchFamily="34" charset="0"/>
              </a:rPr>
              <a:t>	2.	Context analysis –CLOs mapping</a:t>
            </a:r>
          </a:p>
          <a:p>
            <a:pPr marL="0" marR="0" lvl="0" indent="0" algn="l" defTabSz="457200" rtl="0" eaLnBrk="1" fontAlgn="base" latinLnBrk="0" hangingPunct="1">
              <a:lnSpc>
                <a:spcPct val="200000"/>
              </a:lnSpc>
              <a:spcBef>
                <a:spcPct val="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dirty="0">
              <a:ln>
                <a:noFill/>
              </a:ln>
              <a:solidFill>
                <a:prstClr val="white"/>
              </a:solidFill>
              <a:effectLst/>
              <a:uLnTx/>
              <a:uFillTx/>
              <a:latin typeface="Avenir Book" panose="02000503020000020003" pitchFamily="2"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200000"/>
              </a:lnSpc>
              <a:spcBef>
                <a:spcPct val="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dirty="0">
              <a:ln>
                <a:noFill/>
              </a:ln>
              <a:solidFill>
                <a:prstClr val="white"/>
              </a:solidFill>
              <a:effectLst/>
              <a:uLnTx/>
              <a:uFillTx/>
              <a:latin typeface="Avenir Book" panose="02000503020000020003" pitchFamily="2"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200000"/>
              </a:lnSpc>
              <a:spcBef>
                <a:spcPct val="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dirty="0">
              <a:ln>
                <a:noFill/>
              </a:ln>
              <a:solidFill>
                <a:prstClr val="white"/>
              </a:solidFill>
              <a:effectLst/>
              <a:uLnTx/>
              <a:uFillTx/>
              <a:latin typeface="Avenir Book" panose="02000503020000020003" pitchFamily="2" charset="0"/>
              <a:ea typeface="ＭＳ Ｐゴシック" panose="020B0600070205080204" pitchFamily="34" charset="-128"/>
              <a:cs typeface="Arial" panose="020B0604020202020204" pitchFamily="34" charset="0"/>
            </a:endParaRPr>
          </a:p>
        </p:txBody>
      </p:sp>
      <p:sp>
        <p:nvSpPr>
          <p:cNvPr id="4" name="TextBox 1">
            <a:extLst>
              <a:ext uri="{FF2B5EF4-FFF2-40B4-BE49-F238E27FC236}">
                <a16:creationId xmlns:a16="http://schemas.microsoft.com/office/drawing/2014/main" id="{10B6359B-4BE9-B8FE-4883-6707F25012F0}"/>
              </a:ext>
            </a:extLst>
          </p:cNvPr>
          <p:cNvSpPr txBox="1"/>
          <p:nvPr/>
        </p:nvSpPr>
        <p:spPr>
          <a:xfrm>
            <a:off x="509667" y="330263"/>
            <a:ext cx="11137690" cy="1477328"/>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prstClr val="white"/>
                </a:solidFill>
                <a:effectLst/>
                <a:uLnTx/>
                <a:uFillTx/>
                <a:latin typeface="Avenir Book" panose="02000503020000020003" pitchFamily="2" charset="0"/>
                <a:ea typeface="ＭＳ Ｐゴシック" panose="020B0600070205080204" pitchFamily="34" charset="-128"/>
                <a:cs typeface="Arial" panose="020B0604020202020204" pitchFamily="34" charset="0"/>
              </a:rPr>
              <a:t>Module 2: </a:t>
            </a:r>
            <a:br>
              <a:rPr kumimoji="0" lang="en-US" altLang="en-US" sz="3000" b="0" i="0" u="none" strike="noStrike" kern="1200" cap="none" spc="0" normalizeH="0" baseline="0" noProof="0" dirty="0">
                <a:ln>
                  <a:noFill/>
                </a:ln>
                <a:solidFill>
                  <a:prstClr val="white"/>
                </a:solidFill>
                <a:effectLst/>
                <a:uLnTx/>
                <a:uFillTx/>
                <a:latin typeface="Avenir Book" panose="02000503020000020003" pitchFamily="2" charset="0"/>
                <a:ea typeface="ＭＳ Ｐゴシック" panose="020B0600070205080204" pitchFamily="34" charset="-128"/>
                <a:cs typeface="Arial" panose="020B0604020202020204" pitchFamily="34" charset="0"/>
              </a:rPr>
            </a:br>
            <a:r>
              <a:rPr kumimoji="0" lang="en-US" altLang="en-US" sz="3000" b="0" i="0" u="none" strike="noStrike" kern="1200" cap="none" spc="0" normalizeH="0" baseline="0" noProof="0" dirty="0">
                <a:ln>
                  <a:noFill/>
                </a:ln>
                <a:solidFill>
                  <a:prstClr val="white"/>
                </a:solidFill>
                <a:effectLst/>
                <a:uLnTx/>
                <a:uFillTx/>
                <a:latin typeface="Avenir Book" panose="02000503020000020003" pitchFamily="2" charset="0"/>
                <a:ea typeface="ＭＳ Ｐゴシック" panose="020B0600070205080204" pitchFamily="34" charset="-128"/>
                <a:cs typeface="Arial" panose="020B0604020202020204" pitchFamily="34" charset="0"/>
              </a:rPr>
              <a:t>Framework for Resource Tracking</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3000" b="0" i="0" u="none" strike="noStrike" kern="1200" cap="none" spc="0" normalizeH="0" baseline="0" noProof="0" dirty="0">
              <a:ln>
                <a:noFill/>
              </a:ln>
              <a:solidFill>
                <a:prstClr val="white"/>
              </a:solidFill>
              <a:effectLst/>
              <a:uLnTx/>
              <a:uFillTx/>
              <a:latin typeface="Avenir Book" panose="02000503020000020003" pitchFamily="2" charset="0"/>
              <a:ea typeface="ＭＳ Ｐゴシック" panose="020B0600070205080204" pitchFamily="34" charset="-128"/>
              <a:cs typeface="Arial" panose="020B0604020202020204" pitchFamily="34" charset="0"/>
            </a:endParaRPr>
          </a:p>
        </p:txBody>
      </p:sp>
      <p:sp>
        <p:nvSpPr>
          <p:cNvPr id="9" name="Triangolo 11">
            <a:extLst>
              <a:ext uri="{FF2B5EF4-FFF2-40B4-BE49-F238E27FC236}">
                <a16:creationId xmlns:a16="http://schemas.microsoft.com/office/drawing/2014/main" id="{2FAD96F3-DEEE-D52C-CB25-30E869204E85}"/>
              </a:ext>
            </a:extLst>
          </p:cNvPr>
          <p:cNvSpPr/>
          <p:nvPr/>
        </p:nvSpPr>
        <p:spPr>
          <a:xfrm rot="5400000">
            <a:off x="5478225" y="2470186"/>
            <a:ext cx="233649" cy="330890"/>
          </a:xfrm>
          <a:prstGeom prst="triangle">
            <a:avLst/>
          </a:prstGeom>
          <a:solidFill>
            <a:srgbClr val="01A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riangolo 12">
            <a:extLst>
              <a:ext uri="{FF2B5EF4-FFF2-40B4-BE49-F238E27FC236}">
                <a16:creationId xmlns:a16="http://schemas.microsoft.com/office/drawing/2014/main" id="{4A24DDD7-D875-A6BD-BC9E-994475FBAA76}"/>
              </a:ext>
            </a:extLst>
          </p:cNvPr>
          <p:cNvSpPr/>
          <p:nvPr/>
        </p:nvSpPr>
        <p:spPr>
          <a:xfrm rot="5400000">
            <a:off x="5478225" y="3064576"/>
            <a:ext cx="233649" cy="330890"/>
          </a:xfrm>
          <a:prstGeom prst="triangle">
            <a:avLst/>
          </a:prstGeom>
          <a:solidFill>
            <a:srgbClr val="01A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48502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e 28">
            <a:extLst>
              <a:ext uri="{FF2B5EF4-FFF2-40B4-BE49-F238E27FC236}">
                <a16:creationId xmlns:a16="http://schemas.microsoft.com/office/drawing/2014/main" id="{B7757FEA-9C92-FD4E-E7E4-4A71794B8CDA}"/>
              </a:ext>
            </a:extLst>
          </p:cNvPr>
          <p:cNvSpPr/>
          <p:nvPr/>
        </p:nvSpPr>
        <p:spPr>
          <a:xfrm>
            <a:off x="-7109019" y="-2286575"/>
            <a:ext cx="11525681" cy="11525681"/>
          </a:xfrm>
          <a:prstGeom prst="ellipse">
            <a:avLst/>
          </a:prstGeom>
          <a:solidFill>
            <a:schemeClr val="bg2">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venir Book" panose="02000503020000020003" pitchFamily="2" charset="0"/>
            </a:endParaRPr>
          </a:p>
        </p:txBody>
      </p:sp>
      <p:cxnSp>
        <p:nvCxnSpPr>
          <p:cNvPr id="23" name="Connettore diritto a freccia 22">
            <a:extLst>
              <a:ext uri="{FF2B5EF4-FFF2-40B4-BE49-F238E27FC236}">
                <a16:creationId xmlns:a16="http://schemas.microsoft.com/office/drawing/2014/main" id="{AD052231-B8EE-A2AE-4ABE-5B3E4422DE5C}"/>
              </a:ext>
            </a:extLst>
          </p:cNvPr>
          <p:cNvCxnSpPr>
            <a:cxnSpLocks/>
          </p:cNvCxnSpPr>
          <p:nvPr/>
        </p:nvCxnSpPr>
        <p:spPr>
          <a:xfrm>
            <a:off x="5704733" y="3429000"/>
            <a:ext cx="29518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DE1F7395-B168-F809-0B17-417AD1587302}"/>
              </a:ext>
            </a:extLst>
          </p:cNvPr>
          <p:cNvSpPr txBox="1"/>
          <p:nvPr/>
        </p:nvSpPr>
        <p:spPr>
          <a:xfrm>
            <a:off x="509667" y="330263"/>
            <a:ext cx="11137690" cy="553998"/>
          </a:xfrm>
          <a:prstGeom prst="rect">
            <a:avLst/>
          </a:prstGeom>
          <a:noFill/>
        </p:spPr>
        <p:txBody>
          <a:bodyPr wrap="square">
            <a:spAutoFit/>
          </a:bodyPr>
          <a:lstStyle/>
          <a:p>
            <a:pPr eaLnBrk="1" hangingPunct="1"/>
            <a:r>
              <a:rPr lang="en-US" altLang="en-US" sz="3000" dirty="0">
                <a:solidFill>
                  <a:srgbClr val="70C8BE"/>
                </a:solidFill>
                <a:latin typeface="Avenir Book" panose="02000503020000020003" pitchFamily="2" charset="0"/>
                <a:cs typeface="Arial" panose="020B0604020202020204" pitchFamily="34" charset="0"/>
              </a:rPr>
              <a:t>Implementation phases </a:t>
            </a:r>
          </a:p>
        </p:txBody>
      </p:sp>
      <p:sp>
        <p:nvSpPr>
          <p:cNvPr id="6" name="Segnaposto piè di pagina 5">
            <a:extLst>
              <a:ext uri="{FF2B5EF4-FFF2-40B4-BE49-F238E27FC236}">
                <a16:creationId xmlns:a16="http://schemas.microsoft.com/office/drawing/2014/main" id="{CA6600C2-B7E0-735A-E2E5-02846552572B}"/>
              </a:ext>
            </a:extLst>
          </p:cNvPr>
          <p:cNvSpPr>
            <a:spLocks noGrp="1"/>
          </p:cNvSpPr>
          <p:nvPr>
            <p:ph type="ftr" sz="quarter" idx="3"/>
          </p:nvPr>
        </p:nvSpPr>
        <p:spPr/>
        <p:txBody>
          <a:bodyPr/>
          <a:lstStyle/>
          <a:p>
            <a:r>
              <a:rPr lang="it-IT" sz="1100" dirty="0">
                <a:latin typeface="Avenir Book" panose="02000503020000020003" pitchFamily="2" charset="0"/>
              </a:rPr>
              <a:t>10</a:t>
            </a:r>
          </a:p>
        </p:txBody>
      </p:sp>
      <p:sp>
        <p:nvSpPr>
          <p:cNvPr id="13" name="CasellaDiTesto 12">
            <a:extLst>
              <a:ext uri="{FF2B5EF4-FFF2-40B4-BE49-F238E27FC236}">
                <a16:creationId xmlns:a16="http://schemas.microsoft.com/office/drawing/2014/main" id="{5371EA68-7622-6FAD-DB4A-C0A4EA2E142D}"/>
              </a:ext>
            </a:extLst>
          </p:cNvPr>
          <p:cNvSpPr txBox="1"/>
          <p:nvPr/>
        </p:nvSpPr>
        <p:spPr>
          <a:xfrm>
            <a:off x="509668" y="2274838"/>
            <a:ext cx="3112422" cy="2308324"/>
          </a:xfrm>
          <a:prstGeom prst="rect">
            <a:avLst/>
          </a:prstGeom>
          <a:noFill/>
        </p:spPr>
        <p:txBody>
          <a:bodyPr wrap="square">
            <a:spAutoFit/>
          </a:bodyPr>
          <a:lstStyle/>
          <a:p>
            <a:pPr lvl="0">
              <a:buNone/>
            </a:pPr>
            <a:r>
              <a:rPr lang="en-GB" b="1" dirty="0">
                <a:latin typeface="Avenir Book" panose="02000503020000020003" pitchFamily="2" charset="0"/>
                <a:cs typeface="Arial" panose="020B0604020202020204" pitchFamily="34" charset="0"/>
              </a:rPr>
              <a:t>Please note that the CLO spending assessment can either be incorporated into a comprehensive NASA process (NASA+) or be conducted as an independent study </a:t>
            </a:r>
            <a:br>
              <a:rPr lang="en-GB" b="1" dirty="0">
                <a:latin typeface="Avenir Book" panose="02000503020000020003" pitchFamily="2" charset="0"/>
                <a:cs typeface="Arial" panose="020B0604020202020204" pitchFamily="34" charset="0"/>
              </a:rPr>
            </a:br>
            <a:r>
              <a:rPr lang="en-GB" b="1" dirty="0">
                <a:latin typeface="Avenir Book" panose="02000503020000020003" pitchFamily="2" charset="0"/>
                <a:cs typeface="Arial" panose="020B0604020202020204" pitchFamily="34" charset="0"/>
              </a:rPr>
              <a:t>(Stand-alone exercise)</a:t>
            </a:r>
          </a:p>
        </p:txBody>
      </p:sp>
      <p:sp>
        <p:nvSpPr>
          <p:cNvPr id="2" name="Oval 1">
            <a:extLst>
              <a:ext uri="{FF2B5EF4-FFF2-40B4-BE49-F238E27FC236}">
                <a16:creationId xmlns:a16="http://schemas.microsoft.com/office/drawing/2014/main" id="{E98FDB40-99C6-07D6-3598-B1FBE57D017B}"/>
              </a:ext>
            </a:extLst>
          </p:cNvPr>
          <p:cNvSpPr/>
          <p:nvPr/>
        </p:nvSpPr>
        <p:spPr>
          <a:xfrm>
            <a:off x="3916920" y="2485174"/>
            <a:ext cx="1794056" cy="179405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dirty="0">
                <a:latin typeface="Avenir Medium" panose="02000503020000020003" pitchFamily="2" charset="0"/>
              </a:rPr>
              <a:t>Planning and </a:t>
            </a:r>
          </a:p>
          <a:p>
            <a:pPr algn="ctr"/>
            <a:r>
              <a:rPr lang="en-GB" dirty="0">
                <a:latin typeface="Avenir Medium" panose="02000503020000020003" pitchFamily="2" charset="0"/>
              </a:rPr>
              <a:t>material </a:t>
            </a:r>
          </a:p>
          <a:p>
            <a:pPr algn="ctr"/>
            <a:r>
              <a:rPr lang="en-GB" dirty="0">
                <a:latin typeface="Avenir Medium" panose="02000503020000020003" pitchFamily="2" charset="0"/>
              </a:rPr>
              <a:t>development </a:t>
            </a:r>
          </a:p>
        </p:txBody>
      </p:sp>
      <p:cxnSp>
        <p:nvCxnSpPr>
          <p:cNvPr id="5" name="Connettore diritto a freccia 22">
            <a:extLst>
              <a:ext uri="{FF2B5EF4-FFF2-40B4-BE49-F238E27FC236}">
                <a16:creationId xmlns:a16="http://schemas.microsoft.com/office/drawing/2014/main" id="{34CF9976-DCFA-C75E-5E58-3C489FFE20E1}"/>
              </a:ext>
            </a:extLst>
          </p:cNvPr>
          <p:cNvCxnSpPr>
            <a:cxnSpLocks/>
          </p:cNvCxnSpPr>
          <p:nvPr/>
        </p:nvCxnSpPr>
        <p:spPr>
          <a:xfrm>
            <a:off x="7781486" y="3429000"/>
            <a:ext cx="29518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6BC96FD5-D161-120A-C9E0-09404A124BEB}"/>
              </a:ext>
            </a:extLst>
          </p:cNvPr>
          <p:cNvSpPr/>
          <p:nvPr/>
        </p:nvSpPr>
        <p:spPr>
          <a:xfrm>
            <a:off x="5993673" y="2485174"/>
            <a:ext cx="1794056" cy="179405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dirty="0">
                <a:latin typeface="Avenir Medium" panose="02000503020000020003" pitchFamily="2" charset="0"/>
              </a:rPr>
              <a:t>Context </a:t>
            </a:r>
            <a:br>
              <a:rPr lang="en-GB" dirty="0">
                <a:latin typeface="Avenir Medium" panose="02000503020000020003" pitchFamily="2" charset="0"/>
              </a:rPr>
            </a:br>
            <a:r>
              <a:rPr lang="en-GB" dirty="0">
                <a:latin typeface="Avenir Medium" panose="02000503020000020003" pitchFamily="2" charset="0"/>
              </a:rPr>
              <a:t>analysis – </a:t>
            </a:r>
          </a:p>
          <a:p>
            <a:pPr algn="ctr"/>
            <a:r>
              <a:rPr lang="en-GB" dirty="0">
                <a:latin typeface="Avenir Medium" panose="02000503020000020003" pitchFamily="2" charset="0"/>
              </a:rPr>
              <a:t>CLO </a:t>
            </a:r>
            <a:br>
              <a:rPr lang="en-GB" dirty="0">
                <a:latin typeface="Avenir Medium" panose="02000503020000020003" pitchFamily="2" charset="0"/>
              </a:rPr>
            </a:br>
            <a:r>
              <a:rPr lang="en-GB" dirty="0">
                <a:latin typeface="Avenir Medium" panose="02000503020000020003" pitchFamily="2" charset="0"/>
              </a:rPr>
              <a:t>landscape </a:t>
            </a:r>
          </a:p>
        </p:txBody>
      </p:sp>
      <p:cxnSp>
        <p:nvCxnSpPr>
          <p:cNvPr id="8" name="Connettore diritto a freccia 22">
            <a:extLst>
              <a:ext uri="{FF2B5EF4-FFF2-40B4-BE49-F238E27FC236}">
                <a16:creationId xmlns:a16="http://schemas.microsoft.com/office/drawing/2014/main" id="{CF475C0B-9097-E40A-61DA-AD862F1003C6}"/>
              </a:ext>
            </a:extLst>
          </p:cNvPr>
          <p:cNvCxnSpPr>
            <a:cxnSpLocks/>
          </p:cNvCxnSpPr>
          <p:nvPr/>
        </p:nvCxnSpPr>
        <p:spPr>
          <a:xfrm>
            <a:off x="9858239" y="3429000"/>
            <a:ext cx="29518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4AF0B9FD-EA43-1F3A-88C1-1162D35DB7C3}"/>
              </a:ext>
            </a:extLst>
          </p:cNvPr>
          <p:cNvSpPr/>
          <p:nvPr/>
        </p:nvSpPr>
        <p:spPr>
          <a:xfrm>
            <a:off x="8070426" y="2485174"/>
            <a:ext cx="1794056" cy="179405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dirty="0">
                <a:latin typeface="Avenir Medium" panose="02000503020000020003" pitchFamily="2" charset="0"/>
              </a:rPr>
              <a:t>Data </a:t>
            </a:r>
            <a:br>
              <a:rPr lang="en-GB" dirty="0">
                <a:latin typeface="Avenir Medium" panose="02000503020000020003" pitchFamily="2" charset="0"/>
              </a:rPr>
            </a:br>
            <a:r>
              <a:rPr lang="en-GB" dirty="0">
                <a:latin typeface="Avenir Medium" panose="02000503020000020003" pitchFamily="2" charset="0"/>
              </a:rPr>
              <a:t>collection, </a:t>
            </a:r>
            <a:br>
              <a:rPr lang="en-GB" dirty="0">
                <a:latin typeface="Avenir Medium" panose="02000503020000020003" pitchFamily="2" charset="0"/>
              </a:rPr>
            </a:br>
            <a:r>
              <a:rPr lang="en-GB" dirty="0">
                <a:latin typeface="Avenir Medium" panose="02000503020000020003" pitchFamily="2" charset="0"/>
              </a:rPr>
              <a:t>cleaning</a:t>
            </a:r>
          </a:p>
        </p:txBody>
      </p:sp>
      <p:sp>
        <p:nvSpPr>
          <p:cNvPr id="11" name="Oval 10">
            <a:extLst>
              <a:ext uri="{FF2B5EF4-FFF2-40B4-BE49-F238E27FC236}">
                <a16:creationId xmlns:a16="http://schemas.microsoft.com/office/drawing/2014/main" id="{EA9B3D2B-B6E8-3416-B80F-E1899EBC6FFE}"/>
              </a:ext>
            </a:extLst>
          </p:cNvPr>
          <p:cNvSpPr/>
          <p:nvPr/>
        </p:nvSpPr>
        <p:spPr>
          <a:xfrm>
            <a:off x="10147181" y="2485174"/>
            <a:ext cx="1794056" cy="179405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dirty="0">
                <a:latin typeface="Avenir Medium" panose="02000503020000020003" pitchFamily="2" charset="0"/>
              </a:rPr>
              <a:t>Analysis and </a:t>
            </a:r>
            <a:br>
              <a:rPr lang="en-GB" dirty="0">
                <a:latin typeface="Avenir Medium" panose="02000503020000020003" pitchFamily="2" charset="0"/>
              </a:rPr>
            </a:br>
            <a:r>
              <a:rPr lang="en-GB" dirty="0">
                <a:latin typeface="Avenir Medium" panose="02000503020000020003" pitchFamily="2" charset="0"/>
              </a:rPr>
              <a:t>reporting </a:t>
            </a:r>
            <a:br>
              <a:rPr lang="en-GB" dirty="0">
                <a:latin typeface="Avenir Medium" panose="02000503020000020003" pitchFamily="2" charset="0"/>
              </a:rPr>
            </a:br>
            <a:r>
              <a:rPr lang="en-GB" dirty="0">
                <a:latin typeface="Avenir Medium" panose="02000503020000020003" pitchFamily="2" charset="0"/>
              </a:rPr>
              <a:t>writing </a:t>
            </a:r>
          </a:p>
        </p:txBody>
      </p:sp>
    </p:spTree>
    <p:extLst>
      <p:ext uri="{BB962C8B-B14F-4D97-AF65-F5344CB8AC3E}">
        <p14:creationId xmlns:p14="http://schemas.microsoft.com/office/powerpoint/2010/main" val="2080439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217B0-4B2F-7BE4-C46B-CE491A145070}"/>
            </a:ext>
          </a:extLst>
        </p:cNvPr>
        <p:cNvGrpSpPr/>
        <p:nvPr/>
      </p:nvGrpSpPr>
      <p:grpSpPr>
        <a:xfrm>
          <a:off x="0" y="0"/>
          <a:ext cx="0" cy="0"/>
          <a:chOff x="0" y="0"/>
          <a:chExt cx="0" cy="0"/>
        </a:xfrm>
      </p:grpSpPr>
      <p:sp>
        <p:nvSpPr>
          <p:cNvPr id="6" name="TextBox 1">
            <a:extLst>
              <a:ext uri="{FF2B5EF4-FFF2-40B4-BE49-F238E27FC236}">
                <a16:creationId xmlns:a16="http://schemas.microsoft.com/office/drawing/2014/main" id="{B8424067-2ECF-9F9C-F490-E161F8418EDC}"/>
              </a:ext>
            </a:extLst>
          </p:cNvPr>
          <p:cNvSpPr txBox="1"/>
          <p:nvPr/>
        </p:nvSpPr>
        <p:spPr>
          <a:xfrm>
            <a:off x="509667" y="330951"/>
            <a:ext cx="11137690" cy="553998"/>
          </a:xfrm>
          <a:prstGeom prst="rect">
            <a:avLst/>
          </a:prstGeom>
          <a:noFill/>
        </p:spPr>
        <p:txBody>
          <a:bodyPr wrap="square">
            <a:spAutoFit/>
          </a:bodyPr>
          <a:lstStyle/>
          <a:p>
            <a:pPr eaLnBrk="1" hangingPunct="1"/>
            <a:r>
              <a:rPr lang="en-US" sz="3000" dirty="0">
                <a:solidFill>
                  <a:srgbClr val="70C8BE"/>
                </a:solidFill>
                <a:latin typeface="Avenir Book" panose="02000503020000020003" pitchFamily="2" charset="0"/>
                <a:cs typeface="Arial" panose="020B0604020202020204" pitchFamily="34" charset="0"/>
              </a:rPr>
              <a:t>Planning</a:t>
            </a:r>
          </a:p>
        </p:txBody>
      </p:sp>
      <p:sp>
        <p:nvSpPr>
          <p:cNvPr id="8" name="Segnaposto piè di pagina 7">
            <a:extLst>
              <a:ext uri="{FF2B5EF4-FFF2-40B4-BE49-F238E27FC236}">
                <a16:creationId xmlns:a16="http://schemas.microsoft.com/office/drawing/2014/main" id="{E6C772F4-AE61-B162-2690-8EF50FE074B0}"/>
              </a:ext>
            </a:extLst>
          </p:cNvPr>
          <p:cNvSpPr>
            <a:spLocks noGrp="1"/>
          </p:cNvSpPr>
          <p:nvPr>
            <p:ph type="ftr" sz="quarter" idx="3"/>
          </p:nvPr>
        </p:nvSpPr>
        <p:spPr/>
        <p:txBody>
          <a:bodyPr/>
          <a:lstStyle/>
          <a:p>
            <a:r>
              <a:rPr lang="it-IT" sz="1100" dirty="0">
                <a:latin typeface="Avenir Book" panose="02000503020000020003" pitchFamily="2" charset="0"/>
              </a:rPr>
              <a:t>11</a:t>
            </a:r>
          </a:p>
        </p:txBody>
      </p:sp>
      <p:sp>
        <p:nvSpPr>
          <p:cNvPr id="12" name="Content Placeholder 2">
            <a:extLst>
              <a:ext uri="{FF2B5EF4-FFF2-40B4-BE49-F238E27FC236}">
                <a16:creationId xmlns:a16="http://schemas.microsoft.com/office/drawing/2014/main" id="{533FB3BB-E446-2FCB-75C3-FA4B9C0FAF96}"/>
              </a:ext>
            </a:extLst>
          </p:cNvPr>
          <p:cNvSpPr txBox="1">
            <a:spLocks/>
          </p:cNvSpPr>
          <p:nvPr/>
        </p:nvSpPr>
        <p:spPr>
          <a:xfrm>
            <a:off x="532741" y="1057054"/>
            <a:ext cx="10324650" cy="1358870"/>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400">
              <a:buNone/>
            </a:pPr>
            <a:r>
              <a:rPr lang="en-US" sz="1800" dirty="0">
                <a:latin typeface="Avenir Book" panose="02000503020000020003" pitchFamily="2" charset="0"/>
              </a:rPr>
              <a:t>Planning the study involves a decision-making process influenced by the context, stakeholders, and the quality and completeness of directories and data sources. This section addresses three topics for determining the scope and boundaries of a CLOs HIV Spending Assessment.</a:t>
            </a:r>
          </a:p>
        </p:txBody>
      </p:sp>
      <p:sp>
        <p:nvSpPr>
          <p:cNvPr id="2" name="Rettangolo con angoli arrotondati 1">
            <a:extLst>
              <a:ext uri="{FF2B5EF4-FFF2-40B4-BE49-F238E27FC236}">
                <a16:creationId xmlns:a16="http://schemas.microsoft.com/office/drawing/2014/main" id="{A893A888-420F-C7A3-EDDA-009E5C732519}"/>
              </a:ext>
            </a:extLst>
          </p:cNvPr>
          <p:cNvSpPr/>
          <p:nvPr/>
        </p:nvSpPr>
        <p:spPr>
          <a:xfrm>
            <a:off x="587375" y="2685843"/>
            <a:ext cx="3565525" cy="3282338"/>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1999" rtlCol="0" anchor="t"/>
          <a:lstStyle/>
          <a:p>
            <a:pPr marL="285750" indent="-285750">
              <a:spcAft>
                <a:spcPts val="600"/>
              </a:spcAft>
              <a:buFont typeface="Arial" panose="020B0604020202020204" pitchFamily="34" charset="0"/>
              <a:buChar char="•"/>
            </a:pPr>
            <a:r>
              <a:rPr lang="en-US" dirty="0">
                <a:solidFill>
                  <a:schemeClr val="bg1"/>
                </a:solidFill>
                <a:latin typeface="Avenir Book" panose="02000503020000020003" pitchFamily="2" charset="0"/>
                <a:cs typeface="Arial" panose="020B0604020202020204" pitchFamily="34" charset="0"/>
              </a:rPr>
              <a:t>Build an alliance of stakeholders and organizations to support the project.</a:t>
            </a:r>
          </a:p>
          <a:p>
            <a:pPr marL="285750" indent="-285750">
              <a:spcAft>
                <a:spcPts val="600"/>
              </a:spcAft>
              <a:buFont typeface="Arial" panose="020B0604020202020204" pitchFamily="34" charset="0"/>
              <a:buChar char="•"/>
            </a:pPr>
            <a:r>
              <a:rPr lang="en-US" dirty="0">
                <a:solidFill>
                  <a:schemeClr val="bg1"/>
                </a:solidFill>
                <a:latin typeface="Avenir Book" panose="02000503020000020003" pitchFamily="2" charset="0"/>
                <a:cs typeface="Arial" panose="020B0604020202020204" pitchFamily="34" charset="0"/>
              </a:rPr>
              <a:t>Ensure participation from CLOs, government offices, and international partners. </a:t>
            </a:r>
          </a:p>
          <a:p>
            <a:pPr marL="285750" indent="-285750">
              <a:spcAft>
                <a:spcPts val="600"/>
              </a:spcAft>
              <a:buFont typeface="Arial" panose="020B0604020202020204" pitchFamily="34" charset="0"/>
              <a:buChar char="•"/>
            </a:pPr>
            <a:r>
              <a:rPr lang="en-US" dirty="0">
                <a:solidFill>
                  <a:schemeClr val="bg1"/>
                </a:solidFill>
                <a:latin typeface="Avenir Book" panose="02000503020000020003" pitchFamily="2" charset="0"/>
                <a:cs typeface="Arial" panose="020B0604020202020204" pitchFamily="34" charset="0"/>
              </a:rPr>
              <a:t>Form a steering committee from these partners to guide key decisions</a:t>
            </a:r>
          </a:p>
          <a:p>
            <a:pPr marL="285750" indent="-285750">
              <a:spcAft>
                <a:spcPts val="600"/>
              </a:spcAft>
              <a:buFont typeface="Arial" panose="020B0604020202020204" pitchFamily="34" charset="0"/>
              <a:buChar char="•"/>
            </a:pPr>
            <a:endParaRPr lang="en-US" dirty="0">
              <a:solidFill>
                <a:schemeClr val="bg1"/>
              </a:solidFill>
              <a:latin typeface="Avenir Book" panose="02000503020000020003" pitchFamily="2" charset="0"/>
              <a:cs typeface="Arial" panose="020B0604020202020204" pitchFamily="34" charset="0"/>
            </a:endParaRPr>
          </a:p>
          <a:p>
            <a:pPr marL="285750" indent="-285750">
              <a:spcAft>
                <a:spcPts val="600"/>
              </a:spcAft>
              <a:buFont typeface="Arial" panose="020B0604020202020204" pitchFamily="34" charset="0"/>
              <a:buChar char="•"/>
            </a:pPr>
            <a:endParaRPr lang="en-US" dirty="0">
              <a:solidFill>
                <a:schemeClr val="bg1"/>
              </a:solidFill>
              <a:latin typeface="Avenir Book" panose="02000503020000020003" pitchFamily="2" charset="0"/>
              <a:cs typeface="Arial" panose="020B0604020202020204" pitchFamily="34" charset="0"/>
            </a:endParaRPr>
          </a:p>
          <a:p>
            <a:pPr marL="285750" indent="-285750">
              <a:spcAft>
                <a:spcPts val="600"/>
              </a:spcAft>
              <a:buFont typeface="Arial" panose="020B0604020202020204" pitchFamily="34" charset="0"/>
              <a:buChar char="•"/>
            </a:pPr>
            <a:endParaRPr lang="en-US" dirty="0">
              <a:solidFill>
                <a:schemeClr val="bg1"/>
              </a:solidFill>
              <a:latin typeface="Avenir Book" panose="02000503020000020003" pitchFamily="2" charset="0"/>
              <a:cs typeface="Arial" panose="020B0604020202020204" pitchFamily="34" charset="0"/>
            </a:endParaRPr>
          </a:p>
        </p:txBody>
      </p:sp>
      <p:sp>
        <p:nvSpPr>
          <p:cNvPr id="3" name="Rettangolo con angoli arrotondati 1">
            <a:extLst>
              <a:ext uri="{FF2B5EF4-FFF2-40B4-BE49-F238E27FC236}">
                <a16:creationId xmlns:a16="http://schemas.microsoft.com/office/drawing/2014/main" id="{EF165FD1-C7EE-6C76-CD0A-59D400E5D0B6}"/>
              </a:ext>
            </a:extLst>
          </p:cNvPr>
          <p:cNvSpPr/>
          <p:nvPr/>
        </p:nvSpPr>
        <p:spPr>
          <a:xfrm>
            <a:off x="587374" y="2225446"/>
            <a:ext cx="3565525" cy="659341"/>
          </a:xfrm>
          <a:prstGeom prst="roundRect">
            <a:avLst>
              <a:gd name="adj" fmla="val 17983"/>
            </a:avLst>
          </a:prstGeom>
          <a:solidFill>
            <a:srgbClr val="18A3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venir Black" panose="02000503020000020003" pitchFamily="2" charset="0"/>
                <a:cs typeface="Arial" panose="020B0604020202020204" pitchFamily="34" charset="0"/>
              </a:rPr>
              <a:t>Raising awareness and partners </a:t>
            </a:r>
            <a:r>
              <a:rPr lang="en-US" b="1" dirty="0" err="1">
                <a:solidFill>
                  <a:schemeClr val="bg1"/>
                </a:solidFill>
                <a:latin typeface="Avenir Black" panose="02000503020000020003" pitchFamily="2" charset="0"/>
                <a:cs typeface="Arial" panose="020B0604020202020204" pitchFamily="34" charset="0"/>
              </a:rPr>
              <a:t>mobilisation</a:t>
            </a:r>
            <a:endParaRPr lang="en-US" b="1" dirty="0">
              <a:solidFill>
                <a:schemeClr val="bg1"/>
              </a:solidFill>
              <a:latin typeface="Avenir Black" panose="02000503020000020003" pitchFamily="2" charset="0"/>
              <a:cs typeface="Arial" panose="020B0604020202020204" pitchFamily="34" charset="0"/>
            </a:endParaRPr>
          </a:p>
        </p:txBody>
      </p:sp>
      <p:sp>
        <p:nvSpPr>
          <p:cNvPr id="4" name="Rettangolo con angoli arrotondati 1">
            <a:extLst>
              <a:ext uri="{FF2B5EF4-FFF2-40B4-BE49-F238E27FC236}">
                <a16:creationId xmlns:a16="http://schemas.microsoft.com/office/drawing/2014/main" id="{93D7A24B-5618-CC11-7327-F4E8CD73233F}"/>
              </a:ext>
            </a:extLst>
          </p:cNvPr>
          <p:cNvSpPr/>
          <p:nvPr/>
        </p:nvSpPr>
        <p:spPr>
          <a:xfrm>
            <a:off x="4359275" y="2685843"/>
            <a:ext cx="3565525" cy="3282338"/>
          </a:xfrm>
          <a:prstGeom prst="roundRect">
            <a:avLst>
              <a:gd name="adj" fmla="val 0"/>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251999" rtlCol="0" anchor="t"/>
          <a:lstStyle/>
          <a:p>
            <a:pPr marL="285750" indent="-285750">
              <a:spcAft>
                <a:spcPts val="600"/>
              </a:spcAft>
              <a:buFont typeface="Arial" panose="020B0604020202020204" pitchFamily="34" charset="0"/>
              <a:buChar char="•"/>
            </a:pPr>
            <a:r>
              <a:rPr lang="en-US" dirty="0">
                <a:solidFill>
                  <a:schemeClr val="tx1"/>
                </a:solidFill>
                <a:latin typeface="Avenir Book" panose="02000503020000020003" pitchFamily="2" charset="0"/>
                <a:cs typeface="Arial" panose="020B0604020202020204" pitchFamily="34" charset="0"/>
              </a:rPr>
              <a:t>Determine the specific aims of the CLO spending assessment.</a:t>
            </a:r>
          </a:p>
          <a:p>
            <a:pPr marL="285750" indent="-285750">
              <a:spcAft>
                <a:spcPts val="600"/>
              </a:spcAft>
              <a:buFont typeface="Arial" panose="020B0604020202020204" pitchFamily="34" charset="0"/>
              <a:buChar char="•"/>
            </a:pPr>
            <a:r>
              <a:rPr lang="en-US" dirty="0">
                <a:solidFill>
                  <a:schemeClr val="tx1"/>
                </a:solidFill>
                <a:latin typeface="Avenir Book" panose="02000503020000020003" pitchFamily="2" charset="0"/>
                <a:cs typeface="Arial" panose="020B0604020202020204" pitchFamily="34" charset="0"/>
              </a:rPr>
              <a:t>If integrating into a full NASA study</a:t>
            </a:r>
          </a:p>
          <a:p>
            <a:pPr marL="285750" indent="-285750">
              <a:spcAft>
                <a:spcPts val="600"/>
              </a:spcAft>
              <a:buFont typeface="Arial" panose="020B0604020202020204" pitchFamily="34" charset="0"/>
              <a:buChar char="•"/>
            </a:pPr>
            <a:r>
              <a:rPr lang="en-US" dirty="0">
                <a:solidFill>
                  <a:schemeClr val="tx1"/>
                </a:solidFill>
                <a:latin typeface="Avenir Book" panose="02000503020000020003" pitchFamily="2" charset="0"/>
                <a:cs typeface="Arial" panose="020B0604020202020204" pitchFamily="34" charset="0"/>
              </a:rPr>
              <a:t>or a standalone CLO RT. </a:t>
            </a:r>
          </a:p>
          <a:p>
            <a:pPr marL="285750" indent="-285750">
              <a:spcAft>
                <a:spcPts val="600"/>
              </a:spcAft>
              <a:buFont typeface="Arial" panose="020B0604020202020204" pitchFamily="34" charset="0"/>
              <a:buChar char="•"/>
            </a:pPr>
            <a:endParaRPr lang="en-US" dirty="0">
              <a:solidFill>
                <a:schemeClr val="tx1"/>
              </a:solidFill>
              <a:latin typeface="Avenir Book" panose="02000503020000020003" pitchFamily="2" charset="0"/>
              <a:cs typeface="Arial" panose="020B0604020202020204" pitchFamily="34" charset="0"/>
            </a:endParaRPr>
          </a:p>
          <a:p>
            <a:pPr marL="285750" indent="-285750">
              <a:spcAft>
                <a:spcPts val="600"/>
              </a:spcAft>
              <a:buFont typeface="Arial" panose="020B0604020202020204" pitchFamily="34" charset="0"/>
              <a:buChar char="•"/>
            </a:pPr>
            <a:endParaRPr lang="en-US" dirty="0">
              <a:solidFill>
                <a:schemeClr val="tx1"/>
              </a:solidFill>
              <a:latin typeface="Avenir Book" panose="02000503020000020003" pitchFamily="2" charset="0"/>
              <a:cs typeface="Arial" panose="020B0604020202020204" pitchFamily="34" charset="0"/>
            </a:endParaRPr>
          </a:p>
          <a:p>
            <a:pPr marL="285750" indent="-285750">
              <a:spcAft>
                <a:spcPts val="600"/>
              </a:spcAft>
              <a:buFont typeface="Arial" panose="020B0604020202020204" pitchFamily="34" charset="0"/>
              <a:buChar char="•"/>
            </a:pPr>
            <a:endParaRPr lang="en-US" dirty="0">
              <a:solidFill>
                <a:schemeClr val="tx1"/>
              </a:solidFill>
              <a:latin typeface="Avenir Book" panose="02000503020000020003" pitchFamily="2" charset="0"/>
              <a:cs typeface="Arial" panose="020B0604020202020204" pitchFamily="34" charset="0"/>
            </a:endParaRPr>
          </a:p>
          <a:p>
            <a:pPr marL="285750" indent="-285750">
              <a:spcAft>
                <a:spcPts val="600"/>
              </a:spcAft>
              <a:buFont typeface="Arial" panose="020B0604020202020204" pitchFamily="34" charset="0"/>
              <a:buChar char="•"/>
            </a:pPr>
            <a:endParaRPr lang="en-US" dirty="0">
              <a:solidFill>
                <a:schemeClr val="tx1"/>
              </a:solidFill>
              <a:latin typeface="Avenir Book" panose="02000503020000020003" pitchFamily="2" charset="0"/>
              <a:cs typeface="Arial" panose="020B0604020202020204" pitchFamily="34" charset="0"/>
            </a:endParaRPr>
          </a:p>
          <a:p>
            <a:pPr marL="285750" indent="-285750">
              <a:spcAft>
                <a:spcPts val="600"/>
              </a:spcAft>
              <a:buFont typeface="Arial" panose="020B0604020202020204" pitchFamily="34" charset="0"/>
              <a:buChar char="•"/>
            </a:pPr>
            <a:endParaRPr lang="en-US" dirty="0">
              <a:solidFill>
                <a:schemeClr val="tx1"/>
              </a:solidFill>
              <a:latin typeface="Avenir Book" panose="02000503020000020003" pitchFamily="2" charset="0"/>
              <a:cs typeface="Arial" panose="020B0604020202020204" pitchFamily="34" charset="0"/>
            </a:endParaRPr>
          </a:p>
        </p:txBody>
      </p:sp>
      <p:sp>
        <p:nvSpPr>
          <p:cNvPr id="5" name="Rettangolo con angoli arrotondati 1">
            <a:extLst>
              <a:ext uri="{FF2B5EF4-FFF2-40B4-BE49-F238E27FC236}">
                <a16:creationId xmlns:a16="http://schemas.microsoft.com/office/drawing/2014/main" id="{E33C656B-38D1-973B-63CF-E86CFF0DB1FB}"/>
              </a:ext>
            </a:extLst>
          </p:cNvPr>
          <p:cNvSpPr/>
          <p:nvPr/>
        </p:nvSpPr>
        <p:spPr>
          <a:xfrm>
            <a:off x="4359274" y="2225446"/>
            <a:ext cx="3565525" cy="659341"/>
          </a:xfrm>
          <a:prstGeom prst="roundRect">
            <a:avLst>
              <a:gd name="adj" fmla="val 17983"/>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venir Black" panose="02000503020000020003" pitchFamily="2" charset="0"/>
                <a:cs typeface="Arial" panose="020B0604020202020204" pitchFamily="34" charset="0"/>
              </a:rPr>
              <a:t>Defining the Purpose </a:t>
            </a:r>
          </a:p>
        </p:txBody>
      </p:sp>
      <p:sp>
        <p:nvSpPr>
          <p:cNvPr id="7" name="Rettangolo con angoli arrotondati 1">
            <a:extLst>
              <a:ext uri="{FF2B5EF4-FFF2-40B4-BE49-F238E27FC236}">
                <a16:creationId xmlns:a16="http://schemas.microsoft.com/office/drawing/2014/main" id="{75CBB5B7-364E-275B-3480-76C7F1ADC118}"/>
              </a:ext>
            </a:extLst>
          </p:cNvPr>
          <p:cNvSpPr/>
          <p:nvPr/>
        </p:nvSpPr>
        <p:spPr>
          <a:xfrm>
            <a:off x="8131175" y="2685843"/>
            <a:ext cx="3565525" cy="3282338"/>
          </a:xfrm>
          <a:prstGeom prst="roundRect">
            <a:avLst>
              <a:gd name="adj" fmla="val 0"/>
            </a:avLst>
          </a:prstGeom>
          <a:solidFill>
            <a:srgbClr val="F0794E">
              <a:alpha val="567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tIns="251999" rtlCol="0" anchor="t"/>
          <a:lstStyle/>
          <a:p>
            <a:pPr marL="285750" indent="-285750">
              <a:spcAft>
                <a:spcPts val="600"/>
              </a:spcAft>
              <a:buFont typeface="Arial" panose="020B0604020202020204" pitchFamily="34" charset="0"/>
              <a:buChar char="•"/>
            </a:pPr>
            <a:r>
              <a:rPr lang="en-US" dirty="0">
                <a:solidFill>
                  <a:schemeClr val="tx1"/>
                </a:solidFill>
                <a:latin typeface="Avenir Book" panose="02000503020000020003" pitchFamily="2" charset="0"/>
                <a:cs typeface="Arial" panose="020B0604020202020204" pitchFamily="34" charset="0"/>
              </a:rPr>
              <a:t>Decide on the study period (suggest one year for the first study to build skills and confidence). </a:t>
            </a:r>
          </a:p>
          <a:p>
            <a:pPr marL="285750" indent="-285750">
              <a:spcAft>
                <a:spcPts val="600"/>
              </a:spcAft>
              <a:buFont typeface="Arial" panose="020B0604020202020204" pitchFamily="34" charset="0"/>
              <a:buChar char="•"/>
            </a:pPr>
            <a:r>
              <a:rPr lang="en-US" dirty="0">
                <a:solidFill>
                  <a:schemeClr val="tx1"/>
                </a:solidFill>
                <a:latin typeface="Avenir Book" panose="02000503020000020003" pitchFamily="2" charset="0"/>
                <a:cs typeface="Arial" panose="020B0604020202020204" pitchFamily="34" charset="0"/>
              </a:rPr>
              <a:t>Consider the geographical and organizational coverage, including urban and rural areas, large networks, and small independent CLO?</a:t>
            </a:r>
          </a:p>
          <a:p>
            <a:pPr marL="285750" indent="-285750">
              <a:spcAft>
                <a:spcPts val="600"/>
              </a:spcAft>
              <a:buFont typeface="Arial" panose="020B0604020202020204" pitchFamily="34" charset="0"/>
              <a:buChar char="•"/>
            </a:pPr>
            <a:endParaRPr lang="en-US" dirty="0">
              <a:solidFill>
                <a:schemeClr val="tx1"/>
              </a:solidFill>
              <a:latin typeface="Avenir Book" panose="02000503020000020003" pitchFamily="2" charset="0"/>
              <a:cs typeface="Arial" panose="020B0604020202020204" pitchFamily="34" charset="0"/>
            </a:endParaRPr>
          </a:p>
          <a:p>
            <a:pPr marL="285750" indent="-285750">
              <a:spcAft>
                <a:spcPts val="600"/>
              </a:spcAft>
              <a:buFont typeface="Arial" panose="020B0604020202020204" pitchFamily="34" charset="0"/>
              <a:buChar char="•"/>
            </a:pPr>
            <a:endParaRPr lang="en-US" dirty="0">
              <a:solidFill>
                <a:schemeClr val="tx1"/>
              </a:solidFill>
              <a:latin typeface="Avenir Book" panose="02000503020000020003" pitchFamily="2" charset="0"/>
              <a:cs typeface="Arial" panose="020B0604020202020204" pitchFamily="34" charset="0"/>
            </a:endParaRPr>
          </a:p>
          <a:p>
            <a:pPr marL="285750" indent="-285750">
              <a:spcAft>
                <a:spcPts val="600"/>
              </a:spcAft>
              <a:buFont typeface="Arial" panose="020B0604020202020204" pitchFamily="34" charset="0"/>
              <a:buChar char="•"/>
            </a:pPr>
            <a:endParaRPr lang="en-US" dirty="0">
              <a:solidFill>
                <a:schemeClr val="tx1"/>
              </a:solidFill>
              <a:latin typeface="Avenir Book" panose="02000503020000020003" pitchFamily="2" charset="0"/>
              <a:cs typeface="Arial" panose="020B0604020202020204" pitchFamily="34" charset="0"/>
            </a:endParaRPr>
          </a:p>
        </p:txBody>
      </p:sp>
      <p:sp>
        <p:nvSpPr>
          <p:cNvPr id="9" name="Rettangolo con angoli arrotondati 1">
            <a:extLst>
              <a:ext uri="{FF2B5EF4-FFF2-40B4-BE49-F238E27FC236}">
                <a16:creationId xmlns:a16="http://schemas.microsoft.com/office/drawing/2014/main" id="{75527B03-A188-EA48-710F-EB339B9B3F12}"/>
              </a:ext>
            </a:extLst>
          </p:cNvPr>
          <p:cNvSpPr/>
          <p:nvPr/>
        </p:nvSpPr>
        <p:spPr>
          <a:xfrm>
            <a:off x="8131174" y="2225446"/>
            <a:ext cx="3565525" cy="659341"/>
          </a:xfrm>
          <a:prstGeom prst="roundRect">
            <a:avLst>
              <a:gd name="adj" fmla="val 17983"/>
            </a:avLst>
          </a:prstGeom>
          <a:solidFill>
            <a:srgbClr val="F079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venir Black" panose="02000503020000020003" pitchFamily="2" charset="0"/>
                <a:cs typeface="Arial" panose="020B0604020202020204" pitchFamily="34" charset="0"/>
              </a:rPr>
              <a:t>Defining the Scope</a:t>
            </a:r>
          </a:p>
        </p:txBody>
      </p:sp>
    </p:spTree>
    <p:extLst>
      <p:ext uri="{BB962C8B-B14F-4D97-AF65-F5344CB8AC3E}">
        <p14:creationId xmlns:p14="http://schemas.microsoft.com/office/powerpoint/2010/main" val="2721138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9022C-4642-04A7-C8F8-916B461FA35C}"/>
            </a:ext>
          </a:extLst>
        </p:cNvPr>
        <p:cNvGrpSpPr/>
        <p:nvPr/>
      </p:nvGrpSpPr>
      <p:grpSpPr>
        <a:xfrm>
          <a:off x="0" y="0"/>
          <a:ext cx="0" cy="0"/>
          <a:chOff x="0" y="0"/>
          <a:chExt cx="0" cy="0"/>
        </a:xfrm>
      </p:grpSpPr>
      <p:sp>
        <p:nvSpPr>
          <p:cNvPr id="6" name="TextBox 1">
            <a:extLst>
              <a:ext uri="{FF2B5EF4-FFF2-40B4-BE49-F238E27FC236}">
                <a16:creationId xmlns:a16="http://schemas.microsoft.com/office/drawing/2014/main" id="{3A0D7087-533E-66FF-7E47-CE8B046E914E}"/>
              </a:ext>
            </a:extLst>
          </p:cNvPr>
          <p:cNvSpPr txBox="1"/>
          <p:nvPr/>
        </p:nvSpPr>
        <p:spPr>
          <a:xfrm>
            <a:off x="509667" y="330951"/>
            <a:ext cx="11137690" cy="553998"/>
          </a:xfrm>
          <a:prstGeom prst="rect">
            <a:avLst/>
          </a:prstGeom>
          <a:noFill/>
        </p:spPr>
        <p:txBody>
          <a:bodyPr wrap="square">
            <a:spAutoFit/>
          </a:bodyPr>
          <a:lstStyle/>
          <a:p>
            <a:pPr eaLnBrk="1" hangingPunct="1"/>
            <a:r>
              <a:rPr lang="en-US" sz="3000" dirty="0">
                <a:solidFill>
                  <a:srgbClr val="70C8BE"/>
                </a:solidFill>
                <a:latin typeface="Avenir Book" panose="02000503020000020003" pitchFamily="2" charset="0"/>
                <a:cs typeface="Arial" panose="020B0604020202020204" pitchFamily="34" charset="0"/>
              </a:rPr>
              <a:t>Planning ----continues</a:t>
            </a:r>
          </a:p>
        </p:txBody>
      </p:sp>
      <p:sp>
        <p:nvSpPr>
          <p:cNvPr id="8" name="Segnaposto piè di pagina 7">
            <a:extLst>
              <a:ext uri="{FF2B5EF4-FFF2-40B4-BE49-F238E27FC236}">
                <a16:creationId xmlns:a16="http://schemas.microsoft.com/office/drawing/2014/main" id="{62F12734-3220-5D9D-9836-2360A8F77DD7}"/>
              </a:ext>
            </a:extLst>
          </p:cNvPr>
          <p:cNvSpPr>
            <a:spLocks noGrp="1"/>
          </p:cNvSpPr>
          <p:nvPr>
            <p:ph type="ftr" sz="quarter" idx="3"/>
          </p:nvPr>
        </p:nvSpPr>
        <p:spPr/>
        <p:txBody>
          <a:bodyPr/>
          <a:lstStyle/>
          <a:p>
            <a:r>
              <a:rPr lang="it-IT" sz="1100" dirty="0">
                <a:latin typeface="Avenir Book" panose="02000503020000020003" pitchFamily="2" charset="0"/>
              </a:rPr>
              <a:t>12</a:t>
            </a:r>
          </a:p>
        </p:txBody>
      </p:sp>
      <p:sp>
        <p:nvSpPr>
          <p:cNvPr id="2" name="Rettangolo con angoli arrotondati 1">
            <a:extLst>
              <a:ext uri="{FF2B5EF4-FFF2-40B4-BE49-F238E27FC236}">
                <a16:creationId xmlns:a16="http://schemas.microsoft.com/office/drawing/2014/main" id="{AEA748EB-C2DC-4706-F139-B8CA7567846A}"/>
              </a:ext>
            </a:extLst>
          </p:cNvPr>
          <p:cNvSpPr/>
          <p:nvPr/>
        </p:nvSpPr>
        <p:spPr>
          <a:xfrm>
            <a:off x="587375" y="1609192"/>
            <a:ext cx="3565525" cy="4315798"/>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1999" rtlCol="0" anchor="t"/>
          <a:lstStyle/>
          <a:p>
            <a:pPr marL="285750" indent="-285750">
              <a:spcAft>
                <a:spcPts val="600"/>
              </a:spcAft>
              <a:buFont typeface="Arial" panose="020B0604020202020204" pitchFamily="34" charset="0"/>
              <a:buChar char="•"/>
            </a:pPr>
            <a:r>
              <a:rPr lang="en-US" dirty="0">
                <a:solidFill>
                  <a:schemeClr val="bg1"/>
                </a:solidFill>
                <a:latin typeface="Avenir Book" panose="02000503020000020003" pitchFamily="2" charset="0"/>
                <a:cs typeface="Arial" panose="020B0604020202020204" pitchFamily="34" charset="0"/>
              </a:rPr>
              <a:t>by consulting potential data sources, registries including other networks and organizations that are involved in the national response.</a:t>
            </a:r>
          </a:p>
          <a:p>
            <a:pPr marL="285750" indent="-285750">
              <a:spcAft>
                <a:spcPts val="600"/>
              </a:spcAft>
              <a:buFont typeface="Arial" panose="020B0604020202020204" pitchFamily="34" charset="0"/>
              <a:buChar char="•"/>
            </a:pPr>
            <a:r>
              <a:rPr lang="en-US" dirty="0">
                <a:solidFill>
                  <a:schemeClr val="bg1"/>
                </a:solidFill>
                <a:latin typeface="Avenir Book" panose="02000503020000020003" pitchFamily="2" charset="0"/>
                <a:cs typeface="Arial" panose="020B0604020202020204" pitchFamily="34" charset="0"/>
              </a:rPr>
              <a:t>Develop a database with names and contact details of potential CLOs (from NGO, CBOs, KP </a:t>
            </a:r>
            <a:r>
              <a:rPr lang="en-US" dirty="0" err="1">
                <a:solidFill>
                  <a:schemeClr val="bg1"/>
                </a:solidFill>
                <a:latin typeface="Avenir Book" panose="02000503020000020003" pitchFamily="2" charset="0"/>
                <a:cs typeface="Arial" panose="020B0604020202020204" pitchFamily="34" charset="0"/>
              </a:rPr>
              <a:t>organisations</a:t>
            </a:r>
            <a:r>
              <a:rPr lang="en-US" dirty="0">
                <a:solidFill>
                  <a:schemeClr val="bg1"/>
                </a:solidFill>
                <a:latin typeface="Avenir Book" panose="02000503020000020003" pitchFamily="2" charset="0"/>
                <a:cs typeface="Arial" panose="020B0604020202020204" pitchFamily="34" charset="0"/>
              </a:rPr>
              <a:t> ) based on the definition of CLO (confirmation of their selection via a decision tree (see following slides)</a:t>
            </a:r>
          </a:p>
        </p:txBody>
      </p:sp>
      <p:sp>
        <p:nvSpPr>
          <p:cNvPr id="3" name="Rettangolo con angoli arrotondati 1">
            <a:extLst>
              <a:ext uri="{FF2B5EF4-FFF2-40B4-BE49-F238E27FC236}">
                <a16:creationId xmlns:a16="http://schemas.microsoft.com/office/drawing/2014/main" id="{2D89CAED-511B-DCFF-03AE-5316C7DFDCAE}"/>
              </a:ext>
            </a:extLst>
          </p:cNvPr>
          <p:cNvSpPr/>
          <p:nvPr/>
        </p:nvSpPr>
        <p:spPr>
          <a:xfrm>
            <a:off x="587374" y="1055297"/>
            <a:ext cx="3565525" cy="724502"/>
          </a:xfrm>
          <a:prstGeom prst="roundRect">
            <a:avLst>
              <a:gd name="adj" fmla="val 17983"/>
            </a:avLst>
          </a:prstGeom>
          <a:solidFill>
            <a:srgbClr val="18A3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venir Black" panose="02000503020000020003" pitchFamily="2" charset="0"/>
                <a:cs typeface="Arial" panose="020B0604020202020204" pitchFamily="34" charset="0"/>
              </a:rPr>
              <a:t>Identification of potential CLOs</a:t>
            </a:r>
          </a:p>
        </p:txBody>
      </p:sp>
      <p:sp>
        <p:nvSpPr>
          <p:cNvPr id="4" name="Rettangolo con angoli arrotondati 1">
            <a:extLst>
              <a:ext uri="{FF2B5EF4-FFF2-40B4-BE49-F238E27FC236}">
                <a16:creationId xmlns:a16="http://schemas.microsoft.com/office/drawing/2014/main" id="{2D06FD71-41AD-C46F-DE78-C76F8A52FD09}"/>
              </a:ext>
            </a:extLst>
          </p:cNvPr>
          <p:cNvSpPr/>
          <p:nvPr/>
        </p:nvSpPr>
        <p:spPr>
          <a:xfrm>
            <a:off x="4359275" y="1609192"/>
            <a:ext cx="3565525" cy="4315798"/>
          </a:xfrm>
          <a:prstGeom prst="roundRect">
            <a:avLst>
              <a:gd name="adj" fmla="val 0"/>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251999" rtlCol="0" anchor="t"/>
          <a:lstStyle/>
          <a:p>
            <a:pPr marL="285750" indent="-285750">
              <a:spcAft>
                <a:spcPts val="600"/>
              </a:spcAft>
              <a:buFont typeface="Arial" panose="020B0604020202020204" pitchFamily="34" charset="0"/>
              <a:buChar char="•"/>
            </a:pPr>
            <a:r>
              <a:rPr lang="en-US" dirty="0">
                <a:solidFill>
                  <a:schemeClr val="tx1"/>
                </a:solidFill>
                <a:latin typeface="Avenir Book" panose="02000503020000020003" pitchFamily="2" charset="0"/>
                <a:cs typeface="Arial" panose="020B0604020202020204" pitchFamily="34" charset="0"/>
              </a:rPr>
              <a:t>The HIV coordinating Entity (NAC) is responsible for the Study introduction letter (drafting and signing).</a:t>
            </a:r>
          </a:p>
          <a:p>
            <a:pPr marL="285750" indent="-285750">
              <a:spcAft>
                <a:spcPts val="600"/>
              </a:spcAft>
              <a:buFont typeface="Arial" panose="020B0604020202020204" pitchFamily="34" charset="0"/>
              <a:buChar char="•"/>
            </a:pPr>
            <a:r>
              <a:rPr lang="en-US" dirty="0">
                <a:solidFill>
                  <a:schemeClr val="tx1"/>
                </a:solidFill>
                <a:latin typeface="Avenir Book" panose="02000503020000020003" pitchFamily="2" charset="0"/>
                <a:cs typeface="Arial" panose="020B0604020202020204" pitchFamily="34" charset="0"/>
              </a:rPr>
              <a:t>Letters to be distributed to all the potential sources of data (including all HIV financing entities and agents)</a:t>
            </a:r>
          </a:p>
        </p:txBody>
      </p:sp>
      <p:sp>
        <p:nvSpPr>
          <p:cNvPr id="5" name="Rettangolo con angoli arrotondati 1">
            <a:extLst>
              <a:ext uri="{FF2B5EF4-FFF2-40B4-BE49-F238E27FC236}">
                <a16:creationId xmlns:a16="http://schemas.microsoft.com/office/drawing/2014/main" id="{ADE15E6B-3F0A-716B-68C7-C995FCD71AC6}"/>
              </a:ext>
            </a:extLst>
          </p:cNvPr>
          <p:cNvSpPr/>
          <p:nvPr/>
        </p:nvSpPr>
        <p:spPr>
          <a:xfrm>
            <a:off x="4359274" y="1055297"/>
            <a:ext cx="3565525" cy="724502"/>
          </a:xfrm>
          <a:prstGeom prst="roundRect">
            <a:avLst>
              <a:gd name="adj" fmla="val 17983"/>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venir Black" panose="02000503020000020003" pitchFamily="2" charset="0"/>
                <a:cs typeface="Arial" panose="020B0604020202020204" pitchFamily="34" charset="0"/>
              </a:rPr>
              <a:t>Formal letters seeking access to data </a:t>
            </a:r>
          </a:p>
        </p:txBody>
      </p:sp>
      <p:sp>
        <p:nvSpPr>
          <p:cNvPr id="7" name="Rettangolo con angoli arrotondati 1">
            <a:extLst>
              <a:ext uri="{FF2B5EF4-FFF2-40B4-BE49-F238E27FC236}">
                <a16:creationId xmlns:a16="http://schemas.microsoft.com/office/drawing/2014/main" id="{04B9137E-DE3D-ED59-8240-18CF4A124239}"/>
              </a:ext>
            </a:extLst>
          </p:cNvPr>
          <p:cNvSpPr/>
          <p:nvPr/>
        </p:nvSpPr>
        <p:spPr>
          <a:xfrm>
            <a:off x="8131175" y="1609192"/>
            <a:ext cx="3565525" cy="4315798"/>
          </a:xfrm>
          <a:prstGeom prst="roundRect">
            <a:avLst>
              <a:gd name="adj" fmla="val 0"/>
            </a:avLst>
          </a:prstGeom>
          <a:solidFill>
            <a:srgbClr val="F0794E">
              <a:alpha val="567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tIns="251999" rtlCol="0" anchor="t"/>
          <a:lstStyle/>
          <a:p>
            <a:pPr marL="285750" indent="-285750">
              <a:spcAft>
                <a:spcPts val="600"/>
              </a:spcAft>
              <a:buFont typeface="Arial" panose="020B0604020202020204" pitchFamily="34" charset="0"/>
              <a:buChar char="•"/>
            </a:pPr>
            <a:r>
              <a:rPr lang="en-US" dirty="0">
                <a:solidFill>
                  <a:schemeClr val="tx1"/>
                </a:solidFill>
                <a:latin typeface="Avenir Book" panose="02000503020000020003" pitchFamily="2" charset="0"/>
                <a:cs typeface="Arial" panose="020B0604020202020204" pitchFamily="34" charset="0"/>
              </a:rPr>
              <a:t>Identify and train potential data collectors</a:t>
            </a:r>
          </a:p>
          <a:p>
            <a:pPr marL="285750" indent="-285750">
              <a:spcAft>
                <a:spcPts val="600"/>
              </a:spcAft>
              <a:buFont typeface="Arial" panose="020B0604020202020204" pitchFamily="34" charset="0"/>
              <a:buChar char="•"/>
            </a:pPr>
            <a:r>
              <a:rPr lang="en-US" dirty="0">
                <a:solidFill>
                  <a:schemeClr val="tx1"/>
                </a:solidFill>
                <a:latin typeface="Avenir Book" panose="02000503020000020003" pitchFamily="2" charset="0"/>
                <a:cs typeface="Arial" panose="020B0604020202020204" pitchFamily="34" charset="0"/>
              </a:rPr>
              <a:t>Some criteria should be set for the selection of data collectors, including familiarity with the HIV landscape in the country, Good skill in Excel and comfortable with numbers. (Bachelor in economics, public health, accounting or Finance)</a:t>
            </a:r>
          </a:p>
        </p:txBody>
      </p:sp>
      <p:sp>
        <p:nvSpPr>
          <p:cNvPr id="9" name="Rettangolo con angoli arrotondati 1">
            <a:extLst>
              <a:ext uri="{FF2B5EF4-FFF2-40B4-BE49-F238E27FC236}">
                <a16:creationId xmlns:a16="http://schemas.microsoft.com/office/drawing/2014/main" id="{1ABE4FCA-793E-D95B-7652-82E9E60C669D}"/>
              </a:ext>
            </a:extLst>
          </p:cNvPr>
          <p:cNvSpPr/>
          <p:nvPr/>
        </p:nvSpPr>
        <p:spPr>
          <a:xfrm>
            <a:off x="8131174" y="1055297"/>
            <a:ext cx="3565525" cy="724502"/>
          </a:xfrm>
          <a:prstGeom prst="roundRect">
            <a:avLst>
              <a:gd name="adj" fmla="val 17983"/>
            </a:avLst>
          </a:prstGeom>
          <a:solidFill>
            <a:srgbClr val="F079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venir Black" panose="02000503020000020003" pitchFamily="2" charset="0"/>
                <a:cs typeface="Arial" panose="020B0604020202020204" pitchFamily="34" charset="0"/>
              </a:rPr>
              <a:t>Recruitment of research assistants</a:t>
            </a:r>
          </a:p>
        </p:txBody>
      </p:sp>
    </p:spTree>
    <p:extLst>
      <p:ext uri="{BB962C8B-B14F-4D97-AF65-F5344CB8AC3E}">
        <p14:creationId xmlns:p14="http://schemas.microsoft.com/office/powerpoint/2010/main" val="698987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a:extLst>
              <a:ext uri="{FF2B5EF4-FFF2-40B4-BE49-F238E27FC236}">
                <a16:creationId xmlns:a16="http://schemas.microsoft.com/office/drawing/2014/main" id="{0A66ECF3-AFEE-900E-1210-F5581486459B}"/>
              </a:ext>
            </a:extLst>
          </p:cNvPr>
          <p:cNvSpPr/>
          <p:nvPr/>
        </p:nvSpPr>
        <p:spPr>
          <a:xfrm rot="2700000">
            <a:off x="3655296" y="1004660"/>
            <a:ext cx="4850928" cy="4850928"/>
          </a:xfrm>
          <a:prstGeom prst="rect">
            <a:avLst/>
          </a:prstGeom>
          <a:solidFill>
            <a:schemeClr val="bg2">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venir Book" panose="02000503020000020003" pitchFamily="2" charset="0"/>
            </a:endParaRPr>
          </a:p>
        </p:txBody>
      </p:sp>
      <p:sp>
        <p:nvSpPr>
          <p:cNvPr id="10" name="TextBox 1">
            <a:extLst>
              <a:ext uri="{FF2B5EF4-FFF2-40B4-BE49-F238E27FC236}">
                <a16:creationId xmlns:a16="http://schemas.microsoft.com/office/drawing/2014/main" id="{058DA6C9-542F-0408-87DA-B5CD25664274}"/>
              </a:ext>
            </a:extLst>
          </p:cNvPr>
          <p:cNvSpPr txBox="1"/>
          <p:nvPr/>
        </p:nvSpPr>
        <p:spPr>
          <a:xfrm>
            <a:off x="509667" y="330951"/>
            <a:ext cx="11137690" cy="1015663"/>
          </a:xfrm>
          <a:prstGeom prst="rect">
            <a:avLst/>
          </a:prstGeom>
          <a:noFill/>
        </p:spPr>
        <p:txBody>
          <a:bodyPr wrap="square">
            <a:spAutoFit/>
          </a:bodyPr>
          <a:lstStyle/>
          <a:p>
            <a:pPr eaLnBrk="1" hangingPunct="1"/>
            <a:r>
              <a:rPr lang="en-US" altLang="en-US" sz="3000" dirty="0">
                <a:solidFill>
                  <a:srgbClr val="70C8BE"/>
                </a:solidFill>
                <a:latin typeface="Avenir Book" panose="02000503020000020003" pitchFamily="2" charset="0"/>
                <a:cs typeface="Arial" panose="020B0604020202020204" pitchFamily="34" charset="0"/>
              </a:rPr>
              <a:t>Context analysis  &amp; </a:t>
            </a:r>
          </a:p>
          <a:p>
            <a:pPr eaLnBrk="1" hangingPunct="1"/>
            <a:r>
              <a:rPr lang="en-US" altLang="en-US" sz="3000" dirty="0">
                <a:solidFill>
                  <a:srgbClr val="70C8BE"/>
                </a:solidFill>
                <a:latin typeface="Avenir Book" panose="02000503020000020003" pitchFamily="2" charset="0"/>
                <a:cs typeface="Arial" panose="020B0604020202020204" pitchFamily="34" charset="0"/>
              </a:rPr>
              <a:t>CLO IDENTIFICATION &amp; SELECTION</a:t>
            </a:r>
          </a:p>
        </p:txBody>
      </p:sp>
      <p:sp>
        <p:nvSpPr>
          <p:cNvPr id="11" name="Segnaposto piè di pagina 10">
            <a:extLst>
              <a:ext uri="{FF2B5EF4-FFF2-40B4-BE49-F238E27FC236}">
                <a16:creationId xmlns:a16="http://schemas.microsoft.com/office/drawing/2014/main" id="{0C1E59D9-86FC-714B-F54D-FFF4C6CDDA4C}"/>
              </a:ext>
            </a:extLst>
          </p:cNvPr>
          <p:cNvSpPr>
            <a:spLocks noGrp="1"/>
          </p:cNvSpPr>
          <p:nvPr>
            <p:ph type="ftr" sz="quarter" idx="3"/>
          </p:nvPr>
        </p:nvSpPr>
        <p:spPr/>
        <p:txBody>
          <a:bodyPr/>
          <a:lstStyle/>
          <a:p>
            <a:r>
              <a:rPr lang="it-IT" sz="1100" dirty="0">
                <a:latin typeface="Avenir Book" panose="02000503020000020003" pitchFamily="2" charset="0"/>
              </a:rPr>
              <a:t>13</a:t>
            </a:r>
          </a:p>
        </p:txBody>
      </p:sp>
      <p:grpSp>
        <p:nvGrpSpPr>
          <p:cNvPr id="3" name="Group 2">
            <a:extLst>
              <a:ext uri="{FF2B5EF4-FFF2-40B4-BE49-F238E27FC236}">
                <a16:creationId xmlns:a16="http://schemas.microsoft.com/office/drawing/2014/main" id="{98D0AB74-FFD0-9821-0112-CC87A2929AE0}"/>
              </a:ext>
            </a:extLst>
          </p:cNvPr>
          <p:cNvGrpSpPr/>
          <p:nvPr/>
        </p:nvGrpSpPr>
        <p:grpSpPr>
          <a:xfrm>
            <a:off x="1139558" y="2478004"/>
            <a:ext cx="9882403" cy="3601594"/>
            <a:chOff x="205470" y="1276656"/>
            <a:chExt cx="11750579" cy="4282440"/>
          </a:xfrm>
        </p:grpSpPr>
        <p:grpSp>
          <p:nvGrpSpPr>
            <p:cNvPr id="17" name="Gruppo 16">
              <a:extLst>
                <a:ext uri="{FF2B5EF4-FFF2-40B4-BE49-F238E27FC236}">
                  <a16:creationId xmlns:a16="http://schemas.microsoft.com/office/drawing/2014/main" id="{C92C2D5F-468F-2596-E9C6-03C276A554C1}"/>
                </a:ext>
              </a:extLst>
            </p:cNvPr>
            <p:cNvGrpSpPr/>
            <p:nvPr/>
          </p:nvGrpSpPr>
          <p:grpSpPr>
            <a:xfrm>
              <a:off x="205470" y="1276656"/>
              <a:ext cx="11750579" cy="4282440"/>
              <a:chOff x="174990" y="1447800"/>
              <a:chExt cx="11750579" cy="4282440"/>
            </a:xfrm>
          </p:grpSpPr>
          <p:sp>
            <p:nvSpPr>
              <p:cNvPr id="12" name="Rettangolo con angoli arrotondati 11">
                <a:extLst>
                  <a:ext uri="{FF2B5EF4-FFF2-40B4-BE49-F238E27FC236}">
                    <a16:creationId xmlns:a16="http://schemas.microsoft.com/office/drawing/2014/main" id="{53A78377-3396-3848-B930-A1B93D6B9916}"/>
                  </a:ext>
                </a:extLst>
              </p:cNvPr>
              <p:cNvSpPr/>
              <p:nvPr/>
            </p:nvSpPr>
            <p:spPr>
              <a:xfrm>
                <a:off x="174990" y="1447800"/>
                <a:ext cx="5783849" cy="20574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venir Book" panose="02000503020000020003" pitchFamily="2" charset="0"/>
                </a:endParaRPr>
              </a:p>
            </p:txBody>
          </p:sp>
          <p:sp>
            <p:nvSpPr>
              <p:cNvPr id="13" name="Rettangolo con angoli arrotondati 12">
                <a:extLst>
                  <a:ext uri="{FF2B5EF4-FFF2-40B4-BE49-F238E27FC236}">
                    <a16:creationId xmlns:a16="http://schemas.microsoft.com/office/drawing/2014/main" id="{7AB20624-FF28-E90A-9BDA-9CC75E6AA661}"/>
                  </a:ext>
                </a:extLst>
              </p:cNvPr>
              <p:cNvSpPr/>
              <p:nvPr/>
            </p:nvSpPr>
            <p:spPr>
              <a:xfrm>
                <a:off x="174990" y="3672840"/>
                <a:ext cx="5783849" cy="20574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venir Book" panose="02000503020000020003" pitchFamily="2" charset="0"/>
                </a:endParaRPr>
              </a:p>
            </p:txBody>
          </p:sp>
          <p:sp>
            <p:nvSpPr>
              <p:cNvPr id="14" name="Rettangolo con angoli arrotondati 13">
                <a:extLst>
                  <a:ext uri="{FF2B5EF4-FFF2-40B4-BE49-F238E27FC236}">
                    <a16:creationId xmlns:a16="http://schemas.microsoft.com/office/drawing/2014/main" id="{D6EDD96E-7590-19B2-B07F-D2048E77BB27}"/>
                  </a:ext>
                </a:extLst>
              </p:cNvPr>
              <p:cNvSpPr/>
              <p:nvPr/>
            </p:nvSpPr>
            <p:spPr>
              <a:xfrm>
                <a:off x="6141720" y="1447800"/>
                <a:ext cx="5783849" cy="20574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venir Book" panose="02000503020000020003" pitchFamily="2" charset="0"/>
                </a:endParaRPr>
              </a:p>
            </p:txBody>
          </p:sp>
          <p:sp>
            <p:nvSpPr>
              <p:cNvPr id="15" name="Rettangolo con angoli arrotondati 14">
                <a:extLst>
                  <a:ext uri="{FF2B5EF4-FFF2-40B4-BE49-F238E27FC236}">
                    <a16:creationId xmlns:a16="http://schemas.microsoft.com/office/drawing/2014/main" id="{CB4A86A8-84A0-1C76-5667-1C6B770ECF30}"/>
                  </a:ext>
                </a:extLst>
              </p:cNvPr>
              <p:cNvSpPr/>
              <p:nvPr/>
            </p:nvSpPr>
            <p:spPr>
              <a:xfrm>
                <a:off x="6141720" y="3672840"/>
                <a:ext cx="5783849" cy="20574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venir Book" panose="02000503020000020003" pitchFamily="2" charset="0"/>
                </a:endParaRPr>
              </a:p>
            </p:txBody>
          </p:sp>
        </p:grpSp>
        <p:sp>
          <p:nvSpPr>
            <p:cNvPr id="19" name="CasellaDiTesto 18">
              <a:extLst>
                <a:ext uri="{FF2B5EF4-FFF2-40B4-BE49-F238E27FC236}">
                  <a16:creationId xmlns:a16="http://schemas.microsoft.com/office/drawing/2014/main" id="{A6DAAD1D-0015-F8D5-10E2-6780100D4069}"/>
                </a:ext>
              </a:extLst>
            </p:cNvPr>
            <p:cNvSpPr txBox="1"/>
            <p:nvPr/>
          </p:nvSpPr>
          <p:spPr>
            <a:xfrm>
              <a:off x="488407" y="1428938"/>
              <a:ext cx="5123563" cy="1696676"/>
            </a:xfrm>
            <a:prstGeom prst="rect">
              <a:avLst/>
            </a:prstGeom>
            <a:noFill/>
          </p:spPr>
          <p:txBody>
            <a:bodyPr wrap="square">
              <a:spAutoFit/>
            </a:bodyPr>
            <a:lstStyle/>
            <a:p>
              <a:pPr defTabSz="800100">
                <a:lnSpc>
                  <a:spcPct val="90000"/>
                </a:lnSpc>
                <a:spcAft>
                  <a:spcPct val="35000"/>
                </a:spcAft>
              </a:pPr>
              <a:r>
                <a:rPr lang="en-US" altLang="en-US" sz="1600" b="1" dirty="0">
                  <a:solidFill>
                    <a:schemeClr val="bg1"/>
                  </a:solidFill>
                  <a:latin typeface="Avenir Book" panose="02000503020000020003" pitchFamily="2" charset="0"/>
                  <a:cs typeface="Arial" panose="020B0604020202020204" pitchFamily="34" charset="0"/>
                </a:rPr>
                <a:t>Gather a comprehensive list of organizations involved in the national HIV response. This list should include names, addresses, and other contact information. Some countries have registries and directories of private </a:t>
              </a:r>
              <a:br>
                <a:rPr lang="en-US" altLang="en-US" sz="1600" b="1" dirty="0">
                  <a:solidFill>
                    <a:schemeClr val="bg1"/>
                  </a:solidFill>
                  <a:latin typeface="Avenir Book" panose="02000503020000020003" pitchFamily="2" charset="0"/>
                  <a:cs typeface="Arial" panose="020B0604020202020204" pitchFamily="34" charset="0"/>
                </a:rPr>
              </a:br>
              <a:r>
                <a:rPr lang="en-US" altLang="en-US" sz="1600" b="1" dirty="0">
                  <a:solidFill>
                    <a:schemeClr val="bg1"/>
                  </a:solidFill>
                  <a:latin typeface="Avenir Book" panose="02000503020000020003" pitchFamily="2" charset="0"/>
                  <a:cs typeface="Arial" panose="020B0604020202020204" pitchFamily="34" charset="0"/>
                </a:rPr>
                <a:t>non-profit organizations. </a:t>
              </a:r>
            </a:p>
          </p:txBody>
        </p:sp>
        <p:sp>
          <p:nvSpPr>
            <p:cNvPr id="21" name="CasellaDiTesto 20">
              <a:extLst>
                <a:ext uri="{FF2B5EF4-FFF2-40B4-BE49-F238E27FC236}">
                  <a16:creationId xmlns:a16="http://schemas.microsoft.com/office/drawing/2014/main" id="{627D1542-EFB1-016E-F594-4488C598F8ED}"/>
                </a:ext>
              </a:extLst>
            </p:cNvPr>
            <p:cNvSpPr txBox="1"/>
            <p:nvPr/>
          </p:nvSpPr>
          <p:spPr>
            <a:xfrm>
              <a:off x="6454140" y="1515305"/>
              <a:ext cx="5357220" cy="1696676"/>
            </a:xfrm>
            <a:prstGeom prst="rect">
              <a:avLst/>
            </a:prstGeom>
            <a:noFill/>
          </p:spPr>
          <p:txBody>
            <a:bodyPr wrap="square">
              <a:spAutoFit/>
            </a:bodyPr>
            <a:lstStyle/>
            <a:p>
              <a:pPr defTabSz="711200">
                <a:lnSpc>
                  <a:spcPct val="90000"/>
                </a:lnSpc>
                <a:spcAft>
                  <a:spcPct val="35000"/>
                </a:spcAft>
              </a:pPr>
              <a:r>
                <a:rPr lang="en-US" sz="1600" b="1" dirty="0">
                  <a:solidFill>
                    <a:schemeClr val="bg1"/>
                  </a:solidFill>
                  <a:latin typeface="Avenir Book" panose="02000503020000020003" pitchFamily="2" charset="0"/>
                  <a:cs typeface="Arial" panose="020B0604020202020204" pitchFamily="34" charset="0"/>
                </a:rPr>
                <a:t>Utilize existing registries and directories of private non-profit organizations, such as those maintained by National HIV/AIDS Commissions, Country Coordinating Mechanisms, PEPFAR implementing partners, and Global Fund principal recipient</a:t>
              </a:r>
            </a:p>
          </p:txBody>
        </p:sp>
        <p:sp>
          <p:nvSpPr>
            <p:cNvPr id="25" name="CasellaDiTesto 24">
              <a:extLst>
                <a:ext uri="{FF2B5EF4-FFF2-40B4-BE49-F238E27FC236}">
                  <a16:creationId xmlns:a16="http://schemas.microsoft.com/office/drawing/2014/main" id="{E6290419-FC77-4648-D6D4-5E4FFBC71BAE}"/>
                </a:ext>
              </a:extLst>
            </p:cNvPr>
            <p:cNvSpPr txBox="1"/>
            <p:nvPr/>
          </p:nvSpPr>
          <p:spPr>
            <a:xfrm>
              <a:off x="488407" y="3827126"/>
              <a:ext cx="4934709" cy="1169696"/>
            </a:xfrm>
            <a:prstGeom prst="rect">
              <a:avLst/>
            </a:prstGeom>
            <a:noFill/>
          </p:spPr>
          <p:txBody>
            <a:bodyPr wrap="square">
              <a:spAutoFit/>
            </a:bodyPr>
            <a:lstStyle/>
            <a:p>
              <a:pPr defTabSz="711200">
                <a:lnSpc>
                  <a:spcPct val="90000"/>
                </a:lnSpc>
                <a:spcAft>
                  <a:spcPct val="35000"/>
                </a:spcAft>
              </a:pPr>
              <a:r>
                <a:rPr lang="en-US" sz="1600" b="1" dirty="0">
                  <a:solidFill>
                    <a:schemeClr val="bg1"/>
                  </a:solidFill>
                  <a:latin typeface="Avenir Book" panose="02000503020000020003" pitchFamily="2" charset="0"/>
                  <a:cs typeface="Arial" panose="020B0604020202020204" pitchFamily="34" charset="0"/>
                </a:rPr>
                <a:t>Access public administration databases for non-profit organization registration details, ensuring to obtain the most complete and up-to-date information</a:t>
              </a:r>
            </a:p>
          </p:txBody>
        </p:sp>
        <p:sp>
          <p:nvSpPr>
            <p:cNvPr id="29" name="CasellaDiTesto 28">
              <a:extLst>
                <a:ext uri="{FF2B5EF4-FFF2-40B4-BE49-F238E27FC236}">
                  <a16:creationId xmlns:a16="http://schemas.microsoft.com/office/drawing/2014/main" id="{4C514B23-0A38-9B29-4765-F9AC15C1A589}"/>
                </a:ext>
              </a:extLst>
            </p:cNvPr>
            <p:cNvSpPr txBox="1"/>
            <p:nvPr/>
          </p:nvSpPr>
          <p:spPr>
            <a:xfrm>
              <a:off x="6454140" y="3736666"/>
              <a:ext cx="5298609" cy="1169696"/>
            </a:xfrm>
            <a:prstGeom prst="rect">
              <a:avLst/>
            </a:prstGeom>
            <a:noFill/>
          </p:spPr>
          <p:txBody>
            <a:bodyPr wrap="square">
              <a:spAutoFit/>
            </a:bodyPr>
            <a:lstStyle/>
            <a:p>
              <a:pPr defTabSz="711200">
                <a:lnSpc>
                  <a:spcPct val="90000"/>
                </a:lnSpc>
                <a:spcAft>
                  <a:spcPct val="35000"/>
                </a:spcAft>
              </a:pPr>
              <a:r>
                <a:rPr lang="en-US" sz="1600" b="1" dirty="0">
                  <a:solidFill>
                    <a:schemeClr val="bg1"/>
                  </a:solidFill>
                  <a:latin typeface="Avenir Book" panose="02000503020000020003" pitchFamily="2" charset="0"/>
                  <a:cs typeface="Arial" panose="020B0604020202020204" pitchFamily="34" charset="0"/>
                </a:rPr>
                <a:t>The snowball technique would assist to identify and locate additional potential CLOs from other </a:t>
              </a:r>
              <a:r>
                <a:rPr lang="en-US" sz="1600" b="1" dirty="0" err="1">
                  <a:solidFill>
                    <a:schemeClr val="bg1"/>
                  </a:solidFill>
                  <a:latin typeface="Avenir Book" panose="02000503020000020003" pitchFamily="2" charset="0"/>
                  <a:cs typeface="Arial" panose="020B0604020202020204" pitchFamily="34" charset="0"/>
                </a:rPr>
                <a:t>organisations</a:t>
              </a:r>
              <a:r>
                <a:rPr lang="en-US" sz="1600" b="1" dirty="0">
                  <a:solidFill>
                    <a:schemeClr val="bg1"/>
                  </a:solidFill>
                  <a:latin typeface="Avenir Book" panose="02000503020000020003" pitchFamily="2" charset="0"/>
                  <a:cs typeface="Arial" panose="020B0604020202020204" pitchFamily="34" charset="0"/>
                </a:rPr>
                <a:t> or networks, rather than relying on the first available source. </a:t>
              </a:r>
            </a:p>
          </p:txBody>
        </p:sp>
        <p:sp>
          <p:nvSpPr>
            <p:cNvPr id="2" name="Oval 1">
              <a:extLst>
                <a:ext uri="{FF2B5EF4-FFF2-40B4-BE49-F238E27FC236}">
                  <a16:creationId xmlns:a16="http://schemas.microsoft.com/office/drawing/2014/main" id="{CAB7BD57-C030-38BD-625F-B46F3B32156E}"/>
                </a:ext>
              </a:extLst>
            </p:cNvPr>
            <p:cNvSpPr/>
            <p:nvPr/>
          </p:nvSpPr>
          <p:spPr>
            <a:xfrm>
              <a:off x="5473584" y="2875359"/>
              <a:ext cx="1092433" cy="1092432"/>
            </a:xfrm>
            <a:prstGeom prst="ellipse">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1600" dirty="0">
                  <a:latin typeface="Avenir Medium" panose="02000503020000020003" pitchFamily="2" charset="0"/>
                </a:rPr>
                <a:t>Data </a:t>
              </a:r>
              <a:br>
                <a:rPr lang="en-GB" sz="1600" dirty="0">
                  <a:latin typeface="Avenir Medium" panose="02000503020000020003" pitchFamily="2" charset="0"/>
                </a:rPr>
              </a:br>
              <a:r>
                <a:rPr lang="en-GB" sz="1600" dirty="0">
                  <a:latin typeface="Avenir Medium" panose="02000503020000020003" pitchFamily="2" charset="0"/>
                </a:rPr>
                <a:t>sources</a:t>
              </a:r>
            </a:p>
          </p:txBody>
        </p:sp>
      </p:grpSp>
      <p:sp>
        <p:nvSpPr>
          <p:cNvPr id="4" name="Content Placeholder 2">
            <a:extLst>
              <a:ext uri="{FF2B5EF4-FFF2-40B4-BE49-F238E27FC236}">
                <a16:creationId xmlns:a16="http://schemas.microsoft.com/office/drawing/2014/main" id="{BDC5EA52-64C8-62AD-0D59-5CF2CD83A83E}"/>
              </a:ext>
            </a:extLst>
          </p:cNvPr>
          <p:cNvSpPr txBox="1">
            <a:spLocks/>
          </p:cNvSpPr>
          <p:nvPr/>
        </p:nvSpPr>
        <p:spPr>
          <a:xfrm>
            <a:off x="532741" y="1357372"/>
            <a:ext cx="10324650" cy="1358870"/>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400">
              <a:buNone/>
            </a:pPr>
            <a:r>
              <a:rPr lang="en-US" sz="1600" dirty="0">
                <a:latin typeface="Avenir Book" panose="02000503020000020003" pitchFamily="2" charset="0"/>
              </a:rPr>
              <a:t>Countries have diverse civil society and community-based organizations involved in the HIV response to varying degrees. However, not all of these organizations fulfill the criteria for being classified as CLOs. This section outlines the process of using decision trees to identify and select CLOs, and subsequently inviting them to participate in the assessment.</a:t>
            </a:r>
          </a:p>
        </p:txBody>
      </p:sp>
    </p:spTree>
    <p:extLst>
      <p:ext uri="{BB962C8B-B14F-4D97-AF65-F5344CB8AC3E}">
        <p14:creationId xmlns:p14="http://schemas.microsoft.com/office/powerpoint/2010/main" val="2027281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C9E61-84DB-77A3-1E8B-96C8DD57C378}"/>
            </a:ext>
          </a:extLst>
        </p:cNvPr>
        <p:cNvGrpSpPr/>
        <p:nvPr/>
      </p:nvGrpSpPr>
      <p:grpSpPr>
        <a:xfrm>
          <a:off x="0" y="0"/>
          <a:ext cx="0" cy="0"/>
          <a:chOff x="0" y="0"/>
          <a:chExt cx="0" cy="0"/>
        </a:xfrm>
      </p:grpSpPr>
      <p:sp>
        <p:nvSpPr>
          <p:cNvPr id="23" name="TextBox 1">
            <a:extLst>
              <a:ext uri="{FF2B5EF4-FFF2-40B4-BE49-F238E27FC236}">
                <a16:creationId xmlns:a16="http://schemas.microsoft.com/office/drawing/2014/main" id="{D8D164BD-9E98-8866-A3FD-F4468D0381C6}"/>
              </a:ext>
            </a:extLst>
          </p:cNvPr>
          <p:cNvSpPr txBox="1"/>
          <p:nvPr/>
        </p:nvSpPr>
        <p:spPr>
          <a:xfrm>
            <a:off x="509667" y="330951"/>
            <a:ext cx="11137690" cy="553998"/>
          </a:xfrm>
          <a:prstGeom prst="rect">
            <a:avLst/>
          </a:prstGeom>
          <a:noFill/>
        </p:spPr>
        <p:txBody>
          <a:bodyPr wrap="square">
            <a:spAutoFit/>
          </a:bodyPr>
          <a:lstStyle/>
          <a:p>
            <a:pPr eaLnBrk="1" hangingPunct="1"/>
            <a:r>
              <a:rPr lang="en-US" altLang="en-US" sz="3000" dirty="0">
                <a:solidFill>
                  <a:srgbClr val="70C8BE"/>
                </a:solidFill>
                <a:latin typeface="Avenir Book" panose="02000503020000020003" pitchFamily="2" charset="0"/>
                <a:cs typeface="Arial" panose="020B0604020202020204" pitchFamily="34" charset="0"/>
              </a:rPr>
              <a:t>Context analysis  &amp; CLO IDENTIFICATION</a:t>
            </a:r>
          </a:p>
        </p:txBody>
      </p:sp>
      <p:sp>
        <p:nvSpPr>
          <p:cNvPr id="24" name="Segnaposto piè di pagina 23">
            <a:extLst>
              <a:ext uri="{FF2B5EF4-FFF2-40B4-BE49-F238E27FC236}">
                <a16:creationId xmlns:a16="http://schemas.microsoft.com/office/drawing/2014/main" id="{E0029677-E4B1-D52A-7DDF-27E08BBD7E3F}"/>
              </a:ext>
            </a:extLst>
          </p:cNvPr>
          <p:cNvSpPr>
            <a:spLocks noGrp="1"/>
          </p:cNvSpPr>
          <p:nvPr>
            <p:ph type="ftr" sz="quarter" idx="3"/>
          </p:nvPr>
        </p:nvSpPr>
        <p:spPr/>
        <p:txBody>
          <a:bodyPr/>
          <a:lstStyle/>
          <a:p>
            <a:r>
              <a:rPr lang="it-IT" sz="1100" dirty="0">
                <a:latin typeface="Avenir Book" panose="02000503020000020003" pitchFamily="2" charset="0"/>
              </a:rPr>
              <a:t>14</a:t>
            </a:r>
          </a:p>
        </p:txBody>
      </p:sp>
      <p:sp>
        <p:nvSpPr>
          <p:cNvPr id="26" name="Pentagono 25">
            <a:extLst>
              <a:ext uri="{FF2B5EF4-FFF2-40B4-BE49-F238E27FC236}">
                <a16:creationId xmlns:a16="http://schemas.microsoft.com/office/drawing/2014/main" id="{9AC555DB-CC1C-A603-2D9D-55562523F346}"/>
              </a:ext>
            </a:extLst>
          </p:cNvPr>
          <p:cNvSpPr/>
          <p:nvPr/>
        </p:nvSpPr>
        <p:spPr>
          <a:xfrm>
            <a:off x="8153352" y="2709452"/>
            <a:ext cx="3708000" cy="521523"/>
          </a:xfrm>
          <a:prstGeom prst="homePlate">
            <a:avLst/>
          </a:prstGeom>
          <a:solidFill>
            <a:srgbClr val="CDC9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latin typeface="Avenir Book" panose="02000503020000020003" pitchFamily="2" charset="0"/>
                <a:cs typeface="Arial" panose="020B0604020202020204" pitchFamily="34" charset="0"/>
              </a:rPr>
              <a:t>STEP 3</a:t>
            </a:r>
            <a:endParaRPr lang="it-IT" dirty="0">
              <a:latin typeface="Avenir Book" panose="02000503020000020003" pitchFamily="2" charset="0"/>
              <a:cs typeface="Arial" panose="020B0604020202020204" pitchFamily="34" charset="0"/>
            </a:endParaRPr>
          </a:p>
        </p:txBody>
      </p:sp>
      <p:sp>
        <p:nvSpPr>
          <p:cNvPr id="27" name="Pentagono 26">
            <a:extLst>
              <a:ext uri="{FF2B5EF4-FFF2-40B4-BE49-F238E27FC236}">
                <a16:creationId xmlns:a16="http://schemas.microsoft.com/office/drawing/2014/main" id="{FAB3209E-6CEC-4470-E9D0-E53B8F7E6D32}"/>
              </a:ext>
            </a:extLst>
          </p:cNvPr>
          <p:cNvSpPr/>
          <p:nvPr/>
        </p:nvSpPr>
        <p:spPr>
          <a:xfrm>
            <a:off x="4419525" y="2709452"/>
            <a:ext cx="3708000" cy="521523"/>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latin typeface="Avenir Book" panose="02000503020000020003" pitchFamily="2" charset="0"/>
                <a:cs typeface="Arial" panose="020B0604020202020204" pitchFamily="34" charset="0"/>
              </a:rPr>
              <a:t>STEP 2</a:t>
            </a:r>
            <a:endParaRPr lang="it-IT" dirty="0">
              <a:latin typeface="Avenir Book" panose="02000503020000020003" pitchFamily="2" charset="0"/>
              <a:cs typeface="Arial" panose="020B0604020202020204" pitchFamily="34" charset="0"/>
            </a:endParaRPr>
          </a:p>
        </p:txBody>
      </p:sp>
      <p:sp>
        <p:nvSpPr>
          <p:cNvPr id="28" name="Pentagono 27">
            <a:extLst>
              <a:ext uri="{FF2B5EF4-FFF2-40B4-BE49-F238E27FC236}">
                <a16:creationId xmlns:a16="http://schemas.microsoft.com/office/drawing/2014/main" id="{76224E1C-4375-0961-1431-0E84ACE4A5DE}"/>
              </a:ext>
            </a:extLst>
          </p:cNvPr>
          <p:cNvSpPr/>
          <p:nvPr/>
        </p:nvSpPr>
        <p:spPr>
          <a:xfrm>
            <a:off x="685697" y="2709452"/>
            <a:ext cx="3708000" cy="521523"/>
          </a:xfrm>
          <a:prstGeom prst="homePlate">
            <a:avLst/>
          </a:prstGeom>
          <a:solidFill>
            <a:srgbClr val="01A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latin typeface="Avenir Book" panose="02000503020000020003" pitchFamily="2" charset="0"/>
                <a:cs typeface="Arial" panose="020B0604020202020204" pitchFamily="34" charset="0"/>
              </a:rPr>
              <a:t>STEP 1</a:t>
            </a:r>
            <a:endParaRPr lang="it-IT" dirty="0">
              <a:latin typeface="Avenir Book" panose="02000503020000020003" pitchFamily="2" charset="0"/>
              <a:cs typeface="Arial" panose="020B0604020202020204" pitchFamily="34" charset="0"/>
            </a:endParaRPr>
          </a:p>
        </p:txBody>
      </p:sp>
      <p:sp>
        <p:nvSpPr>
          <p:cNvPr id="30" name="CasellaDiTesto 29">
            <a:extLst>
              <a:ext uri="{FF2B5EF4-FFF2-40B4-BE49-F238E27FC236}">
                <a16:creationId xmlns:a16="http://schemas.microsoft.com/office/drawing/2014/main" id="{ED161BFA-1C8A-8D52-4EBD-050E2D12D121}"/>
              </a:ext>
            </a:extLst>
          </p:cNvPr>
          <p:cNvSpPr txBox="1"/>
          <p:nvPr/>
        </p:nvSpPr>
        <p:spPr>
          <a:xfrm>
            <a:off x="8251722" y="3476370"/>
            <a:ext cx="3295555" cy="1648528"/>
          </a:xfrm>
          <a:prstGeom prst="rect">
            <a:avLst/>
          </a:prstGeom>
          <a:noFill/>
        </p:spPr>
        <p:txBody>
          <a:bodyPr wrap="square">
            <a:spAutoFit/>
          </a:bodyPr>
          <a:lstStyle/>
          <a:p>
            <a:pPr defTabSz="800100">
              <a:lnSpc>
                <a:spcPct val="90000"/>
              </a:lnSpc>
              <a:spcAft>
                <a:spcPct val="35000"/>
              </a:spcAft>
            </a:pPr>
            <a:r>
              <a:rPr lang="en-US" sz="1600" dirty="0">
                <a:latin typeface="Avenir Book" panose="02000503020000020003" pitchFamily="2" charset="0"/>
                <a:cs typeface="Arial" panose="020B0604020202020204" pitchFamily="34" charset="0"/>
              </a:rPr>
              <a:t>Distribute a questionnaire based on decision trees to assess their eligibility as CLOs. This questionnaire should be distributed to all the potential CLOs alongside the introduction letter to access their data.</a:t>
            </a:r>
            <a:endParaRPr lang="en-ZA" sz="1600" dirty="0">
              <a:latin typeface="Avenir Book" panose="02000503020000020003" pitchFamily="2" charset="0"/>
              <a:cs typeface="Arial" panose="020B0604020202020204" pitchFamily="34" charset="0"/>
            </a:endParaRPr>
          </a:p>
        </p:txBody>
      </p:sp>
      <p:sp>
        <p:nvSpPr>
          <p:cNvPr id="32" name="CasellaDiTesto 31">
            <a:extLst>
              <a:ext uri="{FF2B5EF4-FFF2-40B4-BE49-F238E27FC236}">
                <a16:creationId xmlns:a16="http://schemas.microsoft.com/office/drawing/2014/main" id="{95AAC592-EAFD-8419-BE37-DC5A94490989}"/>
              </a:ext>
            </a:extLst>
          </p:cNvPr>
          <p:cNvSpPr txBox="1"/>
          <p:nvPr/>
        </p:nvSpPr>
        <p:spPr>
          <a:xfrm>
            <a:off x="4630994" y="3476370"/>
            <a:ext cx="3185648" cy="1426929"/>
          </a:xfrm>
          <a:prstGeom prst="rect">
            <a:avLst/>
          </a:prstGeom>
          <a:noFill/>
        </p:spPr>
        <p:txBody>
          <a:bodyPr wrap="square">
            <a:spAutoFit/>
          </a:bodyPr>
          <a:lstStyle/>
          <a:p>
            <a:pPr defTabSz="800100">
              <a:lnSpc>
                <a:spcPct val="90000"/>
              </a:lnSpc>
              <a:spcAft>
                <a:spcPct val="35000"/>
              </a:spcAft>
            </a:pPr>
            <a:r>
              <a:rPr lang="en-US" sz="1600" dirty="0">
                <a:latin typeface="Avenir Book" panose="02000503020000020003" pitchFamily="2" charset="0"/>
                <a:cs typeface="Arial" panose="020B0604020202020204" pitchFamily="34" charset="0"/>
              </a:rPr>
              <a:t>With the support of national authorities and or national networks of organizations, the steering committee should formally contact the shortlisted non-profit organizations.</a:t>
            </a:r>
          </a:p>
        </p:txBody>
      </p:sp>
      <p:sp>
        <p:nvSpPr>
          <p:cNvPr id="34" name="CasellaDiTesto 33">
            <a:extLst>
              <a:ext uri="{FF2B5EF4-FFF2-40B4-BE49-F238E27FC236}">
                <a16:creationId xmlns:a16="http://schemas.microsoft.com/office/drawing/2014/main" id="{6B719903-6114-B528-0D57-8EC0833FB87F}"/>
              </a:ext>
            </a:extLst>
          </p:cNvPr>
          <p:cNvSpPr txBox="1"/>
          <p:nvPr/>
        </p:nvSpPr>
        <p:spPr>
          <a:xfrm>
            <a:off x="685698" y="3479308"/>
            <a:ext cx="3447604" cy="2621102"/>
          </a:xfrm>
          <a:prstGeom prst="rect">
            <a:avLst/>
          </a:prstGeom>
          <a:noFill/>
        </p:spPr>
        <p:txBody>
          <a:bodyPr wrap="square">
            <a:spAutoFit/>
          </a:bodyPr>
          <a:lstStyle/>
          <a:p>
            <a:pPr defTabSz="800100">
              <a:lnSpc>
                <a:spcPct val="90000"/>
              </a:lnSpc>
              <a:spcAft>
                <a:spcPct val="35000"/>
              </a:spcAft>
            </a:pPr>
            <a:r>
              <a:rPr lang="en-US" sz="1600" dirty="0">
                <a:latin typeface="Avenir Book" panose="02000503020000020003" pitchFamily="2" charset="0"/>
                <a:cs typeface="Arial" panose="020B0604020202020204" pitchFamily="34" charset="0"/>
              </a:rPr>
              <a:t>Review the developed list of community-based organizations to exclude organizations that do not meet the criteria for CLO, such as NGOs, foundations, faith-based and other organizations not run by community members. Focus on organizations run by members of key and vulnerable population groups</a:t>
            </a:r>
          </a:p>
          <a:p>
            <a:pPr defTabSz="800100">
              <a:lnSpc>
                <a:spcPct val="90000"/>
              </a:lnSpc>
              <a:spcAft>
                <a:spcPct val="35000"/>
              </a:spcAft>
            </a:pPr>
            <a:endParaRPr lang="en-US" sz="1600" dirty="0">
              <a:latin typeface="Avenir Book" panose="02000503020000020003" pitchFamily="2" charset="0"/>
              <a:cs typeface="Arial" panose="020B0604020202020204" pitchFamily="34" charset="0"/>
            </a:endParaRPr>
          </a:p>
        </p:txBody>
      </p:sp>
      <p:cxnSp>
        <p:nvCxnSpPr>
          <p:cNvPr id="36" name="Connettore dritto 35">
            <a:extLst>
              <a:ext uri="{FF2B5EF4-FFF2-40B4-BE49-F238E27FC236}">
                <a16:creationId xmlns:a16="http://schemas.microsoft.com/office/drawing/2014/main" id="{B328BA8D-82A8-B648-2352-F8BB46A4BEB1}"/>
              </a:ext>
            </a:extLst>
          </p:cNvPr>
          <p:cNvCxnSpPr>
            <a:cxnSpLocks/>
          </p:cNvCxnSpPr>
          <p:nvPr/>
        </p:nvCxnSpPr>
        <p:spPr>
          <a:xfrm>
            <a:off x="4419524" y="3543605"/>
            <a:ext cx="0" cy="182611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 name="Connettore dritto 38">
            <a:extLst>
              <a:ext uri="{FF2B5EF4-FFF2-40B4-BE49-F238E27FC236}">
                <a16:creationId xmlns:a16="http://schemas.microsoft.com/office/drawing/2014/main" id="{418125F9-2D76-1E74-686C-F144C3773543}"/>
              </a:ext>
            </a:extLst>
          </p:cNvPr>
          <p:cNvCxnSpPr>
            <a:cxnSpLocks/>
          </p:cNvCxnSpPr>
          <p:nvPr/>
        </p:nvCxnSpPr>
        <p:spPr>
          <a:xfrm>
            <a:off x="8150164" y="3543605"/>
            <a:ext cx="0" cy="182611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C9C8F571-2D28-DE95-6708-96D989CFA453}"/>
              </a:ext>
            </a:extLst>
          </p:cNvPr>
          <p:cNvSpPr txBox="1">
            <a:spLocks/>
          </p:cNvSpPr>
          <p:nvPr/>
        </p:nvSpPr>
        <p:spPr>
          <a:xfrm>
            <a:off x="532741" y="1357372"/>
            <a:ext cx="10324650" cy="630707"/>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400">
              <a:buNone/>
            </a:pPr>
            <a:r>
              <a:rPr lang="en-US" sz="1800" dirty="0">
                <a:latin typeface="Avenir Book" panose="02000503020000020003" pitchFamily="2" charset="0"/>
              </a:rPr>
              <a:t>This mapping process ensures a systematic and thorough identification of organizations that truly represent and serve their communities, aligning with the goals of the assessment.</a:t>
            </a:r>
          </a:p>
        </p:txBody>
      </p:sp>
      <p:sp>
        <p:nvSpPr>
          <p:cNvPr id="3" name="Content Placeholder 2">
            <a:extLst>
              <a:ext uri="{FF2B5EF4-FFF2-40B4-BE49-F238E27FC236}">
                <a16:creationId xmlns:a16="http://schemas.microsoft.com/office/drawing/2014/main" id="{DA96C464-1CB3-963E-DF5A-30FC80F8659D}"/>
              </a:ext>
            </a:extLst>
          </p:cNvPr>
          <p:cNvSpPr txBox="1">
            <a:spLocks/>
          </p:cNvSpPr>
          <p:nvPr/>
        </p:nvSpPr>
        <p:spPr>
          <a:xfrm>
            <a:off x="1277683" y="2185582"/>
            <a:ext cx="9636632" cy="422480"/>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914400">
              <a:buNone/>
            </a:pPr>
            <a:r>
              <a:rPr lang="en-US" sz="1800" b="1" dirty="0">
                <a:solidFill>
                  <a:schemeClr val="accent3"/>
                </a:solidFill>
                <a:latin typeface="Avenir Heavy" panose="02000503020000020003" pitchFamily="2" charset="0"/>
              </a:rPr>
              <a:t>Preliminary Filtering and formal contacts</a:t>
            </a:r>
          </a:p>
        </p:txBody>
      </p:sp>
    </p:spTree>
    <p:extLst>
      <p:ext uri="{BB962C8B-B14F-4D97-AF65-F5344CB8AC3E}">
        <p14:creationId xmlns:p14="http://schemas.microsoft.com/office/powerpoint/2010/main" val="4180118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2CC12-B231-1C92-70B9-0C3DBBEE1153}"/>
            </a:ext>
          </a:extLst>
        </p:cNvPr>
        <p:cNvGrpSpPr/>
        <p:nvPr/>
      </p:nvGrpSpPr>
      <p:grpSpPr>
        <a:xfrm>
          <a:off x="0" y="0"/>
          <a:ext cx="0" cy="0"/>
          <a:chOff x="0" y="0"/>
          <a:chExt cx="0" cy="0"/>
        </a:xfrm>
      </p:grpSpPr>
      <p:sp>
        <p:nvSpPr>
          <p:cNvPr id="16" name="Rettangolo 15">
            <a:extLst>
              <a:ext uri="{FF2B5EF4-FFF2-40B4-BE49-F238E27FC236}">
                <a16:creationId xmlns:a16="http://schemas.microsoft.com/office/drawing/2014/main" id="{A4F85618-E213-4EC3-965F-95624D66CE66}"/>
              </a:ext>
            </a:extLst>
          </p:cNvPr>
          <p:cNvSpPr/>
          <p:nvPr/>
        </p:nvSpPr>
        <p:spPr>
          <a:xfrm rot="2700000">
            <a:off x="3655296" y="1004660"/>
            <a:ext cx="4850928" cy="4850928"/>
          </a:xfrm>
          <a:prstGeom prst="rect">
            <a:avLst/>
          </a:prstGeom>
          <a:solidFill>
            <a:schemeClr val="bg2">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venir Book" panose="02000503020000020003" pitchFamily="2" charset="0"/>
            </a:endParaRPr>
          </a:p>
        </p:txBody>
      </p:sp>
      <p:sp>
        <p:nvSpPr>
          <p:cNvPr id="10" name="TextBox 1">
            <a:extLst>
              <a:ext uri="{FF2B5EF4-FFF2-40B4-BE49-F238E27FC236}">
                <a16:creationId xmlns:a16="http://schemas.microsoft.com/office/drawing/2014/main" id="{FEEF1CCF-E707-271E-8650-BC6A35598520}"/>
              </a:ext>
            </a:extLst>
          </p:cNvPr>
          <p:cNvSpPr txBox="1"/>
          <p:nvPr/>
        </p:nvSpPr>
        <p:spPr>
          <a:xfrm>
            <a:off x="509667" y="330951"/>
            <a:ext cx="11137690" cy="1015663"/>
          </a:xfrm>
          <a:prstGeom prst="rect">
            <a:avLst/>
          </a:prstGeom>
          <a:noFill/>
        </p:spPr>
        <p:txBody>
          <a:bodyPr wrap="square">
            <a:spAutoFit/>
          </a:bodyPr>
          <a:lstStyle/>
          <a:p>
            <a:pPr eaLnBrk="1" hangingPunct="1"/>
            <a:r>
              <a:rPr lang="en-US" altLang="en-US" sz="3000" dirty="0">
                <a:solidFill>
                  <a:srgbClr val="70C8BE"/>
                </a:solidFill>
                <a:latin typeface="Avenir Book" panose="02000503020000020003" pitchFamily="2" charset="0"/>
                <a:cs typeface="Arial" panose="020B0604020202020204" pitchFamily="34" charset="0"/>
              </a:rPr>
              <a:t>CLO IDENTIFICATION – Decision trees</a:t>
            </a:r>
          </a:p>
          <a:p>
            <a:pPr eaLnBrk="1" hangingPunct="1"/>
            <a:endParaRPr lang="en-US" altLang="en-US" sz="3000" dirty="0">
              <a:solidFill>
                <a:srgbClr val="70C8BE"/>
              </a:solidFill>
              <a:latin typeface="Avenir Book" panose="02000503020000020003" pitchFamily="2" charset="0"/>
              <a:cs typeface="Arial" panose="020B0604020202020204" pitchFamily="34" charset="0"/>
            </a:endParaRPr>
          </a:p>
        </p:txBody>
      </p:sp>
      <p:sp>
        <p:nvSpPr>
          <p:cNvPr id="11" name="Segnaposto piè di pagina 10">
            <a:extLst>
              <a:ext uri="{FF2B5EF4-FFF2-40B4-BE49-F238E27FC236}">
                <a16:creationId xmlns:a16="http://schemas.microsoft.com/office/drawing/2014/main" id="{104454D3-867C-8058-3824-BA6869DBDC85}"/>
              </a:ext>
            </a:extLst>
          </p:cNvPr>
          <p:cNvSpPr>
            <a:spLocks noGrp="1"/>
          </p:cNvSpPr>
          <p:nvPr>
            <p:ph type="ftr" sz="quarter" idx="3"/>
          </p:nvPr>
        </p:nvSpPr>
        <p:spPr/>
        <p:txBody>
          <a:bodyPr/>
          <a:lstStyle/>
          <a:p>
            <a:r>
              <a:rPr lang="it-IT" sz="1100" dirty="0">
                <a:latin typeface="Avenir Book" panose="02000503020000020003" pitchFamily="2" charset="0"/>
              </a:rPr>
              <a:t>15</a:t>
            </a:r>
          </a:p>
        </p:txBody>
      </p:sp>
      <p:grpSp>
        <p:nvGrpSpPr>
          <p:cNvPr id="3" name="Group 2">
            <a:extLst>
              <a:ext uri="{FF2B5EF4-FFF2-40B4-BE49-F238E27FC236}">
                <a16:creationId xmlns:a16="http://schemas.microsoft.com/office/drawing/2014/main" id="{69A56DDF-DECC-D3BB-6FBB-D424B1E2AFB6}"/>
              </a:ext>
            </a:extLst>
          </p:cNvPr>
          <p:cNvGrpSpPr/>
          <p:nvPr/>
        </p:nvGrpSpPr>
        <p:grpSpPr>
          <a:xfrm>
            <a:off x="943898" y="1623338"/>
            <a:ext cx="10273724" cy="3628927"/>
            <a:chOff x="-27178" y="1276656"/>
            <a:chExt cx="12215875" cy="4314940"/>
          </a:xfrm>
        </p:grpSpPr>
        <p:grpSp>
          <p:nvGrpSpPr>
            <p:cNvPr id="17" name="Gruppo 16">
              <a:extLst>
                <a:ext uri="{FF2B5EF4-FFF2-40B4-BE49-F238E27FC236}">
                  <a16:creationId xmlns:a16="http://schemas.microsoft.com/office/drawing/2014/main" id="{CA3E5ACB-AA51-917D-0D63-54211DAC78DD}"/>
                </a:ext>
              </a:extLst>
            </p:cNvPr>
            <p:cNvGrpSpPr/>
            <p:nvPr/>
          </p:nvGrpSpPr>
          <p:grpSpPr>
            <a:xfrm>
              <a:off x="-27178" y="1276656"/>
              <a:ext cx="12215875" cy="4314940"/>
              <a:chOff x="-57658" y="1447800"/>
              <a:chExt cx="12215875" cy="4314940"/>
            </a:xfrm>
          </p:grpSpPr>
          <p:sp>
            <p:nvSpPr>
              <p:cNvPr id="12" name="Rettangolo con angoli arrotondati 11">
                <a:extLst>
                  <a:ext uri="{FF2B5EF4-FFF2-40B4-BE49-F238E27FC236}">
                    <a16:creationId xmlns:a16="http://schemas.microsoft.com/office/drawing/2014/main" id="{9D843DA5-187F-C6AF-7001-C1EAFEC58191}"/>
                  </a:ext>
                </a:extLst>
              </p:cNvPr>
              <p:cNvSpPr/>
              <p:nvPr/>
            </p:nvSpPr>
            <p:spPr>
              <a:xfrm>
                <a:off x="-34278" y="1447800"/>
                <a:ext cx="5993118" cy="20574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venir Book" panose="02000503020000020003" pitchFamily="2" charset="0"/>
                </a:endParaRPr>
              </a:p>
            </p:txBody>
          </p:sp>
          <p:sp>
            <p:nvSpPr>
              <p:cNvPr id="13" name="Rettangolo con angoli arrotondati 12">
                <a:extLst>
                  <a:ext uri="{FF2B5EF4-FFF2-40B4-BE49-F238E27FC236}">
                    <a16:creationId xmlns:a16="http://schemas.microsoft.com/office/drawing/2014/main" id="{4CA7B29E-06A7-CEC8-527A-0BAF910DC0B4}"/>
                  </a:ext>
                </a:extLst>
              </p:cNvPr>
              <p:cNvSpPr/>
              <p:nvPr/>
            </p:nvSpPr>
            <p:spPr>
              <a:xfrm>
                <a:off x="6165099" y="3705340"/>
                <a:ext cx="5993118" cy="20574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venir Book" panose="02000503020000020003" pitchFamily="2" charset="0"/>
                </a:endParaRPr>
              </a:p>
            </p:txBody>
          </p:sp>
          <p:sp>
            <p:nvSpPr>
              <p:cNvPr id="14" name="Rettangolo con angoli arrotondati 13">
                <a:extLst>
                  <a:ext uri="{FF2B5EF4-FFF2-40B4-BE49-F238E27FC236}">
                    <a16:creationId xmlns:a16="http://schemas.microsoft.com/office/drawing/2014/main" id="{511E7902-16B0-632C-19A7-8D23828F2A5E}"/>
                  </a:ext>
                </a:extLst>
              </p:cNvPr>
              <p:cNvSpPr/>
              <p:nvPr/>
            </p:nvSpPr>
            <p:spPr>
              <a:xfrm>
                <a:off x="6165099" y="1447800"/>
                <a:ext cx="5993118" cy="20574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venir Book" panose="02000503020000020003" pitchFamily="2" charset="0"/>
                </a:endParaRPr>
              </a:p>
            </p:txBody>
          </p:sp>
          <p:sp>
            <p:nvSpPr>
              <p:cNvPr id="15" name="Rettangolo con angoli arrotondati 14">
                <a:extLst>
                  <a:ext uri="{FF2B5EF4-FFF2-40B4-BE49-F238E27FC236}">
                    <a16:creationId xmlns:a16="http://schemas.microsoft.com/office/drawing/2014/main" id="{288CE2E1-0C41-0637-224B-8392AC278A97}"/>
                  </a:ext>
                </a:extLst>
              </p:cNvPr>
              <p:cNvSpPr/>
              <p:nvPr/>
            </p:nvSpPr>
            <p:spPr>
              <a:xfrm>
                <a:off x="-57658" y="3705340"/>
                <a:ext cx="5993118" cy="20574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venir Book" panose="02000503020000020003" pitchFamily="2" charset="0"/>
                </a:endParaRPr>
              </a:p>
            </p:txBody>
          </p:sp>
        </p:grpSp>
        <p:sp>
          <p:nvSpPr>
            <p:cNvPr id="19" name="CasellaDiTesto 18">
              <a:extLst>
                <a:ext uri="{FF2B5EF4-FFF2-40B4-BE49-F238E27FC236}">
                  <a16:creationId xmlns:a16="http://schemas.microsoft.com/office/drawing/2014/main" id="{DBCD3DE3-F665-BE61-E573-D579A0B3F2F0}"/>
                </a:ext>
              </a:extLst>
            </p:cNvPr>
            <p:cNvSpPr txBox="1"/>
            <p:nvPr/>
          </p:nvSpPr>
          <p:spPr>
            <a:xfrm>
              <a:off x="247897" y="1428938"/>
              <a:ext cx="5582092" cy="1169696"/>
            </a:xfrm>
            <a:prstGeom prst="rect">
              <a:avLst/>
            </a:prstGeom>
            <a:noFill/>
          </p:spPr>
          <p:txBody>
            <a:bodyPr wrap="square">
              <a:spAutoFit/>
            </a:bodyPr>
            <a:lstStyle/>
            <a:p>
              <a:pPr defTabSz="800100">
                <a:lnSpc>
                  <a:spcPct val="90000"/>
                </a:lnSpc>
                <a:spcAft>
                  <a:spcPct val="35000"/>
                </a:spcAft>
              </a:pPr>
              <a:r>
                <a:rPr lang="en-US" altLang="en-US" sz="1600" b="1" dirty="0">
                  <a:solidFill>
                    <a:schemeClr val="bg1"/>
                  </a:solidFill>
                  <a:latin typeface="Avenir Heavy" panose="02000503020000020003" pitchFamily="2" charset="0"/>
                  <a:cs typeface="Arial" panose="020B0604020202020204" pitchFamily="34" charset="0"/>
                </a:rPr>
                <a:t>The first decision tree </a:t>
              </a:r>
              <a:r>
                <a:rPr lang="en-US" altLang="en-US" sz="1600" b="1" dirty="0">
                  <a:solidFill>
                    <a:schemeClr val="bg1"/>
                  </a:solidFill>
                  <a:latin typeface="Avenir Book" panose="02000503020000020003" pitchFamily="2" charset="0"/>
                  <a:cs typeface="Arial" panose="020B0604020202020204" pitchFamily="34" charset="0"/>
                </a:rPr>
                <a:t>checks the organization's purpose, registration requirements, eligibility for grants, ability to hire staff, provide services, and maintain records.</a:t>
              </a:r>
            </a:p>
          </p:txBody>
        </p:sp>
        <p:sp>
          <p:nvSpPr>
            <p:cNvPr id="21" name="CasellaDiTesto 20">
              <a:extLst>
                <a:ext uri="{FF2B5EF4-FFF2-40B4-BE49-F238E27FC236}">
                  <a16:creationId xmlns:a16="http://schemas.microsoft.com/office/drawing/2014/main" id="{4B80041F-69B9-8FD8-5F03-2856F0F8FBAE}"/>
                </a:ext>
              </a:extLst>
            </p:cNvPr>
            <p:cNvSpPr txBox="1"/>
            <p:nvPr/>
          </p:nvSpPr>
          <p:spPr>
            <a:xfrm>
              <a:off x="6454140" y="1428938"/>
              <a:ext cx="5459483" cy="1169696"/>
            </a:xfrm>
            <a:prstGeom prst="rect">
              <a:avLst/>
            </a:prstGeom>
            <a:noFill/>
          </p:spPr>
          <p:txBody>
            <a:bodyPr wrap="square">
              <a:spAutoFit/>
            </a:bodyPr>
            <a:lstStyle/>
            <a:p>
              <a:pPr defTabSz="711200">
                <a:lnSpc>
                  <a:spcPct val="90000"/>
                </a:lnSpc>
                <a:spcAft>
                  <a:spcPct val="35000"/>
                </a:spcAft>
              </a:pPr>
              <a:r>
                <a:rPr lang="en-US" sz="1600" b="1" dirty="0">
                  <a:solidFill>
                    <a:schemeClr val="bg1"/>
                  </a:solidFill>
                  <a:latin typeface="Avenir Heavy" panose="02000503020000020003" pitchFamily="2" charset="0"/>
                  <a:cs typeface="Arial" panose="020B0604020202020204" pitchFamily="34" charset="0"/>
                </a:rPr>
                <a:t>The second decision tree </a:t>
              </a:r>
              <a:r>
                <a:rPr lang="en-US" sz="1600" b="1" dirty="0">
                  <a:solidFill>
                    <a:schemeClr val="bg1"/>
                  </a:solidFill>
                  <a:latin typeface="Avenir Book" panose="02000503020000020003" pitchFamily="2" charset="0"/>
                  <a:cs typeface="Arial" panose="020B0604020202020204" pitchFamily="34" charset="0"/>
                </a:rPr>
                <a:t>assesses the organization's autonomy, self-governance, and legal status regarding property, revenue, liabilities, and accountability.</a:t>
              </a:r>
            </a:p>
          </p:txBody>
        </p:sp>
        <p:sp>
          <p:nvSpPr>
            <p:cNvPr id="25" name="CasellaDiTesto 24">
              <a:extLst>
                <a:ext uri="{FF2B5EF4-FFF2-40B4-BE49-F238E27FC236}">
                  <a16:creationId xmlns:a16="http://schemas.microsoft.com/office/drawing/2014/main" id="{5DF054D7-36E0-A905-645C-A491DC777C6A}"/>
                </a:ext>
              </a:extLst>
            </p:cNvPr>
            <p:cNvSpPr txBox="1"/>
            <p:nvPr/>
          </p:nvSpPr>
          <p:spPr>
            <a:xfrm>
              <a:off x="6337714" y="3736666"/>
              <a:ext cx="5376338" cy="1433186"/>
            </a:xfrm>
            <a:prstGeom prst="rect">
              <a:avLst/>
            </a:prstGeom>
            <a:noFill/>
          </p:spPr>
          <p:txBody>
            <a:bodyPr wrap="square">
              <a:spAutoFit/>
            </a:bodyPr>
            <a:lstStyle/>
            <a:p>
              <a:pPr defTabSz="711200">
                <a:lnSpc>
                  <a:spcPct val="90000"/>
                </a:lnSpc>
                <a:spcAft>
                  <a:spcPct val="35000"/>
                </a:spcAft>
              </a:pPr>
              <a:r>
                <a:rPr lang="en-US" sz="1600" b="1" dirty="0">
                  <a:solidFill>
                    <a:schemeClr val="bg1"/>
                  </a:solidFill>
                  <a:latin typeface="Avenir Heavy" panose="02000503020000020003" pitchFamily="2" charset="0"/>
                  <a:cs typeface="Arial" panose="020B0604020202020204" pitchFamily="34" charset="0"/>
                </a:rPr>
                <a:t>Final Selection: </a:t>
              </a:r>
              <a:r>
                <a:rPr lang="en-US" sz="1600" b="1" dirty="0">
                  <a:solidFill>
                    <a:schemeClr val="bg1"/>
                  </a:solidFill>
                  <a:latin typeface="Avenir Book" panose="02000503020000020003" pitchFamily="2" charset="0"/>
                  <a:cs typeface="Arial" panose="020B0604020202020204" pitchFamily="34" charset="0"/>
                </a:rPr>
                <a:t>Based on the results from the decision trees, finalize the list of organizations that qualify as CLOs. Ensure these organizations are properly documented and prepared for participation in the assessment.</a:t>
              </a:r>
            </a:p>
          </p:txBody>
        </p:sp>
        <p:sp>
          <p:nvSpPr>
            <p:cNvPr id="29" name="CasellaDiTesto 28">
              <a:extLst>
                <a:ext uri="{FF2B5EF4-FFF2-40B4-BE49-F238E27FC236}">
                  <a16:creationId xmlns:a16="http://schemas.microsoft.com/office/drawing/2014/main" id="{734EB7B2-C699-BDF9-EF93-E53EB9DE8199}"/>
                </a:ext>
              </a:extLst>
            </p:cNvPr>
            <p:cNvSpPr txBox="1"/>
            <p:nvPr/>
          </p:nvSpPr>
          <p:spPr>
            <a:xfrm>
              <a:off x="198849" y="3859113"/>
              <a:ext cx="5399753" cy="1696676"/>
            </a:xfrm>
            <a:prstGeom prst="rect">
              <a:avLst/>
            </a:prstGeom>
            <a:noFill/>
          </p:spPr>
          <p:txBody>
            <a:bodyPr wrap="square">
              <a:spAutoFit/>
            </a:bodyPr>
            <a:lstStyle/>
            <a:p>
              <a:pPr defTabSz="711200">
                <a:lnSpc>
                  <a:spcPct val="90000"/>
                </a:lnSpc>
                <a:spcAft>
                  <a:spcPct val="35000"/>
                </a:spcAft>
              </a:pPr>
              <a:r>
                <a:rPr lang="en-US" sz="1600" b="1" dirty="0">
                  <a:solidFill>
                    <a:schemeClr val="bg1"/>
                  </a:solidFill>
                  <a:latin typeface="Avenir Heavy" panose="02000503020000020003" pitchFamily="2" charset="0"/>
                  <a:cs typeface="Arial" panose="020B0604020202020204" pitchFamily="34" charset="0"/>
                </a:rPr>
                <a:t>The third decision tree </a:t>
              </a:r>
              <a:r>
                <a:rPr lang="en-US" sz="1600" b="1" dirty="0">
                  <a:solidFill>
                    <a:schemeClr val="bg1"/>
                  </a:solidFill>
                  <a:latin typeface="Avenir Book" panose="02000503020000020003" pitchFamily="2" charset="0"/>
                  <a:cs typeface="Arial" panose="020B0604020202020204" pitchFamily="34" charset="0"/>
                </a:rPr>
                <a:t>ensures the organization is run for and by the community, requiring clear participation of community members in planning, direction, implementation, evaluation, and as beneficiaries of CLO programs and activities.</a:t>
              </a:r>
            </a:p>
          </p:txBody>
        </p:sp>
      </p:grpSp>
    </p:spTree>
    <p:extLst>
      <p:ext uri="{BB962C8B-B14F-4D97-AF65-F5344CB8AC3E}">
        <p14:creationId xmlns:p14="http://schemas.microsoft.com/office/powerpoint/2010/main" val="1910471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96C12-86B9-F593-720D-8CBCEF260129}"/>
            </a:ext>
          </a:extLst>
        </p:cNvPr>
        <p:cNvGrpSpPr/>
        <p:nvPr/>
      </p:nvGrpSpPr>
      <p:grpSpPr>
        <a:xfrm>
          <a:off x="0" y="0"/>
          <a:ext cx="0" cy="0"/>
          <a:chOff x="0" y="0"/>
          <a:chExt cx="0" cy="0"/>
        </a:xfrm>
      </p:grpSpPr>
      <p:sp>
        <p:nvSpPr>
          <p:cNvPr id="10" name="TextBox 1">
            <a:extLst>
              <a:ext uri="{FF2B5EF4-FFF2-40B4-BE49-F238E27FC236}">
                <a16:creationId xmlns:a16="http://schemas.microsoft.com/office/drawing/2014/main" id="{4254F143-9393-F0D5-72AE-AE231C0D4097}"/>
              </a:ext>
            </a:extLst>
          </p:cNvPr>
          <p:cNvSpPr txBox="1"/>
          <p:nvPr/>
        </p:nvSpPr>
        <p:spPr>
          <a:xfrm>
            <a:off x="509667" y="330951"/>
            <a:ext cx="11137690" cy="1015663"/>
          </a:xfrm>
          <a:prstGeom prst="rect">
            <a:avLst/>
          </a:prstGeom>
          <a:noFill/>
        </p:spPr>
        <p:txBody>
          <a:bodyPr wrap="square">
            <a:spAutoFit/>
          </a:bodyPr>
          <a:lstStyle/>
          <a:p>
            <a:pPr eaLnBrk="1" hangingPunct="1"/>
            <a:r>
              <a:rPr lang="en-US" altLang="en-US" sz="3000" dirty="0">
                <a:solidFill>
                  <a:srgbClr val="70C8BE"/>
                </a:solidFill>
                <a:latin typeface="Avenir Book" panose="02000503020000020003" pitchFamily="2" charset="0"/>
                <a:cs typeface="Arial" panose="020B0604020202020204" pitchFamily="34" charset="0"/>
              </a:rPr>
              <a:t>CLO IDENTIFICATION – Decision trees</a:t>
            </a:r>
          </a:p>
          <a:p>
            <a:pPr eaLnBrk="1" hangingPunct="1"/>
            <a:endParaRPr lang="en-US" altLang="en-US" sz="3000" dirty="0">
              <a:solidFill>
                <a:srgbClr val="70C8BE"/>
              </a:solidFill>
              <a:latin typeface="Avenir Book" panose="02000503020000020003" pitchFamily="2" charset="0"/>
              <a:cs typeface="Arial" panose="020B0604020202020204" pitchFamily="34" charset="0"/>
            </a:endParaRPr>
          </a:p>
        </p:txBody>
      </p:sp>
      <p:sp>
        <p:nvSpPr>
          <p:cNvPr id="11" name="Segnaposto piè di pagina 10">
            <a:extLst>
              <a:ext uri="{FF2B5EF4-FFF2-40B4-BE49-F238E27FC236}">
                <a16:creationId xmlns:a16="http://schemas.microsoft.com/office/drawing/2014/main" id="{B0F8F946-4A65-0A03-501D-5E2B627D9D03}"/>
              </a:ext>
            </a:extLst>
          </p:cNvPr>
          <p:cNvSpPr>
            <a:spLocks noGrp="1"/>
          </p:cNvSpPr>
          <p:nvPr>
            <p:ph type="ftr" sz="quarter" idx="3"/>
          </p:nvPr>
        </p:nvSpPr>
        <p:spPr/>
        <p:txBody>
          <a:bodyPr/>
          <a:lstStyle/>
          <a:p>
            <a:r>
              <a:rPr lang="it-IT" sz="1100" dirty="0">
                <a:latin typeface="Avenir Book" panose="02000503020000020003" pitchFamily="2" charset="0"/>
              </a:rPr>
              <a:t>16</a:t>
            </a:r>
          </a:p>
        </p:txBody>
      </p:sp>
      <p:sp>
        <p:nvSpPr>
          <p:cNvPr id="12" name="Rettangolo con angoli arrotondati 11">
            <a:extLst>
              <a:ext uri="{FF2B5EF4-FFF2-40B4-BE49-F238E27FC236}">
                <a16:creationId xmlns:a16="http://schemas.microsoft.com/office/drawing/2014/main" id="{F2CE35D3-A209-668F-76D8-304FDB5C816B}"/>
              </a:ext>
            </a:extLst>
          </p:cNvPr>
          <p:cNvSpPr/>
          <p:nvPr/>
        </p:nvSpPr>
        <p:spPr>
          <a:xfrm>
            <a:off x="587376" y="1346614"/>
            <a:ext cx="3851522" cy="39032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000">
              <a:latin typeface="Avenir Book" panose="02000503020000020003" pitchFamily="2" charset="0"/>
            </a:endParaRPr>
          </a:p>
        </p:txBody>
      </p:sp>
      <p:sp>
        <p:nvSpPr>
          <p:cNvPr id="19" name="CasellaDiTesto 18">
            <a:extLst>
              <a:ext uri="{FF2B5EF4-FFF2-40B4-BE49-F238E27FC236}">
                <a16:creationId xmlns:a16="http://schemas.microsoft.com/office/drawing/2014/main" id="{6CE9952D-A086-C46C-5BBB-D81DA66F2961}"/>
              </a:ext>
            </a:extLst>
          </p:cNvPr>
          <p:cNvSpPr txBox="1"/>
          <p:nvPr/>
        </p:nvSpPr>
        <p:spPr>
          <a:xfrm>
            <a:off x="697733" y="1416996"/>
            <a:ext cx="3335349" cy="318933"/>
          </a:xfrm>
          <a:prstGeom prst="rect">
            <a:avLst/>
          </a:prstGeom>
          <a:noFill/>
        </p:spPr>
        <p:txBody>
          <a:bodyPr wrap="square">
            <a:spAutoFit/>
          </a:bodyPr>
          <a:lstStyle/>
          <a:p>
            <a:pPr defTabSz="800100">
              <a:lnSpc>
                <a:spcPct val="90000"/>
              </a:lnSpc>
              <a:spcAft>
                <a:spcPct val="35000"/>
              </a:spcAft>
            </a:pPr>
            <a:r>
              <a:rPr lang="en-US" altLang="en-US" sz="1600" b="1" dirty="0">
                <a:solidFill>
                  <a:schemeClr val="bg1"/>
                </a:solidFill>
                <a:latin typeface="Avenir Heavy" panose="02000503020000020003" pitchFamily="2" charset="0"/>
                <a:cs typeface="Arial" panose="020B0604020202020204" pitchFamily="34" charset="0"/>
              </a:rPr>
              <a:t>1. The first decision tree</a:t>
            </a:r>
            <a:endParaRPr lang="en-US" altLang="en-US" sz="1600" b="1" dirty="0">
              <a:solidFill>
                <a:schemeClr val="bg1"/>
              </a:solidFill>
              <a:latin typeface="Avenir Book" panose="02000503020000020003" pitchFamily="2" charset="0"/>
              <a:cs typeface="Arial" panose="020B0604020202020204" pitchFamily="34" charset="0"/>
            </a:endParaRPr>
          </a:p>
        </p:txBody>
      </p:sp>
      <p:sp>
        <p:nvSpPr>
          <p:cNvPr id="2" name="Rettangolo con angoli arrotondati 11">
            <a:extLst>
              <a:ext uri="{FF2B5EF4-FFF2-40B4-BE49-F238E27FC236}">
                <a16:creationId xmlns:a16="http://schemas.microsoft.com/office/drawing/2014/main" id="{64B546A8-EF6D-5F7E-4574-7FD350549A08}"/>
              </a:ext>
            </a:extLst>
          </p:cNvPr>
          <p:cNvSpPr/>
          <p:nvPr/>
        </p:nvSpPr>
        <p:spPr>
          <a:xfrm>
            <a:off x="587376" y="1772742"/>
            <a:ext cx="3851522" cy="39032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000">
              <a:latin typeface="Avenir Book" panose="02000503020000020003" pitchFamily="2" charset="0"/>
            </a:endParaRPr>
          </a:p>
        </p:txBody>
      </p:sp>
      <p:sp>
        <p:nvSpPr>
          <p:cNvPr id="4" name="CasellaDiTesto 18">
            <a:extLst>
              <a:ext uri="{FF2B5EF4-FFF2-40B4-BE49-F238E27FC236}">
                <a16:creationId xmlns:a16="http://schemas.microsoft.com/office/drawing/2014/main" id="{E6504175-94EF-75CF-8B88-F108E3587F1B}"/>
              </a:ext>
            </a:extLst>
          </p:cNvPr>
          <p:cNvSpPr txBox="1"/>
          <p:nvPr/>
        </p:nvSpPr>
        <p:spPr>
          <a:xfrm>
            <a:off x="697733" y="1843124"/>
            <a:ext cx="3533710" cy="318933"/>
          </a:xfrm>
          <a:prstGeom prst="rect">
            <a:avLst/>
          </a:prstGeom>
          <a:noFill/>
        </p:spPr>
        <p:txBody>
          <a:bodyPr wrap="square">
            <a:spAutoFit/>
          </a:bodyPr>
          <a:lstStyle/>
          <a:p>
            <a:pPr defTabSz="800100">
              <a:lnSpc>
                <a:spcPct val="90000"/>
              </a:lnSpc>
              <a:spcAft>
                <a:spcPct val="35000"/>
              </a:spcAft>
            </a:pPr>
            <a:r>
              <a:rPr lang="en-US" altLang="en-US" sz="1600" b="1" dirty="0">
                <a:solidFill>
                  <a:schemeClr val="bg1"/>
                </a:solidFill>
                <a:latin typeface="Avenir Heavy" panose="02000503020000020003" pitchFamily="2" charset="0"/>
                <a:cs typeface="Arial" panose="020B0604020202020204" pitchFamily="34" charset="0"/>
              </a:rPr>
              <a:t>2. The second decision tree</a:t>
            </a:r>
            <a:endParaRPr lang="en-US" altLang="en-US" sz="1600" b="1" dirty="0">
              <a:solidFill>
                <a:schemeClr val="bg1"/>
              </a:solidFill>
              <a:latin typeface="Avenir Book" panose="02000503020000020003" pitchFamily="2" charset="0"/>
              <a:cs typeface="Arial" panose="020B0604020202020204" pitchFamily="34" charset="0"/>
            </a:endParaRPr>
          </a:p>
        </p:txBody>
      </p:sp>
      <p:sp>
        <p:nvSpPr>
          <p:cNvPr id="5" name="Rettangolo con angoli arrotondati 11">
            <a:extLst>
              <a:ext uri="{FF2B5EF4-FFF2-40B4-BE49-F238E27FC236}">
                <a16:creationId xmlns:a16="http://schemas.microsoft.com/office/drawing/2014/main" id="{62E756A7-D13C-565D-4B5A-956D897555F0}"/>
              </a:ext>
            </a:extLst>
          </p:cNvPr>
          <p:cNvSpPr/>
          <p:nvPr/>
        </p:nvSpPr>
        <p:spPr>
          <a:xfrm>
            <a:off x="587376" y="2198870"/>
            <a:ext cx="3851522" cy="39032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000">
              <a:latin typeface="Avenir Book" panose="02000503020000020003" pitchFamily="2" charset="0"/>
            </a:endParaRPr>
          </a:p>
        </p:txBody>
      </p:sp>
      <p:sp>
        <p:nvSpPr>
          <p:cNvPr id="6" name="CasellaDiTesto 18">
            <a:extLst>
              <a:ext uri="{FF2B5EF4-FFF2-40B4-BE49-F238E27FC236}">
                <a16:creationId xmlns:a16="http://schemas.microsoft.com/office/drawing/2014/main" id="{DE3C3542-D32E-9D93-A7B9-43D5A930B635}"/>
              </a:ext>
            </a:extLst>
          </p:cNvPr>
          <p:cNvSpPr txBox="1"/>
          <p:nvPr/>
        </p:nvSpPr>
        <p:spPr>
          <a:xfrm>
            <a:off x="697733" y="2269252"/>
            <a:ext cx="3335349" cy="318933"/>
          </a:xfrm>
          <a:prstGeom prst="rect">
            <a:avLst/>
          </a:prstGeom>
          <a:noFill/>
        </p:spPr>
        <p:txBody>
          <a:bodyPr wrap="square">
            <a:spAutoFit/>
          </a:bodyPr>
          <a:lstStyle/>
          <a:p>
            <a:pPr defTabSz="800100">
              <a:lnSpc>
                <a:spcPct val="90000"/>
              </a:lnSpc>
              <a:spcAft>
                <a:spcPct val="35000"/>
              </a:spcAft>
            </a:pPr>
            <a:r>
              <a:rPr lang="en-US" altLang="en-US" sz="1600" b="1" dirty="0">
                <a:solidFill>
                  <a:schemeClr val="bg1"/>
                </a:solidFill>
                <a:latin typeface="Avenir Heavy" panose="02000503020000020003" pitchFamily="2" charset="0"/>
                <a:cs typeface="Arial" panose="020B0604020202020204" pitchFamily="34" charset="0"/>
              </a:rPr>
              <a:t>3. The third decision tree</a:t>
            </a:r>
            <a:endParaRPr lang="en-US" altLang="en-US" sz="1600" b="1" dirty="0">
              <a:solidFill>
                <a:schemeClr val="bg1"/>
              </a:solidFill>
              <a:latin typeface="Avenir Book" panose="02000503020000020003" pitchFamily="2" charset="0"/>
              <a:cs typeface="Arial" panose="020B0604020202020204" pitchFamily="34" charset="0"/>
            </a:endParaRPr>
          </a:p>
        </p:txBody>
      </p:sp>
      <p:sp>
        <p:nvSpPr>
          <p:cNvPr id="7" name="Rettangolo con angoli arrotondati 11">
            <a:extLst>
              <a:ext uri="{FF2B5EF4-FFF2-40B4-BE49-F238E27FC236}">
                <a16:creationId xmlns:a16="http://schemas.microsoft.com/office/drawing/2014/main" id="{B623428D-EE47-C2C2-7315-D7B5DA726616}"/>
              </a:ext>
            </a:extLst>
          </p:cNvPr>
          <p:cNvSpPr/>
          <p:nvPr/>
        </p:nvSpPr>
        <p:spPr>
          <a:xfrm>
            <a:off x="587376" y="2624998"/>
            <a:ext cx="3851522" cy="39032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000">
              <a:latin typeface="Avenir Book" panose="02000503020000020003" pitchFamily="2" charset="0"/>
            </a:endParaRPr>
          </a:p>
        </p:txBody>
      </p:sp>
      <p:sp>
        <p:nvSpPr>
          <p:cNvPr id="8" name="CasellaDiTesto 18">
            <a:extLst>
              <a:ext uri="{FF2B5EF4-FFF2-40B4-BE49-F238E27FC236}">
                <a16:creationId xmlns:a16="http://schemas.microsoft.com/office/drawing/2014/main" id="{BDFB66A9-EC02-8CAB-A750-43B09570C6AD}"/>
              </a:ext>
            </a:extLst>
          </p:cNvPr>
          <p:cNvSpPr txBox="1"/>
          <p:nvPr/>
        </p:nvSpPr>
        <p:spPr>
          <a:xfrm>
            <a:off x="697733" y="2695380"/>
            <a:ext cx="3335349" cy="318933"/>
          </a:xfrm>
          <a:prstGeom prst="rect">
            <a:avLst/>
          </a:prstGeom>
          <a:noFill/>
        </p:spPr>
        <p:txBody>
          <a:bodyPr wrap="square">
            <a:spAutoFit/>
          </a:bodyPr>
          <a:lstStyle/>
          <a:p>
            <a:pPr defTabSz="800100">
              <a:lnSpc>
                <a:spcPct val="90000"/>
              </a:lnSpc>
              <a:spcAft>
                <a:spcPct val="35000"/>
              </a:spcAft>
            </a:pPr>
            <a:r>
              <a:rPr lang="en-US" altLang="en-US" sz="1600" b="1" dirty="0">
                <a:solidFill>
                  <a:schemeClr val="bg1"/>
                </a:solidFill>
                <a:latin typeface="Avenir Heavy" panose="02000503020000020003" pitchFamily="2" charset="0"/>
                <a:cs typeface="Arial" panose="020B0604020202020204" pitchFamily="34" charset="0"/>
              </a:rPr>
              <a:t>4. Final Selection</a:t>
            </a:r>
            <a:endParaRPr lang="en-US" altLang="en-US" sz="1600" b="1" dirty="0">
              <a:solidFill>
                <a:schemeClr val="bg1"/>
              </a:solidFill>
              <a:latin typeface="Avenir Book" panose="02000503020000020003" pitchFamily="2" charset="0"/>
              <a:cs typeface="Arial" panose="020B0604020202020204" pitchFamily="34" charset="0"/>
            </a:endParaRPr>
          </a:p>
        </p:txBody>
      </p:sp>
      <p:pic>
        <p:nvPicPr>
          <p:cNvPr id="9" name="Picture 8">
            <a:extLst>
              <a:ext uri="{FF2B5EF4-FFF2-40B4-BE49-F238E27FC236}">
                <a16:creationId xmlns:a16="http://schemas.microsoft.com/office/drawing/2014/main" id="{99FC5FD7-4134-8CFD-31F4-D009828520E9}"/>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8550" t="17004" r="31160"/>
          <a:stretch/>
        </p:blipFill>
        <p:spPr>
          <a:xfrm>
            <a:off x="7753103" y="685231"/>
            <a:ext cx="3184185" cy="2955665"/>
          </a:xfrm>
          <a:prstGeom prst="rect">
            <a:avLst/>
          </a:prstGeom>
        </p:spPr>
      </p:pic>
      <p:pic>
        <p:nvPicPr>
          <p:cNvPr id="18" name="Picture 17">
            <a:extLst>
              <a:ext uri="{FF2B5EF4-FFF2-40B4-BE49-F238E27FC236}">
                <a16:creationId xmlns:a16="http://schemas.microsoft.com/office/drawing/2014/main" id="{CBA10185-08DE-52F4-CE7A-D5E6AADE79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119"/>
          <a:stretch/>
        </p:blipFill>
        <p:spPr bwMode="auto">
          <a:xfrm>
            <a:off x="569065" y="3473324"/>
            <a:ext cx="5337192" cy="2519331"/>
          </a:xfrm>
          <a:prstGeom prst="rect">
            <a:avLst/>
          </a:prstGeom>
          <a:noFill/>
        </p:spPr>
      </p:pic>
      <p:pic>
        <p:nvPicPr>
          <p:cNvPr id="20" name="Picture 19">
            <a:extLst>
              <a:ext uri="{FF2B5EF4-FFF2-40B4-BE49-F238E27FC236}">
                <a16:creationId xmlns:a16="http://schemas.microsoft.com/office/drawing/2014/main" id="{35235F6D-3D31-5F53-48F2-16F775812785}"/>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673" t="17959" r="5179" b="9252"/>
          <a:stretch/>
        </p:blipFill>
        <p:spPr>
          <a:xfrm>
            <a:off x="6521872" y="3536262"/>
            <a:ext cx="4798353" cy="2155254"/>
          </a:xfrm>
          <a:prstGeom prst="rect">
            <a:avLst/>
          </a:prstGeom>
        </p:spPr>
      </p:pic>
      <p:sp>
        <p:nvSpPr>
          <p:cNvPr id="23" name="Down Arrow 22">
            <a:extLst>
              <a:ext uri="{FF2B5EF4-FFF2-40B4-BE49-F238E27FC236}">
                <a16:creationId xmlns:a16="http://schemas.microsoft.com/office/drawing/2014/main" id="{E121F01B-0495-D1A7-AADF-EEDB46231A13}"/>
              </a:ext>
            </a:extLst>
          </p:cNvPr>
          <p:cNvSpPr/>
          <p:nvPr/>
        </p:nvSpPr>
        <p:spPr>
          <a:xfrm>
            <a:off x="8921048" y="3429000"/>
            <a:ext cx="257453" cy="290744"/>
          </a:xfrm>
          <a:prstGeom prst="down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Down Arrow 23">
            <a:extLst>
              <a:ext uri="{FF2B5EF4-FFF2-40B4-BE49-F238E27FC236}">
                <a16:creationId xmlns:a16="http://schemas.microsoft.com/office/drawing/2014/main" id="{6D8E4DE5-23E2-FC6E-E6C1-1235D87F72CA}"/>
              </a:ext>
            </a:extLst>
          </p:cNvPr>
          <p:cNvSpPr/>
          <p:nvPr/>
        </p:nvSpPr>
        <p:spPr>
          <a:xfrm rot="5400000">
            <a:off x="5949785" y="4437806"/>
            <a:ext cx="257453" cy="290744"/>
          </a:xfrm>
          <a:prstGeom prst="down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1317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2A07D-98B0-038B-1965-6242CD1FCE65}"/>
            </a:ext>
          </a:extLst>
        </p:cNvPr>
        <p:cNvGrpSpPr/>
        <p:nvPr/>
      </p:nvGrpSpPr>
      <p:grpSpPr>
        <a:xfrm>
          <a:off x="0" y="0"/>
          <a:ext cx="0" cy="0"/>
          <a:chOff x="0" y="0"/>
          <a:chExt cx="0" cy="0"/>
        </a:xfrm>
      </p:grpSpPr>
      <p:sp>
        <p:nvSpPr>
          <p:cNvPr id="10" name="TextBox 1">
            <a:extLst>
              <a:ext uri="{FF2B5EF4-FFF2-40B4-BE49-F238E27FC236}">
                <a16:creationId xmlns:a16="http://schemas.microsoft.com/office/drawing/2014/main" id="{84BC9177-414E-A3CA-4951-433F75DD67EA}"/>
              </a:ext>
            </a:extLst>
          </p:cNvPr>
          <p:cNvSpPr txBox="1"/>
          <p:nvPr/>
        </p:nvSpPr>
        <p:spPr>
          <a:xfrm>
            <a:off x="509667" y="330951"/>
            <a:ext cx="11137690" cy="553998"/>
          </a:xfrm>
          <a:prstGeom prst="rect">
            <a:avLst/>
          </a:prstGeom>
          <a:noFill/>
        </p:spPr>
        <p:txBody>
          <a:bodyPr wrap="square">
            <a:spAutoFit/>
          </a:bodyPr>
          <a:lstStyle/>
          <a:p>
            <a:pPr eaLnBrk="1" hangingPunct="1"/>
            <a:r>
              <a:rPr lang="en-US" altLang="en-US" sz="3000" dirty="0">
                <a:solidFill>
                  <a:srgbClr val="70C8BE"/>
                </a:solidFill>
                <a:latin typeface="Avenir Book" panose="02000503020000020003" pitchFamily="2" charset="0"/>
                <a:cs typeface="Arial" panose="020B0604020202020204" pitchFamily="34" charset="0"/>
              </a:rPr>
              <a:t>CLO self–identification form</a:t>
            </a:r>
          </a:p>
        </p:txBody>
      </p:sp>
      <p:sp>
        <p:nvSpPr>
          <p:cNvPr id="11" name="Segnaposto piè di pagina 10">
            <a:extLst>
              <a:ext uri="{FF2B5EF4-FFF2-40B4-BE49-F238E27FC236}">
                <a16:creationId xmlns:a16="http://schemas.microsoft.com/office/drawing/2014/main" id="{6D4DB726-F82C-CA4D-542B-5CB974ED6792}"/>
              </a:ext>
            </a:extLst>
          </p:cNvPr>
          <p:cNvSpPr>
            <a:spLocks noGrp="1"/>
          </p:cNvSpPr>
          <p:nvPr>
            <p:ph type="ftr" sz="quarter" idx="3"/>
          </p:nvPr>
        </p:nvSpPr>
        <p:spPr/>
        <p:txBody>
          <a:bodyPr/>
          <a:lstStyle/>
          <a:p>
            <a:r>
              <a:rPr lang="it-IT" sz="1100" dirty="0">
                <a:latin typeface="Avenir Book" panose="02000503020000020003" pitchFamily="2" charset="0"/>
              </a:rPr>
              <a:t>17</a:t>
            </a:r>
          </a:p>
        </p:txBody>
      </p:sp>
      <p:sp>
        <p:nvSpPr>
          <p:cNvPr id="12" name="Rettangolo con angoli arrotondati 11">
            <a:extLst>
              <a:ext uri="{FF2B5EF4-FFF2-40B4-BE49-F238E27FC236}">
                <a16:creationId xmlns:a16="http://schemas.microsoft.com/office/drawing/2014/main" id="{B9DD7742-5359-6287-B44B-402063E73A17}"/>
              </a:ext>
            </a:extLst>
          </p:cNvPr>
          <p:cNvSpPr/>
          <p:nvPr/>
        </p:nvSpPr>
        <p:spPr>
          <a:xfrm>
            <a:off x="587375" y="1836185"/>
            <a:ext cx="3266870" cy="3185630"/>
          </a:xfrm>
          <a:prstGeom prst="roundRect">
            <a:avLst>
              <a:gd name="adj" fmla="val 10489"/>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venir Book" panose="02000503020000020003" pitchFamily="2" charset="0"/>
            </a:endParaRPr>
          </a:p>
        </p:txBody>
      </p:sp>
      <p:sp>
        <p:nvSpPr>
          <p:cNvPr id="19" name="CasellaDiTesto 18">
            <a:extLst>
              <a:ext uri="{FF2B5EF4-FFF2-40B4-BE49-F238E27FC236}">
                <a16:creationId xmlns:a16="http://schemas.microsoft.com/office/drawing/2014/main" id="{E1DAEAEA-0C77-CCEE-F531-7DFDC0B2ED52}"/>
              </a:ext>
            </a:extLst>
          </p:cNvPr>
          <p:cNvSpPr txBox="1"/>
          <p:nvPr/>
        </p:nvSpPr>
        <p:spPr>
          <a:xfrm>
            <a:off x="775289" y="1985226"/>
            <a:ext cx="2891041" cy="2937214"/>
          </a:xfrm>
          <a:prstGeom prst="rect">
            <a:avLst/>
          </a:prstGeom>
          <a:noFill/>
        </p:spPr>
        <p:txBody>
          <a:bodyPr wrap="square">
            <a:spAutoFit/>
          </a:bodyPr>
          <a:lstStyle/>
          <a:p>
            <a:pPr defTabSz="800100">
              <a:lnSpc>
                <a:spcPct val="90000"/>
              </a:lnSpc>
              <a:spcAft>
                <a:spcPct val="35000"/>
              </a:spcAft>
            </a:pPr>
            <a:r>
              <a:rPr lang="en-US" altLang="en-US" dirty="0">
                <a:solidFill>
                  <a:schemeClr val="bg1"/>
                </a:solidFill>
                <a:latin typeface="Avenir Book" panose="02000503020000020003" pitchFamily="2" charset="0"/>
                <a:cs typeface="Arial" panose="020B0604020202020204" pitchFamily="34" charset="0"/>
              </a:rPr>
              <a:t>The tool will be provided in Word and PDF formats. It can also be provided through the Google online form.</a:t>
            </a:r>
          </a:p>
          <a:p>
            <a:pPr defTabSz="800100">
              <a:lnSpc>
                <a:spcPct val="90000"/>
              </a:lnSpc>
              <a:spcAft>
                <a:spcPct val="35000"/>
              </a:spcAft>
            </a:pPr>
            <a:r>
              <a:rPr lang="en-US" altLang="en-US" dirty="0">
                <a:solidFill>
                  <a:schemeClr val="bg1"/>
                </a:solidFill>
                <a:latin typeface="Avenir Book" panose="02000503020000020003" pitchFamily="2" charset="0"/>
                <a:cs typeface="Arial" panose="020B0604020202020204" pitchFamily="34" charset="0"/>
              </a:rPr>
              <a:t>Once a CLO has been confirmed as being community-led, they can be approached for a meeting with them to collect their data.</a:t>
            </a:r>
          </a:p>
        </p:txBody>
      </p:sp>
      <p:pic>
        <p:nvPicPr>
          <p:cNvPr id="3" name="Picture 2">
            <a:extLst>
              <a:ext uri="{FF2B5EF4-FFF2-40B4-BE49-F238E27FC236}">
                <a16:creationId xmlns:a16="http://schemas.microsoft.com/office/drawing/2014/main" id="{19A330CC-CADF-BE23-5A80-A13918C92156}"/>
              </a:ext>
            </a:extLst>
          </p:cNvPr>
          <p:cNvPicPr>
            <a:picLocks noChangeAspect="1"/>
          </p:cNvPicPr>
          <p:nvPr/>
        </p:nvPicPr>
        <p:blipFill>
          <a:blip r:embed="rId2"/>
          <a:stretch>
            <a:fillRect/>
          </a:stretch>
        </p:blipFill>
        <p:spPr>
          <a:xfrm>
            <a:off x="5331483" y="117566"/>
            <a:ext cx="6012548" cy="5945351"/>
          </a:xfrm>
          <a:prstGeom prst="rect">
            <a:avLst/>
          </a:prstGeom>
        </p:spPr>
      </p:pic>
    </p:spTree>
    <p:extLst>
      <p:ext uri="{BB962C8B-B14F-4D97-AF65-F5344CB8AC3E}">
        <p14:creationId xmlns:p14="http://schemas.microsoft.com/office/powerpoint/2010/main" val="3082990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848F9-E7D4-CDA9-B187-51E0BBE376AE}"/>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1DA9C2D7-E3A2-1B6F-7BFB-4953690C6E54}"/>
              </a:ext>
            </a:extLst>
          </p:cNvPr>
          <p:cNvSpPr txBox="1">
            <a:spLocks noChangeArrowheads="1"/>
          </p:cNvSpPr>
          <p:nvPr/>
        </p:nvSpPr>
        <p:spPr bwMode="auto">
          <a:xfrm>
            <a:off x="5906269" y="1949029"/>
            <a:ext cx="5741088" cy="246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base" latinLnBrk="0" hangingPunct="1">
              <a:lnSpc>
                <a:spcPct val="2000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dirty="0">
                <a:ln>
                  <a:noFill/>
                </a:ln>
                <a:solidFill>
                  <a:prstClr val="white"/>
                </a:solidFill>
                <a:effectLst/>
                <a:uLnTx/>
                <a:uFillTx/>
                <a:latin typeface="Avenir Book" panose="02000503020000020003" pitchFamily="2" charset="0"/>
                <a:ea typeface="ＭＳ Ｐゴシック" panose="020B0600070205080204" pitchFamily="34" charset="-128"/>
                <a:cs typeface="Arial" panose="020B0604020202020204" pitchFamily="34" charset="0"/>
              </a:rPr>
              <a:t>Data Collection Techniques</a:t>
            </a:r>
          </a:p>
          <a:p>
            <a:pPr marL="0" marR="0" lvl="0" indent="0" algn="l" defTabSz="457200" rtl="0" eaLnBrk="1" fontAlgn="base" latinLnBrk="0" hangingPunct="1">
              <a:lnSpc>
                <a:spcPct val="2000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dirty="0">
                <a:ln>
                  <a:noFill/>
                </a:ln>
                <a:solidFill>
                  <a:prstClr val="white"/>
                </a:solidFill>
                <a:effectLst/>
                <a:uLnTx/>
                <a:uFillTx/>
                <a:latin typeface="Avenir Book" panose="02000503020000020003" pitchFamily="2" charset="0"/>
                <a:ea typeface="ＭＳ Ｐゴシック" panose="020B0600070205080204" pitchFamily="34" charset="-128"/>
                <a:cs typeface="Arial" panose="020B0604020202020204" pitchFamily="34" charset="0"/>
              </a:rPr>
              <a:t>Tools for Data Collection</a:t>
            </a:r>
          </a:p>
          <a:p>
            <a:pPr marL="0" marR="0" lvl="0" indent="0" algn="l" defTabSz="457200" rtl="0" eaLnBrk="1" fontAlgn="base" latinLnBrk="0" hangingPunct="1">
              <a:lnSpc>
                <a:spcPct val="2000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dirty="0">
                <a:ln>
                  <a:noFill/>
                </a:ln>
                <a:solidFill>
                  <a:prstClr val="white"/>
                </a:solidFill>
                <a:effectLst/>
                <a:uLnTx/>
                <a:uFillTx/>
                <a:latin typeface="Avenir Book" panose="02000503020000020003" pitchFamily="2" charset="0"/>
                <a:ea typeface="ＭＳ Ｐゴシック" panose="020B0600070205080204" pitchFamily="34" charset="-128"/>
                <a:cs typeface="Arial" panose="020B0604020202020204" pitchFamily="34" charset="0"/>
              </a:rPr>
              <a:t>Data Entry and Cleaning</a:t>
            </a:r>
          </a:p>
          <a:p>
            <a:pPr marL="0" marR="0" lvl="0" indent="0" algn="l" defTabSz="457200" rtl="0" eaLnBrk="1" fontAlgn="base" latinLnBrk="0" hangingPunct="1">
              <a:lnSpc>
                <a:spcPct val="200000"/>
              </a:lnSpc>
              <a:spcBef>
                <a:spcPct val="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dirty="0">
              <a:ln>
                <a:noFill/>
              </a:ln>
              <a:solidFill>
                <a:prstClr val="white"/>
              </a:solidFill>
              <a:effectLst/>
              <a:uLnTx/>
              <a:uFillTx/>
              <a:latin typeface="Avenir Book" panose="02000503020000020003" pitchFamily="2" charset="0"/>
              <a:ea typeface="ＭＳ Ｐゴシック" panose="020B0600070205080204" pitchFamily="34" charset="-128"/>
              <a:cs typeface="Arial" panose="020B0604020202020204" pitchFamily="34" charset="0"/>
            </a:endParaRPr>
          </a:p>
        </p:txBody>
      </p:sp>
      <p:sp>
        <p:nvSpPr>
          <p:cNvPr id="4" name="TextBox 1">
            <a:extLst>
              <a:ext uri="{FF2B5EF4-FFF2-40B4-BE49-F238E27FC236}">
                <a16:creationId xmlns:a16="http://schemas.microsoft.com/office/drawing/2014/main" id="{FA7EEF30-0173-AC31-4223-3D35A2425FAD}"/>
              </a:ext>
            </a:extLst>
          </p:cNvPr>
          <p:cNvSpPr txBox="1"/>
          <p:nvPr/>
        </p:nvSpPr>
        <p:spPr>
          <a:xfrm>
            <a:off x="509667" y="330263"/>
            <a:ext cx="11137690" cy="1015663"/>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prstClr val="white"/>
                </a:solidFill>
                <a:effectLst/>
                <a:uLnTx/>
                <a:uFillTx/>
                <a:latin typeface="Avenir Book" panose="02000503020000020003" pitchFamily="2" charset="0"/>
                <a:ea typeface="ＭＳ Ｐゴシック" panose="020B0600070205080204" pitchFamily="34" charset="-128"/>
                <a:cs typeface="Arial" panose="020B0604020202020204" pitchFamily="34" charset="0"/>
              </a:rPr>
              <a:t>Module 3: </a:t>
            </a:r>
            <a:br>
              <a:rPr kumimoji="0" lang="en-US" altLang="en-US" sz="3000" b="0" i="0" u="none" strike="noStrike" kern="1200" cap="none" spc="0" normalizeH="0" baseline="0" noProof="0" dirty="0">
                <a:ln>
                  <a:noFill/>
                </a:ln>
                <a:solidFill>
                  <a:prstClr val="white"/>
                </a:solidFill>
                <a:effectLst/>
                <a:uLnTx/>
                <a:uFillTx/>
                <a:latin typeface="Avenir Book" panose="02000503020000020003" pitchFamily="2" charset="0"/>
                <a:ea typeface="ＭＳ Ｐゴシック" panose="020B0600070205080204" pitchFamily="34" charset="-128"/>
                <a:cs typeface="Arial" panose="020B0604020202020204" pitchFamily="34" charset="0"/>
              </a:rPr>
            </a:br>
            <a:r>
              <a:rPr kumimoji="0" lang="en-US" altLang="en-US" sz="3000" b="0" i="0" u="none" strike="noStrike" kern="1200" cap="none" spc="0" normalizeH="0" baseline="0" noProof="0" dirty="0">
                <a:ln>
                  <a:noFill/>
                </a:ln>
                <a:solidFill>
                  <a:prstClr val="white"/>
                </a:solidFill>
                <a:effectLst/>
                <a:uLnTx/>
                <a:uFillTx/>
                <a:latin typeface="Avenir Book" panose="02000503020000020003" pitchFamily="2" charset="0"/>
                <a:ea typeface="ＭＳ Ｐゴシック" panose="020B0600070205080204" pitchFamily="34" charset="-128"/>
                <a:cs typeface="Arial" panose="020B0604020202020204" pitchFamily="34" charset="0"/>
              </a:rPr>
              <a:t>Data collection and management</a:t>
            </a:r>
          </a:p>
        </p:txBody>
      </p:sp>
      <p:sp>
        <p:nvSpPr>
          <p:cNvPr id="9" name="Triangolo 11">
            <a:extLst>
              <a:ext uri="{FF2B5EF4-FFF2-40B4-BE49-F238E27FC236}">
                <a16:creationId xmlns:a16="http://schemas.microsoft.com/office/drawing/2014/main" id="{5D7AEEDA-17A9-5322-392E-D10819CDB0CB}"/>
              </a:ext>
            </a:extLst>
          </p:cNvPr>
          <p:cNvSpPr/>
          <p:nvPr/>
        </p:nvSpPr>
        <p:spPr>
          <a:xfrm rot="5400000">
            <a:off x="5478225" y="2255162"/>
            <a:ext cx="233649" cy="330890"/>
          </a:xfrm>
          <a:prstGeom prst="triangle">
            <a:avLst/>
          </a:prstGeom>
          <a:solidFill>
            <a:srgbClr val="01A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riangolo 12">
            <a:extLst>
              <a:ext uri="{FF2B5EF4-FFF2-40B4-BE49-F238E27FC236}">
                <a16:creationId xmlns:a16="http://schemas.microsoft.com/office/drawing/2014/main" id="{FDC2C07A-2A91-C460-8B0F-1C3777DE710E}"/>
              </a:ext>
            </a:extLst>
          </p:cNvPr>
          <p:cNvSpPr/>
          <p:nvPr/>
        </p:nvSpPr>
        <p:spPr>
          <a:xfrm rot="5400000">
            <a:off x="5478224" y="2850915"/>
            <a:ext cx="233649" cy="330890"/>
          </a:xfrm>
          <a:prstGeom prst="triangle">
            <a:avLst/>
          </a:prstGeom>
          <a:solidFill>
            <a:srgbClr val="01A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riangolo 12">
            <a:extLst>
              <a:ext uri="{FF2B5EF4-FFF2-40B4-BE49-F238E27FC236}">
                <a16:creationId xmlns:a16="http://schemas.microsoft.com/office/drawing/2014/main" id="{04BCAA43-BE31-F3D3-54F1-356680653248}"/>
              </a:ext>
            </a:extLst>
          </p:cNvPr>
          <p:cNvSpPr/>
          <p:nvPr/>
        </p:nvSpPr>
        <p:spPr>
          <a:xfrm rot="5400000">
            <a:off x="5478225" y="3446668"/>
            <a:ext cx="233649" cy="330890"/>
          </a:xfrm>
          <a:prstGeom prst="triangle">
            <a:avLst/>
          </a:prstGeom>
          <a:solidFill>
            <a:srgbClr val="01A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92597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a:extLst>
              <a:ext uri="{FF2B5EF4-FFF2-40B4-BE49-F238E27FC236}">
                <a16:creationId xmlns:a16="http://schemas.microsoft.com/office/drawing/2014/main" id="{3BA7CDB5-CB74-B41B-19AF-300355A960B5}"/>
              </a:ext>
            </a:extLst>
          </p:cNvPr>
          <p:cNvSpPr txBox="1">
            <a:spLocks noChangeArrowheads="1"/>
          </p:cNvSpPr>
          <p:nvPr/>
        </p:nvSpPr>
        <p:spPr bwMode="auto">
          <a:xfrm>
            <a:off x="5906269" y="1594782"/>
            <a:ext cx="5741088" cy="334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200000"/>
              </a:lnSpc>
              <a:spcBef>
                <a:spcPct val="0"/>
              </a:spcBef>
              <a:buNone/>
            </a:pPr>
            <a:r>
              <a:rPr lang="en-US" altLang="en-US" sz="1800" dirty="0">
                <a:solidFill>
                  <a:schemeClr val="bg1"/>
                </a:solidFill>
                <a:latin typeface="Avenir Book" panose="02000503020000020003" pitchFamily="2" charset="0"/>
                <a:cs typeface="Arial" panose="020B0604020202020204" pitchFamily="34" charset="0"/>
              </a:rPr>
              <a:t>Objectives of the module</a:t>
            </a:r>
          </a:p>
          <a:p>
            <a:pPr eaLnBrk="1" hangingPunct="1">
              <a:lnSpc>
                <a:spcPct val="200000"/>
              </a:lnSpc>
              <a:spcBef>
                <a:spcPct val="0"/>
              </a:spcBef>
              <a:buNone/>
            </a:pPr>
            <a:r>
              <a:rPr lang="en-US" altLang="en-US" sz="1800" dirty="0">
                <a:solidFill>
                  <a:schemeClr val="bg1"/>
                </a:solidFill>
                <a:latin typeface="Avenir Book" panose="02000503020000020003" pitchFamily="2" charset="0"/>
                <a:cs typeface="Arial" panose="020B0604020202020204" pitchFamily="34" charset="0"/>
              </a:rPr>
              <a:t>Rationale and purpose of conducting the CLO RT</a:t>
            </a:r>
          </a:p>
          <a:p>
            <a:pPr eaLnBrk="1" hangingPunct="1">
              <a:lnSpc>
                <a:spcPct val="200000"/>
              </a:lnSpc>
              <a:spcBef>
                <a:spcPct val="0"/>
              </a:spcBef>
              <a:buNone/>
            </a:pPr>
            <a:r>
              <a:rPr lang="en-US" altLang="en-US" sz="1800" dirty="0">
                <a:solidFill>
                  <a:schemeClr val="bg1"/>
                </a:solidFill>
                <a:latin typeface="Avenir Book" panose="02000503020000020003" pitchFamily="2" charset="0"/>
                <a:cs typeface="Arial" panose="020B0604020202020204" pitchFamily="34" charset="0"/>
              </a:rPr>
              <a:t>Community-Led Response to HIV</a:t>
            </a:r>
          </a:p>
          <a:p>
            <a:pPr eaLnBrk="1" hangingPunct="1">
              <a:lnSpc>
                <a:spcPct val="200000"/>
              </a:lnSpc>
              <a:spcBef>
                <a:spcPct val="0"/>
              </a:spcBef>
              <a:buNone/>
            </a:pPr>
            <a:r>
              <a:rPr lang="en-US" altLang="en-US" sz="1800" dirty="0">
                <a:solidFill>
                  <a:schemeClr val="bg1"/>
                </a:solidFill>
                <a:latin typeface="Avenir Book" panose="02000503020000020003" pitchFamily="2" charset="0"/>
                <a:cs typeface="Arial" panose="020B0604020202020204" pitchFamily="34" charset="0"/>
              </a:rPr>
              <a:t>Key Concepts and Terminologies</a:t>
            </a:r>
          </a:p>
          <a:p>
            <a:pPr eaLnBrk="1" hangingPunct="1">
              <a:lnSpc>
                <a:spcPct val="200000"/>
              </a:lnSpc>
              <a:spcBef>
                <a:spcPct val="0"/>
              </a:spcBef>
              <a:buNone/>
            </a:pPr>
            <a:r>
              <a:rPr lang="en-US" altLang="en-US" sz="1800" dirty="0">
                <a:solidFill>
                  <a:schemeClr val="bg1"/>
                </a:solidFill>
                <a:latin typeface="Avenir Book" panose="02000503020000020003" pitchFamily="2" charset="0"/>
                <a:cs typeface="Arial" panose="020B0604020202020204" pitchFamily="34" charset="0"/>
              </a:rPr>
              <a:t>Commonalities between NASA and CLO RT</a:t>
            </a:r>
          </a:p>
          <a:p>
            <a:pPr eaLnBrk="1" hangingPunct="1">
              <a:lnSpc>
                <a:spcPct val="200000"/>
              </a:lnSpc>
              <a:spcBef>
                <a:spcPct val="0"/>
              </a:spcBef>
              <a:buNone/>
            </a:pPr>
            <a:endParaRPr lang="en-US" altLang="en-US" sz="1800" dirty="0">
              <a:solidFill>
                <a:schemeClr val="bg1"/>
              </a:solidFill>
              <a:latin typeface="Avenir Book" panose="02000503020000020003" pitchFamily="2" charset="0"/>
              <a:cs typeface="Arial" panose="020B0604020202020204" pitchFamily="34" charset="0"/>
            </a:endParaRPr>
          </a:p>
        </p:txBody>
      </p:sp>
      <p:sp>
        <p:nvSpPr>
          <p:cNvPr id="4" name="TextBox 1">
            <a:extLst>
              <a:ext uri="{FF2B5EF4-FFF2-40B4-BE49-F238E27FC236}">
                <a16:creationId xmlns:a16="http://schemas.microsoft.com/office/drawing/2014/main" id="{2D52581B-004E-5226-4DA3-ED4F6ACF36FB}"/>
              </a:ext>
            </a:extLst>
          </p:cNvPr>
          <p:cNvSpPr txBox="1"/>
          <p:nvPr/>
        </p:nvSpPr>
        <p:spPr>
          <a:xfrm>
            <a:off x="509667" y="330263"/>
            <a:ext cx="11137690" cy="1015663"/>
          </a:xfrm>
          <a:prstGeom prst="rect">
            <a:avLst/>
          </a:prstGeom>
          <a:noFill/>
        </p:spPr>
        <p:txBody>
          <a:bodyPr wrap="square">
            <a:spAutoFit/>
          </a:bodyPr>
          <a:lstStyle/>
          <a:p>
            <a:pPr eaLnBrk="1" hangingPunct="1">
              <a:spcBef>
                <a:spcPct val="0"/>
              </a:spcBef>
              <a:buFontTx/>
              <a:buNone/>
            </a:pPr>
            <a:r>
              <a:rPr lang="en-US" altLang="en-US" sz="3000" dirty="0">
                <a:solidFill>
                  <a:schemeClr val="bg1"/>
                </a:solidFill>
                <a:latin typeface="Avenir Book" panose="02000503020000020003" pitchFamily="2" charset="0"/>
                <a:cs typeface="Arial" panose="020B0604020202020204" pitchFamily="34" charset="0"/>
              </a:rPr>
              <a:t>Module 1: </a:t>
            </a:r>
            <a:br>
              <a:rPr lang="en-US" altLang="en-US" sz="3000" dirty="0">
                <a:solidFill>
                  <a:schemeClr val="bg1"/>
                </a:solidFill>
                <a:latin typeface="Avenir Book" panose="02000503020000020003" pitchFamily="2" charset="0"/>
                <a:cs typeface="Arial" panose="020B0604020202020204" pitchFamily="34" charset="0"/>
              </a:rPr>
            </a:br>
            <a:r>
              <a:rPr lang="en-US" altLang="en-US" sz="3000" dirty="0">
                <a:solidFill>
                  <a:schemeClr val="bg1"/>
                </a:solidFill>
                <a:latin typeface="Avenir Book" panose="02000503020000020003" pitchFamily="2" charset="0"/>
                <a:cs typeface="Arial" panose="020B0604020202020204" pitchFamily="34" charset="0"/>
              </a:rPr>
              <a:t>Introduction to HIV Resource Tracking (RT)</a:t>
            </a:r>
          </a:p>
        </p:txBody>
      </p:sp>
      <p:sp>
        <p:nvSpPr>
          <p:cNvPr id="12" name="Triangolo 11">
            <a:extLst>
              <a:ext uri="{FF2B5EF4-FFF2-40B4-BE49-F238E27FC236}">
                <a16:creationId xmlns:a16="http://schemas.microsoft.com/office/drawing/2014/main" id="{F693AEB0-7C07-8CF9-C77A-8F270F7BFF9F}"/>
              </a:ext>
            </a:extLst>
          </p:cNvPr>
          <p:cNvSpPr/>
          <p:nvPr/>
        </p:nvSpPr>
        <p:spPr>
          <a:xfrm rot="5400000">
            <a:off x="5478225" y="1802854"/>
            <a:ext cx="233649" cy="330890"/>
          </a:xfrm>
          <a:prstGeom prst="triangle">
            <a:avLst/>
          </a:prstGeom>
          <a:solidFill>
            <a:srgbClr val="01A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Triangolo 12">
            <a:extLst>
              <a:ext uri="{FF2B5EF4-FFF2-40B4-BE49-F238E27FC236}">
                <a16:creationId xmlns:a16="http://schemas.microsoft.com/office/drawing/2014/main" id="{C32A477C-7C6B-E65D-EBA2-CE4B4FEF8019}"/>
              </a:ext>
            </a:extLst>
          </p:cNvPr>
          <p:cNvSpPr/>
          <p:nvPr/>
        </p:nvSpPr>
        <p:spPr>
          <a:xfrm rot="5400000">
            <a:off x="5478225" y="2349507"/>
            <a:ext cx="233649" cy="330890"/>
          </a:xfrm>
          <a:prstGeom prst="triangle">
            <a:avLst/>
          </a:prstGeom>
          <a:solidFill>
            <a:srgbClr val="01A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Triangolo 13">
            <a:extLst>
              <a:ext uri="{FF2B5EF4-FFF2-40B4-BE49-F238E27FC236}">
                <a16:creationId xmlns:a16="http://schemas.microsoft.com/office/drawing/2014/main" id="{B386C7C4-582C-0ACE-BF71-25834B26C4F9}"/>
              </a:ext>
            </a:extLst>
          </p:cNvPr>
          <p:cNvSpPr/>
          <p:nvPr/>
        </p:nvSpPr>
        <p:spPr>
          <a:xfrm rot="5400000">
            <a:off x="5478225" y="2896160"/>
            <a:ext cx="233649" cy="330890"/>
          </a:xfrm>
          <a:prstGeom prst="triangle">
            <a:avLst/>
          </a:prstGeom>
          <a:solidFill>
            <a:srgbClr val="01A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Triangolo 14">
            <a:extLst>
              <a:ext uri="{FF2B5EF4-FFF2-40B4-BE49-F238E27FC236}">
                <a16:creationId xmlns:a16="http://schemas.microsoft.com/office/drawing/2014/main" id="{FF73876C-70F8-ED15-8600-18DB023CADF0}"/>
              </a:ext>
            </a:extLst>
          </p:cNvPr>
          <p:cNvSpPr/>
          <p:nvPr/>
        </p:nvSpPr>
        <p:spPr>
          <a:xfrm rot="5400000">
            <a:off x="5478225" y="3442813"/>
            <a:ext cx="233649" cy="330890"/>
          </a:xfrm>
          <a:prstGeom prst="triangle">
            <a:avLst/>
          </a:prstGeom>
          <a:solidFill>
            <a:srgbClr val="01A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6" name="Triangolo 15">
            <a:extLst>
              <a:ext uri="{FF2B5EF4-FFF2-40B4-BE49-F238E27FC236}">
                <a16:creationId xmlns:a16="http://schemas.microsoft.com/office/drawing/2014/main" id="{FB5D2AF9-D4AA-C950-23E3-1284F52BF3D3}"/>
              </a:ext>
            </a:extLst>
          </p:cNvPr>
          <p:cNvSpPr/>
          <p:nvPr/>
        </p:nvSpPr>
        <p:spPr>
          <a:xfrm rot="5400000">
            <a:off x="5478225" y="3989466"/>
            <a:ext cx="233649" cy="330890"/>
          </a:xfrm>
          <a:prstGeom prst="triangle">
            <a:avLst/>
          </a:prstGeom>
          <a:solidFill>
            <a:srgbClr val="01A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Segnaposto piè di pagina 9">
            <a:extLst>
              <a:ext uri="{FF2B5EF4-FFF2-40B4-BE49-F238E27FC236}">
                <a16:creationId xmlns:a16="http://schemas.microsoft.com/office/drawing/2014/main" id="{35BF47DF-8508-97B3-7FCF-E6063C23CACF}"/>
              </a:ext>
            </a:extLst>
          </p:cNvPr>
          <p:cNvSpPr>
            <a:spLocks noGrp="1"/>
          </p:cNvSpPr>
          <p:nvPr>
            <p:ph type="ftr" sz="quarter" idx="3"/>
          </p:nvPr>
        </p:nvSpPr>
        <p:spPr>
          <a:xfrm>
            <a:off x="4038600" y="6164164"/>
            <a:ext cx="4114800" cy="365125"/>
          </a:xfrm>
        </p:spPr>
        <p:txBody>
          <a:bodyPr/>
          <a:lstStyle/>
          <a:p>
            <a:r>
              <a:rPr lang="it-IT" sz="1100" dirty="0">
                <a:latin typeface="Avenir Book" panose="02000503020000020003" pitchFamily="2" charset="0"/>
              </a:rPr>
              <a:t>1</a:t>
            </a:r>
          </a:p>
        </p:txBody>
      </p:sp>
    </p:spTree>
    <p:extLst>
      <p:ext uri="{BB962C8B-B14F-4D97-AF65-F5344CB8AC3E}">
        <p14:creationId xmlns:p14="http://schemas.microsoft.com/office/powerpoint/2010/main" val="3694774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80EDE-6CAA-E8EC-6F42-E3E8924C6020}"/>
            </a:ext>
          </a:extLst>
        </p:cNvPr>
        <p:cNvGrpSpPr/>
        <p:nvPr/>
      </p:nvGrpSpPr>
      <p:grpSpPr>
        <a:xfrm>
          <a:off x="0" y="0"/>
          <a:ext cx="0" cy="0"/>
          <a:chOff x="0" y="0"/>
          <a:chExt cx="0" cy="0"/>
        </a:xfrm>
      </p:grpSpPr>
      <p:sp>
        <p:nvSpPr>
          <p:cNvPr id="6" name="TextBox 1">
            <a:extLst>
              <a:ext uri="{FF2B5EF4-FFF2-40B4-BE49-F238E27FC236}">
                <a16:creationId xmlns:a16="http://schemas.microsoft.com/office/drawing/2014/main" id="{9B2114E7-93CC-91B7-C961-57BBFD0B474E}"/>
              </a:ext>
            </a:extLst>
          </p:cNvPr>
          <p:cNvSpPr txBox="1"/>
          <p:nvPr/>
        </p:nvSpPr>
        <p:spPr>
          <a:xfrm>
            <a:off x="509667" y="330951"/>
            <a:ext cx="11137690" cy="553998"/>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Data collection approach</a:t>
            </a:r>
          </a:p>
        </p:txBody>
      </p:sp>
      <p:sp>
        <p:nvSpPr>
          <p:cNvPr id="8" name="Segnaposto piè di pagina 7">
            <a:extLst>
              <a:ext uri="{FF2B5EF4-FFF2-40B4-BE49-F238E27FC236}">
                <a16:creationId xmlns:a16="http://schemas.microsoft.com/office/drawing/2014/main" id="{7141E2E7-AB41-61DE-CF7A-4C9A7F23EB69}"/>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19</a:t>
            </a:r>
          </a:p>
        </p:txBody>
      </p:sp>
      <p:sp>
        <p:nvSpPr>
          <p:cNvPr id="12" name="Content Placeholder 2">
            <a:extLst>
              <a:ext uri="{FF2B5EF4-FFF2-40B4-BE49-F238E27FC236}">
                <a16:creationId xmlns:a16="http://schemas.microsoft.com/office/drawing/2014/main" id="{94356C44-E0E0-C668-A615-38A3C532BC16}"/>
              </a:ext>
            </a:extLst>
          </p:cNvPr>
          <p:cNvSpPr txBox="1">
            <a:spLocks/>
          </p:cNvSpPr>
          <p:nvPr/>
        </p:nvSpPr>
        <p:spPr>
          <a:xfrm>
            <a:off x="532741" y="1442927"/>
            <a:ext cx="10618964" cy="3972146"/>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ts val="1200"/>
              </a:spcAft>
              <a:buClrTx/>
              <a:buSzTx/>
              <a:buFont typeface="Wingdings" pitchFamily="2" charset="2"/>
              <a:buChar char="v"/>
              <a:tabLst/>
              <a:defRPr/>
            </a:pPr>
            <a:r>
              <a:rPr kumimoji="0" lang="en-US" sz="20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The RT for CLO will primarily adopt a </a:t>
            </a:r>
            <a:r>
              <a:rPr kumimoji="0" lang="en-US" sz="2000" b="1" u="none" strike="noStrike" kern="1200" cap="none" spc="0" normalizeH="0" baseline="0" noProof="0" dirty="0">
                <a:ln>
                  <a:noFill/>
                </a:ln>
                <a:solidFill>
                  <a:prstClr val="black"/>
                </a:solidFill>
                <a:effectLst/>
                <a:uLnTx/>
                <a:uFillTx/>
                <a:latin typeface="Avenir Heavy" panose="02000503020000020003" pitchFamily="2" charset="0"/>
              </a:rPr>
              <a:t>bottom-up approach to data collection</a:t>
            </a:r>
            <a:r>
              <a:rPr kumimoji="0" lang="en-US" sz="20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 focusing on granularity and detailed level. Instead of collecting data from higher levels (Top-down approach), it involves collecting data from individual sources, such as specific projects, programs, or activities within the CLO’s response. Data collectors will interview respondents or will assist them to fill in the form, prompting for further details to allow the collection of granular data.</a:t>
            </a:r>
          </a:p>
          <a:p>
            <a:pPr marL="342900" marR="0" lvl="0" indent="-342900" algn="l" defTabSz="914400" rtl="0" eaLnBrk="0" fontAlgn="base" latinLnBrk="0" hangingPunct="0">
              <a:lnSpc>
                <a:spcPct val="100000"/>
              </a:lnSpc>
              <a:spcBef>
                <a:spcPct val="20000"/>
              </a:spcBef>
              <a:spcAft>
                <a:spcPts val="1200"/>
              </a:spcAft>
              <a:buClrTx/>
              <a:buSzTx/>
              <a:buFont typeface="Wingdings" pitchFamily="2" charset="2"/>
              <a:buChar char="v"/>
              <a:tabLst/>
              <a:defRPr/>
            </a:pPr>
            <a:r>
              <a:rPr kumimoji="0" lang="en-US" sz="20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Preference for </a:t>
            </a:r>
            <a:r>
              <a:rPr kumimoji="0" lang="en-US" sz="2000" b="1" u="none" strike="noStrike" kern="1200" cap="none" spc="0" normalizeH="0" baseline="0" noProof="0" dirty="0">
                <a:ln>
                  <a:noFill/>
                </a:ln>
                <a:solidFill>
                  <a:prstClr val="black"/>
                </a:solidFill>
                <a:effectLst/>
                <a:uLnTx/>
                <a:uFillTx/>
                <a:latin typeface="Avenir Heavy" panose="02000503020000020003" pitchFamily="2" charset="0"/>
              </a:rPr>
              <a:t>Face-to-Face Interviews: </a:t>
            </a:r>
            <a:r>
              <a:rPr kumimoji="0" lang="en-US" sz="20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Face-to-face interviews are preferred due to their effectiveness in ensuring data accuracy and completeness. They allow for real-time verification and ensure that all pertinent information is captured accurately. </a:t>
            </a:r>
          </a:p>
          <a:p>
            <a:pPr marL="342900" marR="0" lvl="0" indent="-342900" algn="l" defTabSz="914400" rtl="0" eaLnBrk="0" fontAlgn="base" latinLnBrk="0" hangingPunct="0">
              <a:lnSpc>
                <a:spcPct val="100000"/>
              </a:lnSpc>
              <a:spcBef>
                <a:spcPct val="20000"/>
              </a:spcBef>
              <a:spcAft>
                <a:spcPts val="1200"/>
              </a:spcAft>
              <a:buClrTx/>
              <a:buSzTx/>
              <a:buFont typeface="Wingdings" pitchFamily="2" charset="2"/>
              <a:buChar char="v"/>
              <a:tabLst/>
              <a:defRPr/>
            </a:pPr>
            <a:r>
              <a:rPr kumimoji="0" lang="en-US" sz="2000" b="1" u="none" strike="noStrike" kern="1200" cap="none" spc="0" normalizeH="0" baseline="0" noProof="0" dirty="0">
                <a:ln>
                  <a:noFill/>
                </a:ln>
                <a:solidFill>
                  <a:prstClr val="black"/>
                </a:solidFill>
                <a:effectLst/>
                <a:uLnTx/>
                <a:uFillTx/>
                <a:latin typeface="Avenir Heavy" panose="02000503020000020003" pitchFamily="2" charset="0"/>
              </a:rPr>
              <a:t>Combination Approach: </a:t>
            </a:r>
            <a:r>
              <a:rPr kumimoji="0" lang="en-US" sz="20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Depending on respondent availability, a combination of face-to-face and virtual interviews may be employed to optimize data collection efforts.</a:t>
            </a:r>
          </a:p>
          <a:p>
            <a:pPr marL="342900" marR="0" lvl="0" indent="-342900" algn="l" defTabSz="914400" rtl="0" eaLnBrk="0" fontAlgn="base" latinLnBrk="0" hangingPunct="0">
              <a:lnSpc>
                <a:spcPct val="100000"/>
              </a:lnSpc>
              <a:spcBef>
                <a:spcPct val="20000"/>
              </a:spcBef>
              <a:spcAft>
                <a:spcPts val="1200"/>
              </a:spcAft>
              <a:buClrTx/>
              <a:buSzTx/>
              <a:buFont typeface="Wingdings" pitchFamily="2" charset="2"/>
              <a:buChar char="v"/>
              <a:tabLst/>
              <a:defRPr/>
            </a:pPr>
            <a:endParaRPr kumimoji="0" lang="en-US" sz="20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a:p>
            <a:pPr marL="342900" marR="0" lvl="0" indent="-342900" algn="l" defTabSz="914400" rtl="0" eaLnBrk="0" fontAlgn="base" latinLnBrk="0" hangingPunct="0">
              <a:lnSpc>
                <a:spcPct val="100000"/>
              </a:lnSpc>
              <a:spcBef>
                <a:spcPct val="20000"/>
              </a:spcBef>
              <a:spcAft>
                <a:spcPts val="1200"/>
              </a:spcAft>
              <a:buClrTx/>
              <a:buSzTx/>
              <a:buFont typeface="Wingdings" pitchFamily="2" charset="2"/>
              <a:buChar char="v"/>
              <a:tabLst/>
              <a:defRPr/>
            </a:pPr>
            <a:endParaRPr kumimoji="0" lang="en-US" sz="20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spTree>
    <p:extLst>
      <p:ext uri="{BB962C8B-B14F-4D97-AF65-F5344CB8AC3E}">
        <p14:creationId xmlns:p14="http://schemas.microsoft.com/office/powerpoint/2010/main" val="965536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63949-2A91-05AB-3227-FA43333BBAE2}"/>
            </a:ext>
          </a:extLst>
        </p:cNvPr>
        <p:cNvGrpSpPr/>
        <p:nvPr/>
      </p:nvGrpSpPr>
      <p:grpSpPr>
        <a:xfrm>
          <a:off x="0" y="0"/>
          <a:ext cx="0" cy="0"/>
          <a:chOff x="0" y="0"/>
          <a:chExt cx="0" cy="0"/>
        </a:xfrm>
      </p:grpSpPr>
      <p:sp>
        <p:nvSpPr>
          <p:cNvPr id="6" name="TextBox 1">
            <a:extLst>
              <a:ext uri="{FF2B5EF4-FFF2-40B4-BE49-F238E27FC236}">
                <a16:creationId xmlns:a16="http://schemas.microsoft.com/office/drawing/2014/main" id="{A7236276-1D0C-3EAD-6BDA-FDD48E03A56C}"/>
              </a:ext>
            </a:extLst>
          </p:cNvPr>
          <p:cNvSpPr txBox="1"/>
          <p:nvPr/>
        </p:nvSpPr>
        <p:spPr>
          <a:xfrm>
            <a:off x="509667" y="330951"/>
            <a:ext cx="11137690" cy="553998"/>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Data collection tools</a:t>
            </a:r>
          </a:p>
        </p:txBody>
      </p:sp>
      <p:sp>
        <p:nvSpPr>
          <p:cNvPr id="8" name="Segnaposto piè di pagina 7">
            <a:extLst>
              <a:ext uri="{FF2B5EF4-FFF2-40B4-BE49-F238E27FC236}">
                <a16:creationId xmlns:a16="http://schemas.microsoft.com/office/drawing/2014/main" id="{ECC3E6E5-6FCA-F281-6738-9FFD95D2041B}"/>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20</a:t>
            </a:r>
          </a:p>
        </p:txBody>
      </p:sp>
      <p:sp>
        <p:nvSpPr>
          <p:cNvPr id="12" name="Content Placeholder 2">
            <a:extLst>
              <a:ext uri="{FF2B5EF4-FFF2-40B4-BE49-F238E27FC236}">
                <a16:creationId xmlns:a16="http://schemas.microsoft.com/office/drawing/2014/main" id="{E8AEEA18-AF82-2CDD-A607-6BCDE411D174}"/>
              </a:ext>
            </a:extLst>
          </p:cNvPr>
          <p:cNvSpPr txBox="1">
            <a:spLocks/>
          </p:cNvSpPr>
          <p:nvPr/>
        </p:nvSpPr>
        <p:spPr>
          <a:xfrm>
            <a:off x="532741" y="2004703"/>
            <a:ext cx="11029994" cy="1358870"/>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1600" b="1" u="none" strike="noStrike" kern="1200" cap="none" spc="0" normalizeH="0" baseline="0" noProof="0" dirty="0">
                <a:ln>
                  <a:noFill/>
                </a:ln>
                <a:solidFill>
                  <a:prstClr val="black"/>
                </a:solidFill>
                <a:effectLst/>
                <a:uLnTx/>
                <a:uFillTx/>
                <a:latin typeface="Avenir Heavy" panose="02000503020000020003" pitchFamily="2" charset="0"/>
              </a:rPr>
              <a:t>The first tool </a:t>
            </a: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is a user-friendly and printable version of the workbook (Tool A), </a:t>
            </a:r>
            <a:r>
              <a:rPr kumimoji="0" lang="en-US" sz="1600" b="1" u="none" strike="noStrike" kern="1200" cap="none" spc="0" normalizeH="0" baseline="0" noProof="0" dirty="0">
                <a:ln>
                  <a:noFill/>
                </a:ln>
                <a:solidFill>
                  <a:prstClr val="black"/>
                </a:solidFill>
                <a:effectLst/>
                <a:uLnTx/>
                <a:uFillTx/>
                <a:latin typeface="Avenir Heavy" panose="02000503020000020003" pitchFamily="2" charset="0"/>
              </a:rPr>
              <a:t>designed to collect non-financial transactions, </a:t>
            </a: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such as volunteer time, pro-bono services, and donations (including rent-free use of space and in-kind services). This tool is tailored for community-led organizations and includes various tables covering key aspects such as the organization's profile, beneficiaries, intervention, and revenue sources (like grants, fundraising, or household contributions).</a:t>
            </a:r>
          </a:p>
        </p:txBody>
      </p:sp>
      <p:sp>
        <p:nvSpPr>
          <p:cNvPr id="3" name="Rettangolo con angoli arrotondati 1">
            <a:extLst>
              <a:ext uri="{FF2B5EF4-FFF2-40B4-BE49-F238E27FC236}">
                <a16:creationId xmlns:a16="http://schemas.microsoft.com/office/drawing/2014/main" id="{13DE1078-00C0-ED06-C72D-6B04F80A5A82}"/>
              </a:ext>
            </a:extLst>
          </p:cNvPr>
          <p:cNvSpPr/>
          <p:nvPr/>
        </p:nvSpPr>
        <p:spPr>
          <a:xfrm>
            <a:off x="587374" y="1229128"/>
            <a:ext cx="11109325" cy="553998"/>
          </a:xfrm>
          <a:prstGeom prst="roundRect">
            <a:avLst>
              <a:gd name="adj" fmla="val 17983"/>
            </a:avLst>
          </a:prstGeom>
          <a:solidFill>
            <a:srgbClr val="18A3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venir Black" panose="02000503020000020003" pitchFamily="2" charset="0"/>
                <a:ea typeface="+mn-ea"/>
                <a:cs typeface="Arial" panose="020B0604020202020204" pitchFamily="34" charset="0"/>
              </a:rPr>
              <a:t>Two data collection tools were developed with distinct objectives for CLO resource tracking</a:t>
            </a:r>
          </a:p>
        </p:txBody>
      </p:sp>
      <p:sp>
        <p:nvSpPr>
          <p:cNvPr id="10" name="Rettangolo con angoli arrotondati 1">
            <a:extLst>
              <a:ext uri="{FF2B5EF4-FFF2-40B4-BE49-F238E27FC236}">
                <a16:creationId xmlns:a16="http://schemas.microsoft.com/office/drawing/2014/main" id="{D54C58E7-C7BA-1589-AF08-6CCDA56A5EDF}"/>
              </a:ext>
            </a:extLst>
          </p:cNvPr>
          <p:cNvSpPr/>
          <p:nvPr/>
        </p:nvSpPr>
        <p:spPr>
          <a:xfrm>
            <a:off x="538032" y="3408767"/>
            <a:ext cx="11109325" cy="853209"/>
          </a:xfrm>
          <a:prstGeom prst="roundRect">
            <a:avLst>
              <a:gd name="adj" fmla="val 17983"/>
            </a:avLst>
          </a:prstGeom>
          <a:noFill/>
          <a:ln w="95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spcAft>
                <a:spcPts val="600"/>
              </a:spcAft>
              <a:defRPr/>
            </a:pPr>
            <a:r>
              <a:rPr lang="en-US" sz="1600" dirty="0">
                <a:solidFill>
                  <a:schemeClr val="accent2"/>
                </a:solidFill>
                <a:latin typeface="Avenir Book" panose="02000503020000020003" pitchFamily="2" charset="0"/>
                <a:cs typeface="Arial" panose="020B0604020202020204" pitchFamily="34" charset="0"/>
              </a:rPr>
              <a:t>Do not make assumptions when completing the forms but find the spending evidence and add up all the received </a:t>
            </a:r>
            <a:br>
              <a:rPr lang="en-US" sz="1600" dirty="0">
                <a:solidFill>
                  <a:schemeClr val="accent2"/>
                </a:solidFill>
                <a:latin typeface="Avenir Book" panose="02000503020000020003" pitchFamily="2" charset="0"/>
                <a:cs typeface="Arial" panose="020B0604020202020204" pitchFamily="34" charset="0"/>
              </a:rPr>
            </a:br>
            <a:r>
              <a:rPr lang="en-US" sz="1600" dirty="0">
                <a:solidFill>
                  <a:schemeClr val="accent2"/>
                </a:solidFill>
                <a:latin typeface="Avenir Book" panose="02000503020000020003" pitchFamily="2" charset="0"/>
                <a:cs typeface="Arial" panose="020B0604020202020204" pitchFamily="34" charset="0"/>
              </a:rPr>
              <a:t>non-cash donations, in volume and also in monetary valuation.</a:t>
            </a:r>
          </a:p>
        </p:txBody>
      </p:sp>
      <p:sp>
        <p:nvSpPr>
          <p:cNvPr id="11" name="Content Placeholder 2">
            <a:extLst>
              <a:ext uri="{FF2B5EF4-FFF2-40B4-BE49-F238E27FC236}">
                <a16:creationId xmlns:a16="http://schemas.microsoft.com/office/drawing/2014/main" id="{3D9755BA-6476-BDBD-6998-D4A92EE2F47D}"/>
              </a:ext>
            </a:extLst>
          </p:cNvPr>
          <p:cNvSpPr txBox="1">
            <a:spLocks/>
          </p:cNvSpPr>
          <p:nvPr/>
        </p:nvSpPr>
        <p:spPr>
          <a:xfrm>
            <a:off x="532741" y="4749870"/>
            <a:ext cx="10324650" cy="1358870"/>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1600" b="1" u="none" strike="noStrike" kern="1200" cap="none" spc="0" normalizeH="0" baseline="0" noProof="0" dirty="0">
                <a:ln>
                  <a:noFill/>
                </a:ln>
                <a:solidFill>
                  <a:prstClr val="black"/>
                </a:solidFill>
                <a:effectLst/>
                <a:uLnTx/>
                <a:uFillTx/>
                <a:latin typeface="Avenir Heavy" panose="02000503020000020003" pitchFamily="2" charset="0"/>
              </a:rPr>
              <a:t>The second tool </a:t>
            </a:r>
            <a:r>
              <a:rPr kumimoji="0" lang="en-US" sz="1600" u="none" strike="noStrike" kern="1200" cap="none" spc="0" normalizeH="0" baseline="0" noProof="0" dirty="0">
                <a:ln>
                  <a:noFill/>
                </a:ln>
                <a:solidFill>
                  <a:prstClr val="black"/>
                </a:solidFill>
                <a:effectLst/>
                <a:uLnTx/>
                <a:uFillTx/>
                <a:latin typeface="Avenir Book" panose="02000503020000020003" pitchFamily="2" charset="0"/>
              </a:rPr>
              <a:t>is a customized tool (Tool B) </a:t>
            </a:r>
            <a:r>
              <a:rPr kumimoji="0" lang="en-US" sz="1600" b="1" u="none" strike="noStrike" kern="1200" cap="none" spc="0" normalizeH="0" baseline="0" noProof="0" dirty="0">
                <a:ln>
                  <a:noFill/>
                </a:ln>
                <a:solidFill>
                  <a:prstClr val="black"/>
                </a:solidFill>
                <a:effectLst/>
                <a:uLnTx/>
                <a:uFillTx/>
                <a:latin typeface="Avenir Heavy" panose="02000503020000020003" pitchFamily="2" charset="0"/>
              </a:rPr>
              <a:t>designed to collect financial transactions, </a:t>
            </a:r>
            <a:r>
              <a:rPr kumimoji="0" lang="en-US" sz="1600" u="none" strike="noStrike" kern="1200" cap="none" spc="0" normalizeH="0" baseline="0" noProof="0" dirty="0">
                <a:ln>
                  <a:noFill/>
                </a:ln>
                <a:solidFill>
                  <a:prstClr val="black"/>
                </a:solidFill>
                <a:effectLst/>
                <a:uLnTx/>
                <a:uFillTx/>
                <a:latin typeface="Avenir Book" panose="02000503020000020003" pitchFamily="2" charset="0"/>
              </a:rPr>
              <a:t>allowing the mapping of all NASA vectors based on the DCT format. The DCT will be used to consolidate and recreate financial transactions for import into RTT.</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1600" u="none" strike="noStrike" kern="1200" cap="none" spc="0" normalizeH="0" baseline="0" noProof="0" dirty="0">
              <a:ln>
                <a:noFill/>
              </a:ln>
              <a:solidFill>
                <a:prstClr val="black"/>
              </a:solidFill>
              <a:effectLst/>
              <a:uLnTx/>
              <a:uFillTx/>
              <a:latin typeface="Avenir Book" panose="02000503020000020003" pitchFamily="2" charset="0"/>
            </a:endParaRPr>
          </a:p>
        </p:txBody>
      </p:sp>
      <p:sp>
        <p:nvSpPr>
          <p:cNvPr id="4" name="TextBox 3">
            <a:extLst>
              <a:ext uri="{FF2B5EF4-FFF2-40B4-BE49-F238E27FC236}">
                <a16:creationId xmlns:a16="http://schemas.microsoft.com/office/drawing/2014/main" id="{79E67F25-D88E-E688-3C14-B7F5B230803D}"/>
              </a:ext>
            </a:extLst>
          </p:cNvPr>
          <p:cNvSpPr txBox="1"/>
          <p:nvPr/>
        </p:nvSpPr>
        <p:spPr>
          <a:xfrm>
            <a:off x="3094036" y="5490121"/>
            <a:ext cx="6096000" cy="307777"/>
          </a:xfrm>
          <a:prstGeom prst="rect">
            <a:avLst/>
          </a:prstGeom>
          <a:noFill/>
        </p:spPr>
        <p:txBody>
          <a:bodyPr wrap="square">
            <a:spAutoFit/>
          </a:bodyPr>
          <a:lstStyle/>
          <a:p>
            <a:r>
              <a:rPr lang="en-US" sz="1400" dirty="0">
                <a:solidFill>
                  <a:srgbClr val="FF0000"/>
                </a:solidFill>
              </a:rPr>
              <a:t>Both tools are provided in the annex document.</a:t>
            </a:r>
            <a:endParaRPr lang="en-BE" sz="1400" dirty="0">
              <a:solidFill>
                <a:srgbClr val="FF0000"/>
              </a:solidFill>
            </a:endParaRPr>
          </a:p>
        </p:txBody>
      </p:sp>
    </p:spTree>
    <p:extLst>
      <p:ext uri="{BB962C8B-B14F-4D97-AF65-F5344CB8AC3E}">
        <p14:creationId xmlns:p14="http://schemas.microsoft.com/office/powerpoint/2010/main" val="3959165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DF045-AEF8-B12F-3CB4-751494F08A30}"/>
            </a:ext>
          </a:extLst>
        </p:cNvPr>
        <p:cNvGrpSpPr/>
        <p:nvPr/>
      </p:nvGrpSpPr>
      <p:grpSpPr>
        <a:xfrm>
          <a:off x="0" y="0"/>
          <a:ext cx="0" cy="0"/>
          <a:chOff x="0" y="0"/>
          <a:chExt cx="0" cy="0"/>
        </a:xfrm>
      </p:grpSpPr>
      <p:sp>
        <p:nvSpPr>
          <p:cNvPr id="16" name="Pentagono 25">
            <a:extLst>
              <a:ext uri="{FF2B5EF4-FFF2-40B4-BE49-F238E27FC236}">
                <a16:creationId xmlns:a16="http://schemas.microsoft.com/office/drawing/2014/main" id="{B267843D-FC24-B094-6040-F89CD49D8FD9}"/>
              </a:ext>
            </a:extLst>
          </p:cNvPr>
          <p:cNvSpPr/>
          <p:nvPr/>
        </p:nvSpPr>
        <p:spPr>
          <a:xfrm>
            <a:off x="8849139" y="1726017"/>
            <a:ext cx="3024000" cy="521523"/>
          </a:xfrm>
          <a:prstGeom prst="homePlate">
            <a:avLst/>
          </a:prstGeom>
          <a:solidFill>
            <a:srgbClr val="F079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Avenir Book" panose="02000503020000020003" pitchFamily="2" charset="0"/>
                <a:ea typeface="+mn-ea"/>
                <a:cs typeface="Arial" panose="020B0604020202020204" pitchFamily="34" charset="0"/>
              </a:rPr>
              <a:t>STEP 3</a:t>
            </a:r>
            <a:endParaRPr kumimoji="0" lang="it-IT" sz="1800" b="0" i="0" u="none" strike="noStrike" kern="1200" cap="none" spc="0" normalizeH="0" baseline="0" noProof="0" dirty="0">
              <a:ln>
                <a:noFill/>
              </a:ln>
              <a:solidFill>
                <a:prstClr val="white"/>
              </a:solidFill>
              <a:effectLst/>
              <a:uLnTx/>
              <a:uFillTx/>
              <a:latin typeface="Avenir Book" panose="02000503020000020003" pitchFamily="2" charset="0"/>
              <a:ea typeface="+mn-ea"/>
              <a:cs typeface="Arial" panose="020B0604020202020204" pitchFamily="34" charset="0"/>
            </a:endParaRPr>
          </a:p>
        </p:txBody>
      </p:sp>
      <p:sp>
        <p:nvSpPr>
          <p:cNvPr id="23" name="TextBox 1">
            <a:extLst>
              <a:ext uri="{FF2B5EF4-FFF2-40B4-BE49-F238E27FC236}">
                <a16:creationId xmlns:a16="http://schemas.microsoft.com/office/drawing/2014/main" id="{5D33261C-5B8E-2409-D691-3B9F00CFF9F6}"/>
              </a:ext>
            </a:extLst>
          </p:cNvPr>
          <p:cNvSpPr txBox="1"/>
          <p:nvPr/>
        </p:nvSpPr>
        <p:spPr>
          <a:xfrm>
            <a:off x="509667" y="330951"/>
            <a:ext cx="11137690" cy="553998"/>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In-kind donations and other non-financial data collection </a:t>
            </a:r>
          </a:p>
        </p:txBody>
      </p:sp>
      <p:sp>
        <p:nvSpPr>
          <p:cNvPr id="24" name="Segnaposto piè di pagina 23">
            <a:extLst>
              <a:ext uri="{FF2B5EF4-FFF2-40B4-BE49-F238E27FC236}">
                <a16:creationId xmlns:a16="http://schemas.microsoft.com/office/drawing/2014/main" id="{2D801311-DC90-F2BA-9DA6-6BC9A5D1176F}"/>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it-IT" dirty="0">
                <a:solidFill>
                  <a:prstClr val="black"/>
                </a:solidFill>
              </a:rPr>
              <a:t>21</a:t>
            </a:r>
            <a:endPar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endParaRPr>
          </a:p>
        </p:txBody>
      </p:sp>
      <p:sp>
        <p:nvSpPr>
          <p:cNvPr id="26" name="Pentagono 25">
            <a:extLst>
              <a:ext uri="{FF2B5EF4-FFF2-40B4-BE49-F238E27FC236}">
                <a16:creationId xmlns:a16="http://schemas.microsoft.com/office/drawing/2014/main" id="{FE6CE471-236C-E250-953F-C10420165CFA}"/>
              </a:ext>
            </a:extLst>
          </p:cNvPr>
          <p:cNvSpPr/>
          <p:nvPr/>
        </p:nvSpPr>
        <p:spPr>
          <a:xfrm>
            <a:off x="6096000" y="1726017"/>
            <a:ext cx="3024000" cy="521523"/>
          </a:xfrm>
          <a:prstGeom prst="homePlate">
            <a:avLst/>
          </a:prstGeom>
          <a:solidFill>
            <a:srgbClr val="CDC9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Avenir Book" panose="02000503020000020003" pitchFamily="2" charset="0"/>
                <a:ea typeface="+mn-ea"/>
                <a:cs typeface="Arial" panose="020B0604020202020204" pitchFamily="34" charset="0"/>
              </a:rPr>
              <a:t>STEP 3</a:t>
            </a:r>
            <a:endParaRPr kumimoji="0" lang="it-IT" sz="1800" b="0" i="0" u="none" strike="noStrike" kern="1200" cap="none" spc="0" normalizeH="0" baseline="0" noProof="0" dirty="0">
              <a:ln>
                <a:noFill/>
              </a:ln>
              <a:solidFill>
                <a:prstClr val="white"/>
              </a:solidFill>
              <a:effectLst/>
              <a:uLnTx/>
              <a:uFillTx/>
              <a:latin typeface="Avenir Book" panose="02000503020000020003" pitchFamily="2" charset="0"/>
              <a:ea typeface="+mn-ea"/>
              <a:cs typeface="Arial" panose="020B0604020202020204" pitchFamily="34" charset="0"/>
            </a:endParaRPr>
          </a:p>
        </p:txBody>
      </p:sp>
      <p:sp>
        <p:nvSpPr>
          <p:cNvPr id="27" name="Pentagono 26">
            <a:extLst>
              <a:ext uri="{FF2B5EF4-FFF2-40B4-BE49-F238E27FC236}">
                <a16:creationId xmlns:a16="http://schemas.microsoft.com/office/drawing/2014/main" id="{805BB975-B52E-3E22-51EC-7E2A458B4022}"/>
              </a:ext>
            </a:extLst>
          </p:cNvPr>
          <p:cNvSpPr/>
          <p:nvPr/>
        </p:nvSpPr>
        <p:spPr>
          <a:xfrm>
            <a:off x="3338205" y="1726017"/>
            <a:ext cx="3024000" cy="521523"/>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Avenir Book" panose="02000503020000020003" pitchFamily="2" charset="0"/>
                <a:ea typeface="+mn-ea"/>
                <a:cs typeface="Arial" panose="020B0604020202020204" pitchFamily="34" charset="0"/>
              </a:rPr>
              <a:t>STEP 2</a:t>
            </a:r>
            <a:endParaRPr kumimoji="0" lang="it-IT" sz="1800" b="0" i="0" u="none" strike="noStrike" kern="1200" cap="none" spc="0" normalizeH="0" baseline="0" noProof="0" dirty="0">
              <a:ln>
                <a:noFill/>
              </a:ln>
              <a:solidFill>
                <a:prstClr val="white"/>
              </a:solidFill>
              <a:effectLst/>
              <a:uLnTx/>
              <a:uFillTx/>
              <a:latin typeface="Avenir Book" panose="02000503020000020003" pitchFamily="2" charset="0"/>
              <a:ea typeface="+mn-ea"/>
              <a:cs typeface="Arial" panose="020B0604020202020204" pitchFamily="34" charset="0"/>
            </a:endParaRPr>
          </a:p>
        </p:txBody>
      </p:sp>
      <p:sp>
        <p:nvSpPr>
          <p:cNvPr id="28" name="Pentagono 27">
            <a:extLst>
              <a:ext uri="{FF2B5EF4-FFF2-40B4-BE49-F238E27FC236}">
                <a16:creationId xmlns:a16="http://schemas.microsoft.com/office/drawing/2014/main" id="{E5C1F69D-8959-47B1-0971-234F43E5D1B2}"/>
              </a:ext>
            </a:extLst>
          </p:cNvPr>
          <p:cNvSpPr/>
          <p:nvPr/>
        </p:nvSpPr>
        <p:spPr>
          <a:xfrm>
            <a:off x="587375" y="1726017"/>
            <a:ext cx="3024000" cy="521523"/>
          </a:xfrm>
          <a:prstGeom prst="homePlate">
            <a:avLst/>
          </a:prstGeom>
          <a:solidFill>
            <a:srgbClr val="01A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Avenir Book" panose="02000503020000020003" pitchFamily="2" charset="0"/>
                <a:ea typeface="+mn-ea"/>
                <a:cs typeface="Arial" panose="020B0604020202020204" pitchFamily="34" charset="0"/>
              </a:rPr>
              <a:t>STEP 1</a:t>
            </a:r>
            <a:endParaRPr kumimoji="0" lang="it-IT" sz="1800" b="0" i="0" u="none" strike="noStrike" kern="1200" cap="none" spc="0" normalizeH="0" baseline="0" noProof="0" dirty="0">
              <a:ln>
                <a:noFill/>
              </a:ln>
              <a:solidFill>
                <a:prstClr val="white"/>
              </a:solidFill>
              <a:effectLst/>
              <a:uLnTx/>
              <a:uFillTx/>
              <a:latin typeface="Avenir Book" panose="02000503020000020003" pitchFamily="2" charset="0"/>
              <a:ea typeface="+mn-ea"/>
              <a:cs typeface="Arial" panose="020B0604020202020204" pitchFamily="34" charset="0"/>
            </a:endParaRPr>
          </a:p>
        </p:txBody>
      </p:sp>
      <p:sp>
        <p:nvSpPr>
          <p:cNvPr id="30" name="CasellaDiTesto 29">
            <a:extLst>
              <a:ext uri="{FF2B5EF4-FFF2-40B4-BE49-F238E27FC236}">
                <a16:creationId xmlns:a16="http://schemas.microsoft.com/office/drawing/2014/main" id="{5D5646E0-4A5F-3F76-0199-D7D806B95728}"/>
              </a:ext>
            </a:extLst>
          </p:cNvPr>
          <p:cNvSpPr txBox="1"/>
          <p:nvPr/>
        </p:nvSpPr>
        <p:spPr>
          <a:xfrm>
            <a:off x="6213664" y="2490998"/>
            <a:ext cx="2522468" cy="3507499"/>
          </a:xfrm>
          <a:prstGeom prst="rect">
            <a:avLst/>
          </a:prstGeom>
          <a:noFill/>
        </p:spPr>
        <p:txBody>
          <a:bodyPr wrap="square">
            <a:spAutoFit/>
          </a:bodyPr>
          <a:lstStyle/>
          <a:p>
            <a:pPr marL="0" marR="0" lvl="0" indent="0" algn="l" defTabSz="800100" rtl="0" eaLnBrk="0" fontAlgn="base" latinLnBrk="0" hangingPunct="0">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Arial" panose="020B0604020202020204" pitchFamily="34" charset="0"/>
              </a:rPr>
              <a:t>Data collection. To make this process a success,  the national authorities and national networks of KP have to support the NASA team in securing appointments with CLOs, noting that in some countries KP organizations operate underground and cannot expose their identity or location without fully trusting the researchers. </a:t>
            </a:r>
          </a:p>
          <a:p>
            <a:pPr marL="0" marR="0" lvl="0" indent="0" algn="l" defTabSz="800100" rtl="0" eaLnBrk="0" fontAlgn="base" latinLnBrk="0" hangingPunct="0">
              <a:lnSpc>
                <a:spcPct val="90000"/>
              </a:lnSpc>
              <a:spcBef>
                <a:spcPct val="0"/>
              </a:spcBef>
              <a:spcAft>
                <a:spcPct val="3500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Arial" panose="020B0604020202020204" pitchFamily="34" charset="0"/>
            </a:endParaRPr>
          </a:p>
        </p:txBody>
      </p:sp>
      <p:sp>
        <p:nvSpPr>
          <p:cNvPr id="32" name="CasellaDiTesto 31">
            <a:extLst>
              <a:ext uri="{FF2B5EF4-FFF2-40B4-BE49-F238E27FC236}">
                <a16:creationId xmlns:a16="http://schemas.microsoft.com/office/drawing/2014/main" id="{93A3D7BD-54B2-BE49-1777-3891156EE1AC}"/>
              </a:ext>
            </a:extLst>
          </p:cNvPr>
          <p:cNvSpPr txBox="1"/>
          <p:nvPr/>
        </p:nvSpPr>
        <p:spPr>
          <a:xfrm>
            <a:off x="3455870" y="2490998"/>
            <a:ext cx="2378584" cy="2978123"/>
          </a:xfrm>
          <a:prstGeom prst="rect">
            <a:avLst/>
          </a:prstGeom>
          <a:noFill/>
        </p:spPr>
        <p:txBody>
          <a:bodyPr wrap="square">
            <a:spAutoFit/>
          </a:bodyPr>
          <a:lstStyle/>
          <a:p>
            <a:pPr marL="0" marR="0" lvl="0" indent="0" algn="l" defTabSz="800100" rtl="0" eaLnBrk="0" fontAlgn="base" latinLnBrk="0" hangingPunct="0">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Arial" panose="020B0604020202020204" pitchFamily="34" charset="0"/>
              </a:rPr>
              <a:t>Distribute the tool to all eligible CLOs in advance of the interview appointment to prepare the data accordingly.  Given that a self-administered tool might not yield high-quality or detailed data, it is essential for data collectors to conduct face-to-face or virtual interviews. </a:t>
            </a:r>
          </a:p>
        </p:txBody>
      </p:sp>
      <p:sp>
        <p:nvSpPr>
          <p:cNvPr id="34" name="CasellaDiTesto 33">
            <a:extLst>
              <a:ext uri="{FF2B5EF4-FFF2-40B4-BE49-F238E27FC236}">
                <a16:creationId xmlns:a16="http://schemas.microsoft.com/office/drawing/2014/main" id="{B1846313-3C87-7D83-F8C6-9CF9682659FF}"/>
              </a:ext>
            </a:extLst>
          </p:cNvPr>
          <p:cNvSpPr txBox="1"/>
          <p:nvPr/>
        </p:nvSpPr>
        <p:spPr>
          <a:xfrm>
            <a:off x="587374" y="2493936"/>
            <a:ext cx="2560068" cy="1870127"/>
          </a:xfrm>
          <a:prstGeom prst="rect">
            <a:avLst/>
          </a:prstGeom>
          <a:noFill/>
        </p:spPr>
        <p:txBody>
          <a:bodyPr wrap="square">
            <a:spAutoFit/>
          </a:bodyPr>
          <a:lstStyle/>
          <a:p>
            <a:pPr marL="0" marR="0" lvl="0" indent="0" algn="l" defTabSz="800100" rtl="0" eaLnBrk="0" fontAlgn="base" latinLnBrk="0" hangingPunct="0">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Arial" panose="020B0604020202020204" pitchFamily="34" charset="0"/>
              </a:rPr>
              <a:t>Discuss and customize the data collection tool with the NASA team. This should be part of the training, to ensure that data collectors understand the tool and data requirements. </a:t>
            </a:r>
          </a:p>
        </p:txBody>
      </p:sp>
      <p:sp>
        <p:nvSpPr>
          <p:cNvPr id="17" name="CasellaDiTesto 29">
            <a:extLst>
              <a:ext uri="{FF2B5EF4-FFF2-40B4-BE49-F238E27FC236}">
                <a16:creationId xmlns:a16="http://schemas.microsoft.com/office/drawing/2014/main" id="{B5A94DEF-6119-F4A1-30E8-4ED9B79504AA}"/>
              </a:ext>
            </a:extLst>
          </p:cNvPr>
          <p:cNvSpPr txBox="1"/>
          <p:nvPr/>
        </p:nvSpPr>
        <p:spPr>
          <a:xfrm>
            <a:off x="8997678" y="2490998"/>
            <a:ext cx="2649679" cy="3199722"/>
          </a:xfrm>
          <a:prstGeom prst="rect">
            <a:avLst/>
          </a:prstGeom>
          <a:noFill/>
        </p:spPr>
        <p:txBody>
          <a:bodyPr wrap="square">
            <a:spAutoFit/>
          </a:bodyPr>
          <a:lstStyle/>
          <a:p>
            <a:pPr marL="0" marR="0" lvl="0" indent="0" algn="l" defTabSz="800100" rtl="0" eaLnBrk="0" fontAlgn="base" latinLnBrk="0" hangingPunct="0">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Arial" panose="020B0604020202020204" pitchFamily="34" charset="0"/>
              </a:rPr>
              <a:t>Data collectors' deployment in the field. During the interviews, data collectors should assist respondents in accurately completing the data collection tool to ensure the information gathered is both comprehensive and accurate. </a:t>
            </a:r>
            <a:r>
              <a:rPr kumimoji="0" lang="en-US" sz="1600" b="0" i="0" u="none" strike="noStrike" kern="1200" cap="none" spc="0" normalizeH="0" baseline="0" noProof="0" dirty="0">
                <a:ln>
                  <a:noFill/>
                </a:ln>
                <a:solidFill>
                  <a:schemeClr val="accent2"/>
                </a:solidFill>
                <a:effectLst/>
                <a:uLnTx/>
                <a:uFillTx/>
                <a:latin typeface="Avenir Book" panose="02000503020000020003" pitchFamily="2" charset="0"/>
                <a:ea typeface="ＭＳ Ｐゴシック" panose="020B0600070205080204" pitchFamily="34" charset="-128"/>
                <a:cs typeface="Arial" panose="020B0604020202020204" pitchFamily="34" charset="0"/>
              </a:rPr>
              <a:t>Remember to request for the CLO annual reports to corroborate with the information provided in the data collection tools.</a:t>
            </a:r>
          </a:p>
        </p:txBody>
      </p:sp>
      <p:grpSp>
        <p:nvGrpSpPr>
          <p:cNvPr id="2" name="Group 1">
            <a:extLst>
              <a:ext uri="{FF2B5EF4-FFF2-40B4-BE49-F238E27FC236}">
                <a16:creationId xmlns:a16="http://schemas.microsoft.com/office/drawing/2014/main" id="{ED877D90-55E7-5DFA-17BE-1183D88E2882}"/>
              </a:ext>
            </a:extLst>
          </p:cNvPr>
          <p:cNvGrpSpPr/>
          <p:nvPr/>
        </p:nvGrpSpPr>
        <p:grpSpPr>
          <a:xfrm>
            <a:off x="3338205" y="2558232"/>
            <a:ext cx="5510934" cy="3132487"/>
            <a:chOff x="3338205" y="2758812"/>
            <a:chExt cx="5510934" cy="2550148"/>
          </a:xfrm>
        </p:grpSpPr>
        <p:cxnSp>
          <p:nvCxnSpPr>
            <p:cNvPr id="36" name="Connettore dritto 35">
              <a:extLst>
                <a:ext uri="{FF2B5EF4-FFF2-40B4-BE49-F238E27FC236}">
                  <a16:creationId xmlns:a16="http://schemas.microsoft.com/office/drawing/2014/main" id="{7D31D909-5560-BC57-ABDE-F39C6A34BBDA}"/>
                </a:ext>
              </a:extLst>
            </p:cNvPr>
            <p:cNvCxnSpPr>
              <a:cxnSpLocks/>
            </p:cNvCxnSpPr>
            <p:nvPr/>
          </p:nvCxnSpPr>
          <p:spPr>
            <a:xfrm>
              <a:off x="3338205" y="2758812"/>
              <a:ext cx="0" cy="255014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 name="Connettore dritto 38">
              <a:extLst>
                <a:ext uri="{FF2B5EF4-FFF2-40B4-BE49-F238E27FC236}">
                  <a16:creationId xmlns:a16="http://schemas.microsoft.com/office/drawing/2014/main" id="{4B8D0215-5002-3061-EA41-BD6F16A6D1C3}"/>
                </a:ext>
              </a:extLst>
            </p:cNvPr>
            <p:cNvCxnSpPr>
              <a:cxnSpLocks/>
            </p:cNvCxnSpPr>
            <p:nvPr/>
          </p:nvCxnSpPr>
          <p:spPr>
            <a:xfrm>
              <a:off x="6096000" y="2758812"/>
              <a:ext cx="0" cy="255014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Connettore dritto 35">
              <a:extLst>
                <a:ext uri="{FF2B5EF4-FFF2-40B4-BE49-F238E27FC236}">
                  <a16:creationId xmlns:a16="http://schemas.microsoft.com/office/drawing/2014/main" id="{7A2B13AB-8A8E-22CC-EDA2-60D06C4E7D4C}"/>
                </a:ext>
              </a:extLst>
            </p:cNvPr>
            <p:cNvCxnSpPr>
              <a:cxnSpLocks/>
            </p:cNvCxnSpPr>
            <p:nvPr/>
          </p:nvCxnSpPr>
          <p:spPr>
            <a:xfrm>
              <a:off x="8849139" y="2758812"/>
              <a:ext cx="0" cy="255014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7186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E3107-43F5-AA0B-5990-13D979A4426C}"/>
            </a:ext>
          </a:extLst>
        </p:cNvPr>
        <p:cNvGrpSpPr/>
        <p:nvPr/>
      </p:nvGrpSpPr>
      <p:grpSpPr>
        <a:xfrm>
          <a:off x="0" y="0"/>
          <a:ext cx="0" cy="0"/>
          <a:chOff x="0" y="0"/>
          <a:chExt cx="0" cy="0"/>
        </a:xfrm>
      </p:grpSpPr>
      <p:sp>
        <p:nvSpPr>
          <p:cNvPr id="23" name="TextBox 1">
            <a:extLst>
              <a:ext uri="{FF2B5EF4-FFF2-40B4-BE49-F238E27FC236}">
                <a16:creationId xmlns:a16="http://schemas.microsoft.com/office/drawing/2014/main" id="{2928069D-84E3-061D-5D64-CFC62D4D01A7}"/>
              </a:ext>
            </a:extLst>
          </p:cNvPr>
          <p:cNvSpPr txBox="1"/>
          <p:nvPr/>
        </p:nvSpPr>
        <p:spPr>
          <a:xfrm>
            <a:off x="509667" y="330951"/>
            <a:ext cx="11137690" cy="553998"/>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In-kind donations and other non-financial data</a:t>
            </a:r>
          </a:p>
        </p:txBody>
      </p:sp>
      <p:sp>
        <p:nvSpPr>
          <p:cNvPr id="24" name="Segnaposto piè di pagina 23">
            <a:extLst>
              <a:ext uri="{FF2B5EF4-FFF2-40B4-BE49-F238E27FC236}">
                <a16:creationId xmlns:a16="http://schemas.microsoft.com/office/drawing/2014/main" id="{0F29E990-6957-1F36-2EBC-9A8BD5B95B60}"/>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22</a:t>
            </a:r>
          </a:p>
        </p:txBody>
      </p:sp>
      <p:graphicFrame>
        <p:nvGraphicFramePr>
          <p:cNvPr id="2" name="Table 1">
            <a:extLst>
              <a:ext uri="{FF2B5EF4-FFF2-40B4-BE49-F238E27FC236}">
                <a16:creationId xmlns:a16="http://schemas.microsoft.com/office/drawing/2014/main" id="{D7012B4B-DD2D-A099-A276-7115F1B078C4}"/>
              </a:ext>
            </a:extLst>
          </p:cNvPr>
          <p:cNvGraphicFramePr>
            <a:graphicFrameLocks noGrp="1"/>
          </p:cNvGraphicFramePr>
          <p:nvPr>
            <p:extLst>
              <p:ext uri="{D42A27DB-BD31-4B8C-83A1-F6EECF244321}">
                <p14:modId xmlns:p14="http://schemas.microsoft.com/office/powerpoint/2010/main" val="1813272037"/>
              </p:ext>
            </p:extLst>
          </p:nvPr>
        </p:nvGraphicFramePr>
        <p:xfrm>
          <a:off x="6096000" y="1093304"/>
          <a:ext cx="5551357" cy="2337230"/>
        </p:xfrm>
        <a:graphic>
          <a:graphicData uri="http://schemas.openxmlformats.org/drawingml/2006/table">
            <a:tbl>
              <a:tblPr firstRow="1" firstCol="1" bandRow="1"/>
              <a:tblGrid>
                <a:gridCol w="771105">
                  <a:extLst>
                    <a:ext uri="{9D8B030D-6E8A-4147-A177-3AD203B41FA5}">
                      <a16:colId xmlns:a16="http://schemas.microsoft.com/office/drawing/2014/main" val="4148714643"/>
                    </a:ext>
                  </a:extLst>
                </a:gridCol>
                <a:gridCol w="1111475">
                  <a:extLst>
                    <a:ext uri="{9D8B030D-6E8A-4147-A177-3AD203B41FA5}">
                      <a16:colId xmlns:a16="http://schemas.microsoft.com/office/drawing/2014/main" val="658229707"/>
                    </a:ext>
                  </a:extLst>
                </a:gridCol>
                <a:gridCol w="905648">
                  <a:extLst>
                    <a:ext uri="{9D8B030D-6E8A-4147-A177-3AD203B41FA5}">
                      <a16:colId xmlns:a16="http://schemas.microsoft.com/office/drawing/2014/main" val="2105648607"/>
                    </a:ext>
                  </a:extLst>
                </a:gridCol>
                <a:gridCol w="808256">
                  <a:extLst>
                    <a:ext uri="{9D8B030D-6E8A-4147-A177-3AD203B41FA5}">
                      <a16:colId xmlns:a16="http://schemas.microsoft.com/office/drawing/2014/main" val="1733880224"/>
                    </a:ext>
                  </a:extLst>
                </a:gridCol>
                <a:gridCol w="623009">
                  <a:extLst>
                    <a:ext uri="{9D8B030D-6E8A-4147-A177-3AD203B41FA5}">
                      <a16:colId xmlns:a16="http://schemas.microsoft.com/office/drawing/2014/main" val="644435719"/>
                    </a:ext>
                  </a:extLst>
                </a:gridCol>
                <a:gridCol w="1331864">
                  <a:extLst>
                    <a:ext uri="{9D8B030D-6E8A-4147-A177-3AD203B41FA5}">
                      <a16:colId xmlns:a16="http://schemas.microsoft.com/office/drawing/2014/main" val="3792062248"/>
                    </a:ext>
                  </a:extLst>
                </a:gridCol>
              </a:tblGrid>
              <a:tr h="456291">
                <a:tc gridSpan="6">
                  <a:txBody>
                    <a:bodyPr/>
                    <a:lstStyle/>
                    <a:p>
                      <a:pPr marL="0" lvl="0" indent="0">
                        <a:buFont typeface="+mj-lt"/>
                        <a:buNone/>
                      </a:pPr>
                      <a:r>
                        <a:rPr lang="en-ZA" sz="900" b="1" dirty="0">
                          <a:effectLst/>
                          <a:latin typeface="Calibri Light" panose="020F0302020204030204" pitchFamily="34" charset="0"/>
                          <a:ea typeface="Calibri" panose="020F0502020204030204" pitchFamily="34" charset="0"/>
                          <a:cs typeface="Times New Roman" panose="02020603050405020304" pitchFamily="18" charset="0"/>
                        </a:rPr>
                        <a:t>2.  </a:t>
                      </a:r>
                      <a:r>
                        <a:rPr lang="en-US" sz="900" b="1" dirty="0">
                          <a:effectLst/>
                          <a:latin typeface="Calibri Light" panose="020F0302020204030204" pitchFamily="34" charset="0"/>
                          <a:ea typeface="Calibri" panose="020F0502020204030204" pitchFamily="34" charset="0"/>
                          <a:cs typeface="Times New Roman" panose="02020603050405020304" pitchFamily="18" charset="0"/>
                        </a:rPr>
                        <a:t>Volunteers' contribution</a:t>
                      </a:r>
                      <a:r>
                        <a:rPr lang="en-US" sz="900" dirty="0">
                          <a:effectLst/>
                          <a:latin typeface="Calibri Light" panose="020F0302020204030204" pitchFamily="34" charset="0"/>
                          <a:ea typeface="Calibri" panose="020F0502020204030204" pitchFamily="34" charset="0"/>
                          <a:cs typeface="Times New Roman" panose="02020603050405020304" pitchFamily="18" charset="0"/>
                        </a:rPr>
                        <a:t> - Please describe the </a:t>
                      </a:r>
                      <a:r>
                        <a:rPr lang="en-US" sz="900" b="1" dirty="0">
                          <a:effectLst/>
                          <a:latin typeface="Calibri Light" panose="020F0302020204030204" pitchFamily="34" charset="0"/>
                          <a:ea typeface="Calibri" panose="020F0502020204030204" pitchFamily="34" charset="0"/>
                          <a:cs typeface="Times New Roman" panose="02020603050405020304" pitchFamily="18" charset="0"/>
                        </a:rPr>
                        <a:t>volunteers' contribution</a:t>
                      </a:r>
                      <a:r>
                        <a:rPr lang="en-US" sz="900" dirty="0">
                          <a:effectLst/>
                          <a:latin typeface="Calibri Light" panose="020F0302020204030204" pitchFamily="34" charset="0"/>
                          <a:ea typeface="Calibri" panose="020F0502020204030204" pitchFamily="34" charset="0"/>
                          <a:cs typeface="Times New Roman" panose="02020603050405020304" pitchFamily="18" charset="0"/>
                        </a:rPr>
                        <a:t> to the organization, programs, the number of hours of voluntary work per day, and the number of working days a year. Example, 10 volunteers working 4 hours a day = 40 hours/day, every Saturday = 52 days/year</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789526942"/>
                  </a:ext>
                </a:extLst>
              </a:tr>
              <a:tr h="481007">
                <a:tc>
                  <a:txBody>
                    <a:bodyPr/>
                    <a:lstStyle/>
                    <a:p>
                      <a:pPr>
                        <a:lnSpc>
                          <a:spcPct val="107000"/>
                        </a:lnSpc>
                        <a:spcAft>
                          <a:spcPts val="800"/>
                        </a:spcAft>
                      </a:pPr>
                      <a:r>
                        <a:rPr lang="en-US" sz="900" b="1" dirty="0">
                          <a:effectLst/>
                          <a:latin typeface="Calibri Light" panose="020F0302020204030204" pitchFamily="34" charset="0"/>
                          <a:ea typeface="Calibri" panose="020F0502020204030204" pitchFamily="34" charset="0"/>
                          <a:cs typeface="Times New Roman" panose="02020603050405020304" pitchFamily="18" charset="0"/>
                        </a:rPr>
                        <a:t>No. of volunteers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b="1">
                          <a:effectLst/>
                          <a:latin typeface="Calibri Light" panose="020F0302020204030204" pitchFamily="34" charset="0"/>
                          <a:ea typeface="Calibri" panose="020F0502020204030204" pitchFamily="34" charset="0"/>
                          <a:cs typeface="Times New Roman" panose="02020603050405020304" pitchFamily="18" charset="0"/>
                        </a:rPr>
                        <a:t>Program/activity</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b="1">
                          <a:effectLst/>
                          <a:latin typeface="Calibri Light" panose="020F0302020204030204" pitchFamily="34" charset="0"/>
                          <a:ea typeface="Calibri" panose="020F0502020204030204" pitchFamily="34" charset="0"/>
                          <a:cs typeface="Times New Roman" panose="02020603050405020304" pitchFamily="18" charset="0"/>
                        </a:rPr>
                        <a:t>Volunteer Tasks / Duties</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b="1">
                          <a:effectLst/>
                          <a:latin typeface="Calibri Light" panose="020F0302020204030204" pitchFamily="34" charset="0"/>
                          <a:ea typeface="Calibri" panose="020F0502020204030204" pitchFamily="34" charset="0"/>
                          <a:cs typeface="Times New Roman" panose="02020603050405020304" pitchFamily="18" charset="0"/>
                        </a:rPr>
                        <a:t>Hours Volunteer /day</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b="1">
                          <a:effectLst/>
                          <a:latin typeface="Calibri Light" panose="020F0302020204030204" pitchFamily="34" charset="0"/>
                          <a:ea typeface="Calibri" panose="020F0502020204030204" pitchFamily="34" charset="0"/>
                          <a:cs typeface="Times New Roman" panose="02020603050405020304" pitchFamily="18" charset="0"/>
                        </a:rPr>
                        <a:t>Days/year</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b="1" dirty="0">
                          <a:effectLst/>
                          <a:latin typeface="Calibri Light" panose="020F0302020204030204" pitchFamily="34" charset="0"/>
                          <a:ea typeface="Calibri" panose="020F0502020204030204" pitchFamily="34" charset="0"/>
                          <a:cs typeface="Times New Roman" panose="02020603050405020304" pitchFamily="18" charset="0"/>
                        </a:rPr>
                        <a:t>Estimated Volunteer Cost / Value? Using min. wage?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038610"/>
                  </a:ext>
                </a:extLst>
              </a:tr>
              <a:tr h="155548">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ZA" sz="9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348451"/>
                  </a:ext>
                </a:extLst>
              </a:tr>
              <a:tr h="155548">
                <a:tc>
                  <a:txBody>
                    <a:bodyPr/>
                    <a:lstStyle/>
                    <a:p>
                      <a:pPr>
                        <a:lnSpc>
                          <a:spcPct val="107000"/>
                        </a:lnSpc>
                        <a:spcAft>
                          <a:spcPts val="800"/>
                        </a:spcAft>
                      </a:pPr>
                      <a:r>
                        <a:rPr lang="en-US" sz="9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ZA" sz="9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3017560"/>
                  </a:ext>
                </a:extLst>
              </a:tr>
              <a:tr h="155548">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ZA" sz="9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4824712"/>
                  </a:ext>
                </a:extLst>
              </a:tr>
              <a:tr h="155548">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ZA" sz="9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845211"/>
                  </a:ext>
                </a:extLst>
              </a:tr>
              <a:tr h="155548">
                <a:tc>
                  <a:txBody>
                    <a:bodyPr/>
                    <a:lstStyle/>
                    <a:p>
                      <a:pPr>
                        <a:lnSpc>
                          <a:spcPct val="107000"/>
                        </a:lnSpc>
                        <a:spcAft>
                          <a:spcPts val="800"/>
                        </a:spcAft>
                      </a:pPr>
                      <a:r>
                        <a:rPr lang="en-US" sz="9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5200126"/>
                  </a:ext>
                </a:extLst>
              </a:tr>
              <a:tr h="155548">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1455191"/>
                  </a:ext>
                </a:extLst>
              </a:tr>
              <a:tr h="155548">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2078947"/>
                  </a:ext>
                </a:extLst>
              </a:tr>
              <a:tr h="155548">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6782981"/>
                  </a:ext>
                </a:extLst>
              </a:tr>
              <a:tr h="155548">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2550714"/>
                  </a:ext>
                </a:extLst>
              </a:tr>
            </a:tbl>
          </a:graphicData>
        </a:graphic>
      </p:graphicFrame>
      <p:graphicFrame>
        <p:nvGraphicFramePr>
          <p:cNvPr id="3" name="Table 2">
            <a:extLst>
              <a:ext uri="{FF2B5EF4-FFF2-40B4-BE49-F238E27FC236}">
                <a16:creationId xmlns:a16="http://schemas.microsoft.com/office/drawing/2014/main" id="{22875D48-3A96-5291-AA92-8C7F5C6AF88D}"/>
              </a:ext>
            </a:extLst>
          </p:cNvPr>
          <p:cNvGraphicFramePr>
            <a:graphicFrameLocks noGrp="1"/>
          </p:cNvGraphicFramePr>
          <p:nvPr>
            <p:extLst>
              <p:ext uri="{D42A27DB-BD31-4B8C-83A1-F6EECF244321}">
                <p14:modId xmlns:p14="http://schemas.microsoft.com/office/powerpoint/2010/main" val="390180628"/>
              </p:ext>
            </p:extLst>
          </p:nvPr>
        </p:nvGraphicFramePr>
        <p:xfrm>
          <a:off x="587375" y="3627428"/>
          <a:ext cx="5306530" cy="2419702"/>
        </p:xfrm>
        <a:graphic>
          <a:graphicData uri="http://schemas.openxmlformats.org/drawingml/2006/table">
            <a:tbl>
              <a:tblPr firstRow="1" firstCol="1" bandRow="1"/>
              <a:tblGrid>
                <a:gridCol w="1031985">
                  <a:extLst>
                    <a:ext uri="{9D8B030D-6E8A-4147-A177-3AD203B41FA5}">
                      <a16:colId xmlns:a16="http://schemas.microsoft.com/office/drawing/2014/main" val="2863418648"/>
                    </a:ext>
                  </a:extLst>
                </a:gridCol>
                <a:gridCol w="1252937">
                  <a:extLst>
                    <a:ext uri="{9D8B030D-6E8A-4147-A177-3AD203B41FA5}">
                      <a16:colId xmlns:a16="http://schemas.microsoft.com/office/drawing/2014/main" val="3280221382"/>
                    </a:ext>
                  </a:extLst>
                </a:gridCol>
                <a:gridCol w="1694845">
                  <a:extLst>
                    <a:ext uri="{9D8B030D-6E8A-4147-A177-3AD203B41FA5}">
                      <a16:colId xmlns:a16="http://schemas.microsoft.com/office/drawing/2014/main" val="4042721354"/>
                    </a:ext>
                  </a:extLst>
                </a:gridCol>
                <a:gridCol w="1326763">
                  <a:extLst>
                    <a:ext uri="{9D8B030D-6E8A-4147-A177-3AD203B41FA5}">
                      <a16:colId xmlns:a16="http://schemas.microsoft.com/office/drawing/2014/main" val="1322611785"/>
                    </a:ext>
                  </a:extLst>
                </a:gridCol>
              </a:tblGrid>
              <a:tr h="813912">
                <a:tc gridSpan="4">
                  <a:txBody>
                    <a:bodyPr/>
                    <a:lstStyle/>
                    <a:p>
                      <a:pPr marL="0" lvl="0" indent="0">
                        <a:buFont typeface="+mj-lt"/>
                        <a:buNone/>
                      </a:pPr>
                      <a:r>
                        <a:rPr lang="en-US" sz="900" b="1" dirty="0">
                          <a:effectLst/>
                          <a:latin typeface="Avenir Book" panose="02000503020000020003" pitchFamily="2" charset="0"/>
                          <a:ea typeface="Calibri" panose="020F0502020204030204" pitchFamily="34" charset="0"/>
                          <a:cs typeface="Times New Roman" panose="02020603050405020304" pitchFamily="18" charset="0"/>
                        </a:rPr>
                        <a:t>3. Annual-Base Free Use of Property.</a:t>
                      </a:r>
                      <a:r>
                        <a:rPr lang="en-US" sz="900" dirty="0">
                          <a:effectLst/>
                          <a:latin typeface="Avenir Book" panose="02000503020000020003" pitchFamily="2" charset="0"/>
                          <a:ea typeface="Calibri" panose="020F0502020204030204" pitchFamily="34" charset="0"/>
                          <a:cs typeface="Times New Roman" panose="02020603050405020304" pitchFamily="18" charset="0"/>
                        </a:rPr>
                        <a:t> Please provide details about the property that has been donated for free-use, particularly if it has been used regularly and continuously throughout the year. Please categorize the properties by type and purpose (</a:t>
                      </a:r>
                      <a:r>
                        <a:rPr lang="en-US" sz="900" i="1" dirty="0">
                          <a:effectLst/>
                          <a:latin typeface="Avenir Book" panose="02000503020000020003" pitchFamily="2" charset="0"/>
                          <a:ea typeface="Calibri" panose="020F0502020204030204" pitchFamily="34" charset="0"/>
                          <a:cs typeface="Times New Roman" panose="02020603050405020304" pitchFamily="18" charset="0"/>
                        </a:rPr>
                        <a:t>if possible, describe their size, capacity, or any distinctive features) </a:t>
                      </a:r>
                      <a:r>
                        <a:rPr lang="en-US" sz="900" dirty="0">
                          <a:effectLst/>
                          <a:latin typeface="Avenir Book" panose="02000503020000020003" pitchFamily="2" charset="0"/>
                          <a:ea typeface="Calibri" panose="020F0502020204030204" pitchFamily="34" charset="0"/>
                          <a:cs typeface="Times New Roman" panose="02020603050405020304" pitchFamily="18" charset="0"/>
                        </a:rPr>
                        <a:t>and provide an estimate of the market value for annual rental rates at the lowest price, along with the source of this estimate.</a:t>
                      </a:r>
                      <a:endParaRPr lang="en-ZA" sz="900" dirty="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928732319"/>
                  </a:ext>
                </a:extLst>
              </a:tr>
              <a:tr h="492048">
                <a:tc>
                  <a:txBody>
                    <a:bodyPr/>
                    <a:lstStyle/>
                    <a:p>
                      <a:pPr>
                        <a:lnSpc>
                          <a:spcPct val="107000"/>
                        </a:lnSpc>
                        <a:spcAft>
                          <a:spcPts val="800"/>
                        </a:spcAft>
                      </a:pPr>
                      <a:r>
                        <a:rPr lang="en-US" sz="900" b="1" dirty="0">
                          <a:effectLst/>
                          <a:latin typeface="Avenir Book" panose="02000503020000020003" pitchFamily="2" charset="0"/>
                          <a:ea typeface="Calibri" panose="020F0502020204030204" pitchFamily="34" charset="0"/>
                          <a:cs typeface="Times New Roman" panose="02020603050405020304" pitchFamily="18" charset="0"/>
                        </a:rPr>
                        <a:t>Property Type</a:t>
                      </a:r>
                      <a:endParaRPr lang="en-ZA" sz="900" dirty="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b="1">
                          <a:effectLst/>
                          <a:latin typeface="Avenir Book" panose="02000503020000020003" pitchFamily="2" charset="0"/>
                          <a:ea typeface="Calibri" panose="020F0502020204030204" pitchFamily="34" charset="0"/>
                          <a:cs typeface="Times New Roman" panose="02020603050405020304" pitchFamily="18" charset="0"/>
                        </a:rPr>
                        <a:t>Program/activity benefitting from the use of property</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b="1" dirty="0">
                          <a:effectLst/>
                          <a:latin typeface="Avenir Book" panose="02000503020000020003" pitchFamily="2" charset="0"/>
                          <a:ea typeface="Calibri" panose="020F0502020204030204" pitchFamily="34" charset="0"/>
                          <a:cs typeface="Times New Roman" panose="02020603050405020304" pitchFamily="18" charset="0"/>
                        </a:rPr>
                        <a:t>Donor Type and name </a:t>
                      </a:r>
                      <a:r>
                        <a:rPr lang="en-US" sz="900" dirty="0">
                          <a:effectLst/>
                          <a:latin typeface="Avenir Book" panose="02000503020000020003" pitchFamily="2" charset="0"/>
                          <a:ea typeface="Calibri" panose="020F0502020204030204" pitchFamily="34" charset="0"/>
                          <a:cs typeface="Times New Roman" panose="02020603050405020304" pitchFamily="18" charset="0"/>
                        </a:rPr>
                        <a:t>(public, private/household or international partner)</a:t>
                      </a:r>
                      <a:endParaRPr lang="en-ZA" sz="900" dirty="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b="1">
                          <a:effectLst/>
                          <a:latin typeface="Avenir Book" panose="02000503020000020003" pitchFamily="2" charset="0"/>
                          <a:ea typeface="Calibri" panose="020F0502020204030204" pitchFamily="34" charset="0"/>
                          <a:cs typeface="Times New Roman" panose="02020603050405020304" pitchFamily="18" charset="0"/>
                        </a:rPr>
                        <a:t>Estimated annual rental value for such a space</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3987167"/>
                  </a:ext>
                </a:extLst>
              </a:tr>
              <a:tr h="159106">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0846197"/>
                  </a:ext>
                </a:extLst>
              </a:tr>
              <a:tr h="159106">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0311032"/>
                  </a:ext>
                </a:extLst>
              </a:tr>
              <a:tr h="159106">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283982"/>
                  </a:ext>
                </a:extLst>
              </a:tr>
              <a:tr h="159106">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7286099"/>
                  </a:ext>
                </a:extLst>
              </a:tr>
              <a:tr h="159106">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5466346"/>
                  </a:ext>
                </a:extLst>
              </a:tr>
              <a:tr h="159106">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3128393"/>
                  </a:ext>
                </a:extLst>
              </a:tr>
              <a:tr h="159106">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dirty="0">
                          <a:effectLst/>
                          <a:latin typeface="Avenir Book" panose="02000503020000020003" pitchFamily="2" charset="0"/>
                          <a:ea typeface="Calibri" panose="020F0502020204030204" pitchFamily="34" charset="0"/>
                          <a:cs typeface="Times New Roman" panose="02020603050405020304" pitchFamily="18" charset="0"/>
                        </a:rPr>
                        <a:t> </a:t>
                      </a:r>
                      <a:endParaRPr lang="en-ZA" sz="900" dirty="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dirty="0">
                          <a:effectLst/>
                          <a:latin typeface="Avenir Book" panose="02000503020000020003" pitchFamily="2" charset="0"/>
                          <a:ea typeface="Calibri" panose="020F0502020204030204" pitchFamily="34" charset="0"/>
                          <a:cs typeface="Times New Roman" panose="02020603050405020304" pitchFamily="18" charset="0"/>
                        </a:rPr>
                        <a:t> </a:t>
                      </a:r>
                      <a:endParaRPr lang="en-ZA" sz="900" dirty="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6235236"/>
                  </a:ext>
                </a:extLst>
              </a:tr>
            </a:tbl>
          </a:graphicData>
        </a:graphic>
      </p:graphicFrame>
      <p:graphicFrame>
        <p:nvGraphicFramePr>
          <p:cNvPr id="4" name="Table 3">
            <a:extLst>
              <a:ext uri="{FF2B5EF4-FFF2-40B4-BE49-F238E27FC236}">
                <a16:creationId xmlns:a16="http://schemas.microsoft.com/office/drawing/2014/main" id="{EECEFCF1-5A85-9169-95DF-3F8F0A0D4021}"/>
              </a:ext>
            </a:extLst>
          </p:cNvPr>
          <p:cNvGraphicFramePr>
            <a:graphicFrameLocks noGrp="1"/>
          </p:cNvGraphicFramePr>
          <p:nvPr>
            <p:extLst>
              <p:ext uri="{D42A27DB-BD31-4B8C-83A1-F6EECF244321}">
                <p14:modId xmlns:p14="http://schemas.microsoft.com/office/powerpoint/2010/main" val="2681356512"/>
              </p:ext>
            </p:extLst>
          </p:nvPr>
        </p:nvGraphicFramePr>
        <p:xfrm>
          <a:off x="6095999" y="3627429"/>
          <a:ext cx="5551357" cy="2389477"/>
        </p:xfrm>
        <a:graphic>
          <a:graphicData uri="http://schemas.openxmlformats.org/drawingml/2006/table">
            <a:tbl>
              <a:tblPr firstRow="1" firstCol="1" bandRow="1"/>
              <a:tblGrid>
                <a:gridCol w="1110495">
                  <a:extLst>
                    <a:ext uri="{9D8B030D-6E8A-4147-A177-3AD203B41FA5}">
                      <a16:colId xmlns:a16="http://schemas.microsoft.com/office/drawing/2014/main" val="928578252"/>
                    </a:ext>
                  </a:extLst>
                </a:gridCol>
                <a:gridCol w="1189936">
                  <a:extLst>
                    <a:ext uri="{9D8B030D-6E8A-4147-A177-3AD203B41FA5}">
                      <a16:colId xmlns:a16="http://schemas.microsoft.com/office/drawing/2014/main" val="911137322"/>
                    </a:ext>
                  </a:extLst>
                </a:gridCol>
                <a:gridCol w="991894">
                  <a:extLst>
                    <a:ext uri="{9D8B030D-6E8A-4147-A177-3AD203B41FA5}">
                      <a16:colId xmlns:a16="http://schemas.microsoft.com/office/drawing/2014/main" val="236653971"/>
                    </a:ext>
                  </a:extLst>
                </a:gridCol>
                <a:gridCol w="1069655">
                  <a:extLst>
                    <a:ext uri="{9D8B030D-6E8A-4147-A177-3AD203B41FA5}">
                      <a16:colId xmlns:a16="http://schemas.microsoft.com/office/drawing/2014/main" val="2647493411"/>
                    </a:ext>
                  </a:extLst>
                </a:gridCol>
                <a:gridCol w="1189377">
                  <a:extLst>
                    <a:ext uri="{9D8B030D-6E8A-4147-A177-3AD203B41FA5}">
                      <a16:colId xmlns:a16="http://schemas.microsoft.com/office/drawing/2014/main" val="2195833961"/>
                    </a:ext>
                  </a:extLst>
                </a:gridCol>
              </a:tblGrid>
              <a:tr h="494125">
                <a:tc gridSpan="5">
                  <a:txBody>
                    <a:bodyPr/>
                    <a:lstStyle/>
                    <a:p>
                      <a:pPr marL="0" lvl="0" indent="0">
                        <a:buFont typeface="+mj-lt"/>
                        <a:buNone/>
                      </a:pPr>
                      <a:r>
                        <a:rPr lang="en-US" sz="900" b="1" dirty="0">
                          <a:solidFill>
                            <a:srgbClr val="000000"/>
                          </a:solidFill>
                          <a:effectLst/>
                          <a:latin typeface="Avenir Book" panose="02000503020000020003" pitchFamily="2" charset="0"/>
                          <a:ea typeface="Calibri" panose="020F0502020204030204" pitchFamily="34" charset="0"/>
                          <a:cs typeface="Times New Roman" panose="02020603050405020304" pitchFamily="18" charset="0"/>
                        </a:rPr>
                        <a:t>4.  Event-Based Use of Property</a:t>
                      </a:r>
                      <a:r>
                        <a:rPr lang="en-US" sz="900" dirty="0">
                          <a:solidFill>
                            <a:srgbClr val="000000"/>
                          </a:solidFill>
                          <a:effectLst/>
                          <a:latin typeface="Avenir Book" panose="02000503020000020003" pitchFamily="2" charset="0"/>
                          <a:ea typeface="Calibri" panose="020F0502020204030204" pitchFamily="34" charset="0"/>
                          <a:cs typeface="Times New Roman" panose="02020603050405020304" pitchFamily="18" charset="0"/>
                        </a:rPr>
                        <a:t>. Please provide details about property donated for one-time or short-term free use. Please include an estimate of the market rental rate at the lowest price for the duration of use, and specify the source of this estimate. Classify the properties by type and intended use.</a:t>
                      </a:r>
                      <a:endParaRPr lang="en-ZA" sz="900" dirty="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686416659"/>
                  </a:ext>
                </a:extLst>
              </a:tr>
              <a:tr h="919230">
                <a:tc>
                  <a:txBody>
                    <a:bodyPr/>
                    <a:lstStyle/>
                    <a:p>
                      <a:pPr>
                        <a:lnSpc>
                          <a:spcPct val="107000"/>
                        </a:lnSpc>
                        <a:spcAft>
                          <a:spcPts val="800"/>
                        </a:spcAft>
                      </a:pPr>
                      <a:r>
                        <a:rPr lang="en-US" sz="900" b="1">
                          <a:solidFill>
                            <a:srgbClr val="000000"/>
                          </a:solidFill>
                          <a:effectLst/>
                          <a:latin typeface="Avenir Book" panose="02000503020000020003" pitchFamily="2" charset="0"/>
                          <a:ea typeface="Calibri" panose="020F0502020204030204" pitchFamily="34" charset="0"/>
                          <a:cs typeface="Times New Roman" panose="02020603050405020304" pitchFamily="18" charset="0"/>
                        </a:rPr>
                        <a:t>Property type/use</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b="1" dirty="0">
                          <a:solidFill>
                            <a:srgbClr val="000000"/>
                          </a:solidFill>
                          <a:effectLst/>
                          <a:latin typeface="Avenir Book" panose="02000503020000020003" pitchFamily="2" charset="0"/>
                          <a:ea typeface="Calibri" panose="020F0502020204030204" pitchFamily="34" charset="0"/>
                          <a:cs typeface="Times New Roman" panose="02020603050405020304" pitchFamily="18" charset="0"/>
                        </a:rPr>
                        <a:t>Program/activity benefitting from the use of property</a:t>
                      </a:r>
                      <a:endParaRPr lang="en-ZA" sz="900" dirty="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b="1" dirty="0">
                          <a:solidFill>
                            <a:srgbClr val="000000"/>
                          </a:solidFill>
                          <a:effectLst/>
                          <a:latin typeface="Avenir Book" panose="02000503020000020003" pitchFamily="2" charset="0"/>
                          <a:ea typeface="Calibri" panose="020F0502020204030204" pitchFamily="34" charset="0"/>
                          <a:cs typeface="Times New Roman" panose="02020603050405020304" pitchFamily="18" charset="0"/>
                        </a:rPr>
                        <a:t>Donor Type and name (public, private/household or international partner)</a:t>
                      </a:r>
                      <a:endParaRPr lang="en-ZA" sz="900" dirty="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b="1">
                          <a:effectLst/>
                          <a:latin typeface="Avenir Book" panose="02000503020000020003" pitchFamily="2" charset="0"/>
                          <a:ea typeface="Calibri" panose="020F0502020204030204" pitchFamily="34" charset="0"/>
                          <a:cs typeface="Times New Roman" panose="02020603050405020304" pitchFamily="18" charset="0"/>
                        </a:rPr>
                        <a:t>Once-time or short time? (quantity  x by frequency = total time used</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b="1">
                          <a:solidFill>
                            <a:srgbClr val="000000"/>
                          </a:solidFill>
                          <a:effectLst/>
                          <a:latin typeface="Avenir Book" panose="02000503020000020003" pitchFamily="2" charset="0"/>
                          <a:ea typeface="Calibri" panose="020F0502020204030204" pitchFamily="34" charset="0"/>
                          <a:cs typeface="Times New Roman" panose="02020603050405020304" pitchFamily="18" charset="0"/>
                        </a:rPr>
                        <a:t>Estimated rental rate of the property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073125"/>
                  </a:ext>
                </a:extLst>
              </a:tr>
              <a:tr h="132355">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7070855"/>
                  </a:ext>
                </a:extLst>
              </a:tr>
              <a:tr h="132355">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2265831"/>
                  </a:ext>
                </a:extLst>
              </a:tr>
              <a:tr h="132355">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2440448"/>
                  </a:ext>
                </a:extLst>
              </a:tr>
              <a:tr h="132355">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7615361"/>
                  </a:ext>
                </a:extLst>
              </a:tr>
              <a:tr h="132355">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4340851"/>
                  </a:ext>
                </a:extLst>
              </a:tr>
              <a:tr h="132355">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3192617"/>
                  </a:ext>
                </a:extLst>
              </a:tr>
              <a:tr h="132355">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dirty="0">
                          <a:effectLst/>
                          <a:latin typeface="Avenir Book" panose="02000503020000020003" pitchFamily="2" charset="0"/>
                          <a:ea typeface="Calibri" panose="020F0502020204030204" pitchFamily="34" charset="0"/>
                          <a:cs typeface="Times New Roman" panose="02020603050405020304" pitchFamily="18" charset="0"/>
                        </a:rPr>
                        <a:t> </a:t>
                      </a:r>
                      <a:endParaRPr lang="en-ZA" sz="900" dirty="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dirty="0">
                          <a:effectLst/>
                          <a:latin typeface="Avenir Book" panose="02000503020000020003" pitchFamily="2" charset="0"/>
                          <a:ea typeface="Calibri" panose="020F0502020204030204" pitchFamily="34" charset="0"/>
                          <a:cs typeface="Times New Roman" panose="02020603050405020304" pitchFamily="18" charset="0"/>
                        </a:rPr>
                        <a:t> </a:t>
                      </a:r>
                      <a:endParaRPr lang="en-ZA" sz="900" dirty="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7128708"/>
                  </a:ext>
                </a:extLst>
              </a:tr>
            </a:tbl>
          </a:graphicData>
        </a:graphic>
      </p:graphicFrame>
      <p:graphicFrame>
        <p:nvGraphicFramePr>
          <p:cNvPr id="5" name="Table 4">
            <a:extLst>
              <a:ext uri="{FF2B5EF4-FFF2-40B4-BE49-F238E27FC236}">
                <a16:creationId xmlns:a16="http://schemas.microsoft.com/office/drawing/2014/main" id="{2B660E72-4883-3CF9-6FB2-CE0497C4C492}"/>
              </a:ext>
            </a:extLst>
          </p:cNvPr>
          <p:cNvGraphicFramePr>
            <a:graphicFrameLocks noGrp="1"/>
          </p:cNvGraphicFramePr>
          <p:nvPr>
            <p:extLst>
              <p:ext uri="{D42A27DB-BD31-4B8C-83A1-F6EECF244321}">
                <p14:modId xmlns:p14="http://schemas.microsoft.com/office/powerpoint/2010/main" val="3408057423"/>
              </p:ext>
            </p:extLst>
          </p:nvPr>
        </p:nvGraphicFramePr>
        <p:xfrm>
          <a:off x="587375" y="1092853"/>
          <a:ext cx="5306530" cy="2341822"/>
        </p:xfrm>
        <a:graphic>
          <a:graphicData uri="http://schemas.openxmlformats.org/drawingml/2006/table">
            <a:tbl>
              <a:tblPr firstRow="1" firstCol="1" bandRow="1"/>
              <a:tblGrid>
                <a:gridCol w="640780">
                  <a:extLst>
                    <a:ext uri="{9D8B030D-6E8A-4147-A177-3AD203B41FA5}">
                      <a16:colId xmlns:a16="http://schemas.microsoft.com/office/drawing/2014/main" val="4205012334"/>
                    </a:ext>
                  </a:extLst>
                </a:gridCol>
                <a:gridCol w="810026">
                  <a:extLst>
                    <a:ext uri="{9D8B030D-6E8A-4147-A177-3AD203B41FA5}">
                      <a16:colId xmlns:a16="http://schemas.microsoft.com/office/drawing/2014/main" val="1462428959"/>
                    </a:ext>
                  </a:extLst>
                </a:gridCol>
                <a:gridCol w="1062063">
                  <a:extLst>
                    <a:ext uri="{9D8B030D-6E8A-4147-A177-3AD203B41FA5}">
                      <a16:colId xmlns:a16="http://schemas.microsoft.com/office/drawing/2014/main" val="2493556777"/>
                    </a:ext>
                  </a:extLst>
                </a:gridCol>
                <a:gridCol w="1450299">
                  <a:extLst>
                    <a:ext uri="{9D8B030D-6E8A-4147-A177-3AD203B41FA5}">
                      <a16:colId xmlns:a16="http://schemas.microsoft.com/office/drawing/2014/main" val="2235009433"/>
                    </a:ext>
                  </a:extLst>
                </a:gridCol>
                <a:gridCol w="848058">
                  <a:extLst>
                    <a:ext uri="{9D8B030D-6E8A-4147-A177-3AD203B41FA5}">
                      <a16:colId xmlns:a16="http://schemas.microsoft.com/office/drawing/2014/main" val="3050117502"/>
                    </a:ext>
                  </a:extLst>
                </a:gridCol>
                <a:gridCol w="495304">
                  <a:extLst>
                    <a:ext uri="{9D8B030D-6E8A-4147-A177-3AD203B41FA5}">
                      <a16:colId xmlns:a16="http://schemas.microsoft.com/office/drawing/2014/main" val="2742076080"/>
                    </a:ext>
                  </a:extLst>
                </a:gridCol>
              </a:tblGrid>
              <a:tr h="480647">
                <a:tc gridSpan="6">
                  <a:txBody>
                    <a:bodyPr/>
                    <a:lstStyle/>
                    <a:p>
                      <a:pPr marL="0" lvl="0" indent="0">
                        <a:buFont typeface="+mj-lt"/>
                        <a:buNone/>
                      </a:pPr>
                      <a:r>
                        <a:rPr lang="en-US" sz="900" b="1" dirty="0">
                          <a:effectLst/>
                          <a:latin typeface="Avenir Book" panose="02000503020000020003" pitchFamily="2" charset="0"/>
                          <a:ea typeface="Calibri" panose="020F0502020204030204" pitchFamily="34" charset="0"/>
                          <a:cs typeface="Times New Roman" panose="02020603050405020304" pitchFamily="18" charset="0"/>
                        </a:rPr>
                        <a:t>1. Donated goods</a:t>
                      </a:r>
                      <a:r>
                        <a:rPr lang="en-US" sz="900" dirty="0">
                          <a:effectLst/>
                          <a:latin typeface="Avenir Book" panose="02000503020000020003" pitchFamily="2" charset="0"/>
                          <a:ea typeface="Calibri" panose="020F0502020204030204" pitchFamily="34" charset="0"/>
                          <a:cs typeface="Times New Roman" panose="02020603050405020304" pitchFamily="18" charset="0"/>
                        </a:rPr>
                        <a:t> received by the organization. The assets are grouped into wide categories: buildings, equipment, furniture, vehicles, supplies (medicine, food, other supplies), and other goods. Use the receipt or estimated market value for the goods. </a:t>
                      </a:r>
                      <a:endParaRPr lang="en-ZA" sz="900" dirty="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34780278"/>
                  </a:ext>
                </a:extLst>
              </a:tr>
              <a:tr h="853595">
                <a:tc>
                  <a:txBody>
                    <a:bodyPr/>
                    <a:lstStyle/>
                    <a:p>
                      <a:pPr>
                        <a:lnSpc>
                          <a:spcPct val="107000"/>
                        </a:lnSpc>
                        <a:spcAft>
                          <a:spcPts val="800"/>
                        </a:spcAft>
                      </a:pPr>
                      <a:r>
                        <a:rPr lang="en-US" sz="900" b="1">
                          <a:effectLst/>
                          <a:latin typeface="Avenir Book" panose="02000503020000020003" pitchFamily="2" charset="0"/>
                          <a:ea typeface="Calibri" panose="020F0502020204030204" pitchFamily="34" charset="0"/>
                          <a:cs typeface="Times New Roman" panose="02020603050405020304" pitchFamily="18" charset="0"/>
                        </a:rPr>
                        <a:t>No of items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b="1" dirty="0">
                          <a:effectLst/>
                          <a:latin typeface="Avenir Book" panose="02000503020000020003" pitchFamily="2" charset="0"/>
                          <a:ea typeface="Calibri" panose="020F0502020204030204" pitchFamily="34" charset="0"/>
                          <a:cs typeface="Times New Roman" panose="02020603050405020304" pitchFamily="18" charset="0"/>
                        </a:rPr>
                        <a:t>Program/activity and beneficiary</a:t>
                      </a:r>
                      <a:endParaRPr lang="en-ZA" sz="900" dirty="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b="1" dirty="0">
                          <a:effectLst/>
                          <a:latin typeface="Avenir Book" panose="02000503020000020003" pitchFamily="2" charset="0"/>
                          <a:ea typeface="Calibri" panose="020F0502020204030204" pitchFamily="34" charset="0"/>
                          <a:cs typeface="Times New Roman" panose="02020603050405020304" pitchFamily="18" charset="0"/>
                        </a:rPr>
                        <a:t>Donor Type and name </a:t>
                      </a:r>
                      <a:r>
                        <a:rPr lang="en-US" sz="900" dirty="0">
                          <a:effectLst/>
                          <a:latin typeface="Avenir Book" panose="02000503020000020003" pitchFamily="2" charset="0"/>
                          <a:ea typeface="Calibri" panose="020F0502020204030204" pitchFamily="34" charset="0"/>
                          <a:cs typeface="Times New Roman" panose="02020603050405020304" pitchFamily="18" charset="0"/>
                        </a:rPr>
                        <a:t>(Public, international, private, </a:t>
                      </a:r>
                      <a:r>
                        <a:rPr lang="en-US" sz="900" dirty="0" err="1">
                          <a:effectLst/>
                          <a:latin typeface="Avenir Book" panose="02000503020000020003" pitchFamily="2" charset="0"/>
                          <a:ea typeface="Calibri" panose="020F0502020204030204" pitchFamily="34" charset="0"/>
                          <a:cs typeface="Times New Roman" panose="02020603050405020304" pitchFamily="18" charset="0"/>
                        </a:rPr>
                        <a:t>etc</a:t>
                      </a:r>
                      <a:r>
                        <a:rPr lang="en-US" sz="900" dirty="0">
                          <a:effectLst/>
                          <a:latin typeface="Avenir Book" panose="02000503020000020003" pitchFamily="2" charset="0"/>
                          <a:ea typeface="Calibri" panose="020F0502020204030204" pitchFamily="34" charset="0"/>
                          <a:cs typeface="Times New Roman" panose="02020603050405020304" pitchFamily="18" charset="0"/>
                        </a:rPr>
                        <a:t>)</a:t>
                      </a:r>
                      <a:endParaRPr lang="en-ZA" sz="900" dirty="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b="1" dirty="0">
                          <a:effectLst/>
                          <a:latin typeface="Avenir Book" panose="02000503020000020003" pitchFamily="2" charset="0"/>
                          <a:ea typeface="Calibri" panose="020F0502020204030204" pitchFamily="34" charset="0"/>
                          <a:cs typeface="Times New Roman" panose="02020603050405020304" pitchFamily="18" charset="0"/>
                        </a:rPr>
                        <a:t>Asset Description</a:t>
                      </a:r>
                      <a:endParaRPr lang="en-ZA" sz="900" dirty="0">
                        <a:effectLst/>
                        <a:latin typeface="Avenir Book" panose="02000503020000020003" pitchFamily="2"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Avenir Book" panose="02000503020000020003" pitchFamily="2" charset="0"/>
                          <a:ea typeface="Calibri" panose="020F0502020204030204" pitchFamily="34" charset="0"/>
                          <a:cs typeface="Times New Roman" panose="02020603050405020304" pitchFamily="18" charset="0"/>
                        </a:rPr>
                        <a:t>(Computer, bicycle, food parcels, test kits, vehicles, supplies)</a:t>
                      </a:r>
                      <a:endParaRPr lang="en-ZA" sz="900" dirty="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b="1">
                          <a:effectLst/>
                          <a:latin typeface="Avenir Book" panose="02000503020000020003" pitchFamily="2" charset="0"/>
                          <a:ea typeface="Calibri" panose="020F0502020204030204" pitchFamily="34" charset="0"/>
                          <a:cs typeface="Times New Roman" panose="02020603050405020304" pitchFamily="18" charset="0"/>
                        </a:rPr>
                        <a:t>Estimated value of each item</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b="1" dirty="0">
                          <a:effectLst/>
                          <a:latin typeface="Avenir Book" panose="02000503020000020003" pitchFamily="2" charset="0"/>
                          <a:ea typeface="Calibri" panose="020F0502020204030204" pitchFamily="34" charset="0"/>
                          <a:cs typeface="Times New Roman" panose="02020603050405020304" pitchFamily="18" charset="0"/>
                        </a:rPr>
                        <a:t>Year</a:t>
                      </a:r>
                      <a:endParaRPr lang="en-ZA" sz="900" dirty="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8880849"/>
                  </a:ext>
                </a:extLst>
              </a:tr>
              <a:tr h="167930">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dirty="0">
                          <a:effectLst/>
                          <a:latin typeface="Avenir Book" panose="02000503020000020003" pitchFamily="2" charset="0"/>
                          <a:ea typeface="Calibri" panose="020F0502020204030204" pitchFamily="34" charset="0"/>
                          <a:cs typeface="Times New Roman" panose="02020603050405020304" pitchFamily="18" charset="0"/>
                        </a:rPr>
                        <a:t> </a:t>
                      </a:r>
                      <a:endParaRPr lang="en-ZA" sz="900" dirty="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268130"/>
                  </a:ext>
                </a:extLst>
              </a:tr>
              <a:tr h="167930">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6926476"/>
                  </a:ext>
                </a:extLst>
              </a:tr>
              <a:tr h="167930">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0465386"/>
                  </a:ext>
                </a:extLst>
              </a:tr>
              <a:tr h="167930">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9184883"/>
                  </a:ext>
                </a:extLst>
              </a:tr>
              <a:tr h="167930">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dirty="0">
                          <a:effectLst/>
                          <a:latin typeface="Avenir Book" panose="02000503020000020003" pitchFamily="2" charset="0"/>
                          <a:ea typeface="Calibri" panose="020F0502020204030204" pitchFamily="34" charset="0"/>
                          <a:cs typeface="Times New Roman" panose="02020603050405020304" pitchFamily="18" charset="0"/>
                        </a:rPr>
                        <a:t> </a:t>
                      </a:r>
                      <a:endParaRPr lang="en-ZA" sz="900" dirty="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5847118"/>
                  </a:ext>
                </a:extLst>
              </a:tr>
              <a:tr h="167930">
                <a:tc>
                  <a:txBody>
                    <a:bodyPr/>
                    <a:lstStyle/>
                    <a:p>
                      <a:pPr>
                        <a:lnSpc>
                          <a:spcPct val="107000"/>
                        </a:lnSpc>
                        <a:spcAft>
                          <a:spcPts val="800"/>
                        </a:spcAft>
                      </a:pPr>
                      <a:r>
                        <a:rPr lang="en-US" sz="900" dirty="0">
                          <a:effectLst/>
                          <a:latin typeface="Avenir Book" panose="02000503020000020003" pitchFamily="2" charset="0"/>
                          <a:ea typeface="Calibri" panose="020F0502020204030204" pitchFamily="34" charset="0"/>
                          <a:cs typeface="Times New Roman" panose="02020603050405020304" pitchFamily="18" charset="0"/>
                        </a:rPr>
                        <a:t> </a:t>
                      </a:r>
                      <a:endParaRPr lang="en-ZA" sz="900" dirty="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a:effectLst/>
                          <a:latin typeface="Avenir Book" panose="02000503020000020003" pitchFamily="2" charset="0"/>
                          <a:ea typeface="Calibri" panose="020F0502020204030204" pitchFamily="34" charset="0"/>
                          <a:cs typeface="Times New Roman" panose="02020603050405020304" pitchFamily="18" charset="0"/>
                        </a:rPr>
                        <a:t> </a:t>
                      </a:r>
                      <a:endParaRPr lang="en-ZA" sz="90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900" dirty="0">
                          <a:effectLst/>
                          <a:latin typeface="Avenir Book" panose="02000503020000020003" pitchFamily="2" charset="0"/>
                          <a:ea typeface="Calibri" panose="020F0502020204030204" pitchFamily="34" charset="0"/>
                          <a:cs typeface="Times New Roman" panose="02020603050405020304" pitchFamily="18" charset="0"/>
                        </a:rPr>
                        <a:t> </a:t>
                      </a:r>
                      <a:endParaRPr lang="en-ZA" sz="900" dirty="0">
                        <a:effectLst/>
                        <a:latin typeface="Avenir Book" panose="02000503020000020003"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0954899"/>
                  </a:ext>
                </a:extLst>
              </a:tr>
            </a:tbl>
          </a:graphicData>
        </a:graphic>
      </p:graphicFrame>
    </p:spTree>
    <p:extLst>
      <p:ext uri="{BB962C8B-B14F-4D97-AF65-F5344CB8AC3E}">
        <p14:creationId xmlns:p14="http://schemas.microsoft.com/office/powerpoint/2010/main" val="2995627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7AA3C-ADFE-8A61-52D2-AA6660FCDE44}"/>
            </a:ext>
          </a:extLst>
        </p:cNvPr>
        <p:cNvGrpSpPr/>
        <p:nvPr/>
      </p:nvGrpSpPr>
      <p:grpSpPr>
        <a:xfrm>
          <a:off x="0" y="0"/>
          <a:ext cx="0" cy="0"/>
          <a:chOff x="0" y="0"/>
          <a:chExt cx="0" cy="0"/>
        </a:xfrm>
      </p:grpSpPr>
      <p:sp>
        <p:nvSpPr>
          <p:cNvPr id="6" name="TextBox 1">
            <a:extLst>
              <a:ext uri="{FF2B5EF4-FFF2-40B4-BE49-F238E27FC236}">
                <a16:creationId xmlns:a16="http://schemas.microsoft.com/office/drawing/2014/main" id="{AF2BA807-E8B5-5CCC-D4B5-56429CD7C3E4}"/>
              </a:ext>
            </a:extLst>
          </p:cNvPr>
          <p:cNvSpPr txBox="1"/>
          <p:nvPr/>
        </p:nvSpPr>
        <p:spPr>
          <a:xfrm>
            <a:off x="509667" y="330951"/>
            <a:ext cx="11137690" cy="553998"/>
          </a:xfrm>
          <a:prstGeom prst="rect">
            <a:avLst/>
          </a:prstGeom>
          <a:noFill/>
        </p:spPr>
        <p:txBody>
          <a:bodyPr wrap="square">
            <a:spAutoFit/>
          </a:bodyPr>
          <a:lstStyle/>
          <a:p>
            <a:pPr eaLnBrk="1" hangingPunct="1"/>
            <a:r>
              <a:rPr lang="en-US" sz="3000" dirty="0">
                <a:solidFill>
                  <a:srgbClr val="70C8BE"/>
                </a:solidFill>
                <a:latin typeface="Avenir Book" panose="02000503020000020003" pitchFamily="2" charset="0"/>
                <a:cs typeface="Arial" panose="020B0604020202020204" pitchFamily="34" charset="0"/>
              </a:rPr>
              <a:t>Financial data collection </a:t>
            </a:r>
          </a:p>
        </p:txBody>
      </p:sp>
      <p:sp>
        <p:nvSpPr>
          <p:cNvPr id="8" name="Segnaposto piè di pagina 7">
            <a:extLst>
              <a:ext uri="{FF2B5EF4-FFF2-40B4-BE49-F238E27FC236}">
                <a16:creationId xmlns:a16="http://schemas.microsoft.com/office/drawing/2014/main" id="{5F2BBEC7-898E-5E42-9BCB-CB4DA134605C}"/>
              </a:ext>
            </a:extLst>
          </p:cNvPr>
          <p:cNvSpPr>
            <a:spLocks noGrp="1"/>
          </p:cNvSpPr>
          <p:nvPr>
            <p:ph type="ftr" sz="quarter" idx="3"/>
          </p:nvPr>
        </p:nvSpPr>
        <p:spPr/>
        <p:txBody>
          <a:bodyPr/>
          <a:lstStyle/>
          <a:p>
            <a:r>
              <a:rPr lang="it-IT" sz="1100" dirty="0">
                <a:latin typeface="Avenir Book" panose="02000503020000020003" pitchFamily="2" charset="0"/>
              </a:rPr>
              <a:t>23</a:t>
            </a:r>
          </a:p>
        </p:txBody>
      </p:sp>
      <p:sp>
        <p:nvSpPr>
          <p:cNvPr id="12" name="Content Placeholder 2">
            <a:extLst>
              <a:ext uri="{FF2B5EF4-FFF2-40B4-BE49-F238E27FC236}">
                <a16:creationId xmlns:a16="http://schemas.microsoft.com/office/drawing/2014/main" id="{30D130A4-EA2B-3B2C-5EB0-F8BF9852BA69}"/>
              </a:ext>
            </a:extLst>
          </p:cNvPr>
          <p:cNvSpPr txBox="1">
            <a:spLocks/>
          </p:cNvSpPr>
          <p:nvPr/>
        </p:nvSpPr>
        <p:spPr>
          <a:xfrm>
            <a:off x="538691" y="1257858"/>
            <a:ext cx="11114617" cy="4635823"/>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4400">
              <a:spcAft>
                <a:spcPts val="1200"/>
              </a:spcAft>
              <a:buFont typeface="Wingdings" pitchFamily="2" charset="2"/>
              <a:buChar char="v"/>
            </a:pPr>
            <a:r>
              <a:rPr lang="en-US" sz="2000" dirty="0">
                <a:latin typeface="Avenir Book" panose="02000503020000020003" pitchFamily="2" charset="0"/>
              </a:rPr>
              <a:t>Similar to the traditional NASA, this tool is designed to capture the complete flow of resources, from the origin/FE to the final beneficiaries BP. </a:t>
            </a:r>
          </a:p>
          <a:p>
            <a:pPr defTabSz="914400">
              <a:spcAft>
                <a:spcPts val="1200"/>
              </a:spcAft>
              <a:buFont typeface="Wingdings" pitchFamily="2" charset="2"/>
              <a:buChar char="v"/>
            </a:pPr>
            <a:r>
              <a:rPr lang="en-US" sz="2000" dirty="0">
                <a:latin typeface="Avenir Book" panose="02000503020000020003" pitchFamily="2" charset="0"/>
              </a:rPr>
              <a:t>The NASA practitioner and/ RT team will lead and ensure rigorous quality control measures to ensure the correct application of the tools and the quality of the data collected. </a:t>
            </a:r>
          </a:p>
          <a:p>
            <a:pPr defTabSz="914400">
              <a:spcAft>
                <a:spcPts val="1200"/>
              </a:spcAft>
              <a:buFont typeface="Wingdings" pitchFamily="2" charset="2"/>
              <a:buChar char="v"/>
            </a:pPr>
            <a:r>
              <a:rPr lang="en-US" sz="2000" dirty="0">
                <a:latin typeface="Avenir Book" panose="02000503020000020003" pitchFamily="2" charset="0"/>
              </a:rPr>
              <a:t>This data collection tool will be applied for primary data collection. Researchers are required to conduct face-to-face, or virtual interviews and assist respondents to complete the data collection tool correctly.  </a:t>
            </a:r>
          </a:p>
          <a:p>
            <a:pPr defTabSz="914400">
              <a:spcAft>
                <a:spcPts val="1200"/>
              </a:spcAft>
              <a:buFont typeface="Wingdings" pitchFamily="2" charset="2"/>
              <a:buChar char="v"/>
            </a:pPr>
            <a:r>
              <a:rPr lang="en-US" sz="2000" dirty="0">
                <a:latin typeface="Avenir Book" panose="02000503020000020003" pitchFamily="2" charset="0"/>
              </a:rPr>
              <a:t>Please note that some CLOs are sub-recipients of the main FEs (such as Government, GF, PEPFAR, and UN agencies). Therefore, the team must avoid double counting when collecting data on direct financial transfers or in-kind donations from CLOs.</a:t>
            </a:r>
          </a:p>
          <a:p>
            <a:pPr defTabSz="914400">
              <a:spcAft>
                <a:spcPts val="1200"/>
              </a:spcAft>
              <a:buFont typeface="Wingdings" pitchFamily="2" charset="2"/>
              <a:buChar char="v"/>
            </a:pPr>
            <a:r>
              <a:rPr lang="en-US" sz="2000" dirty="0">
                <a:latin typeface="Avenir Book" panose="02000503020000020003" pitchFamily="2" charset="0"/>
              </a:rPr>
              <a:t>Sometimes CLOs receive funds or in-kind donations from FAP but are unaware of the primary financing entity. In such cases, the FAP should be contacted to provide clarity on the source of the funding.</a:t>
            </a:r>
          </a:p>
          <a:p>
            <a:pPr marL="0" indent="0" defTabSz="914400">
              <a:spcAft>
                <a:spcPts val="1200"/>
              </a:spcAft>
              <a:buNone/>
            </a:pPr>
            <a:endParaRPr lang="en-US" sz="2000" dirty="0">
              <a:latin typeface="Avenir Book" panose="02000503020000020003" pitchFamily="2" charset="0"/>
            </a:endParaRPr>
          </a:p>
        </p:txBody>
      </p:sp>
    </p:spTree>
    <p:extLst>
      <p:ext uri="{BB962C8B-B14F-4D97-AF65-F5344CB8AC3E}">
        <p14:creationId xmlns:p14="http://schemas.microsoft.com/office/powerpoint/2010/main" val="2061899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B8B65-9A35-FDDB-D353-DD00F97ACE54}"/>
            </a:ext>
          </a:extLst>
        </p:cNvPr>
        <p:cNvGrpSpPr/>
        <p:nvPr/>
      </p:nvGrpSpPr>
      <p:grpSpPr>
        <a:xfrm>
          <a:off x="0" y="0"/>
          <a:ext cx="0" cy="0"/>
          <a:chOff x="0" y="0"/>
          <a:chExt cx="0" cy="0"/>
        </a:xfrm>
      </p:grpSpPr>
      <p:sp>
        <p:nvSpPr>
          <p:cNvPr id="6" name="TextBox 1">
            <a:extLst>
              <a:ext uri="{FF2B5EF4-FFF2-40B4-BE49-F238E27FC236}">
                <a16:creationId xmlns:a16="http://schemas.microsoft.com/office/drawing/2014/main" id="{53CF2261-7C63-CB73-58E3-7081B45FD211}"/>
              </a:ext>
            </a:extLst>
          </p:cNvPr>
          <p:cNvSpPr txBox="1"/>
          <p:nvPr/>
        </p:nvSpPr>
        <p:spPr>
          <a:xfrm>
            <a:off x="509667" y="330951"/>
            <a:ext cx="11437168" cy="1015663"/>
          </a:xfrm>
          <a:prstGeom prst="rect">
            <a:avLst/>
          </a:prstGeom>
          <a:noFill/>
        </p:spPr>
        <p:txBody>
          <a:bodyPr wrap="square">
            <a:spAutoFit/>
          </a:bodyPr>
          <a:lstStyle/>
          <a:p>
            <a:pPr eaLnBrk="1" hangingPunct="1"/>
            <a:r>
              <a:rPr lang="en-US" sz="3000" dirty="0">
                <a:solidFill>
                  <a:srgbClr val="70C8BE"/>
                </a:solidFill>
                <a:latin typeface="Avenir Book" panose="02000503020000020003" pitchFamily="2" charset="0"/>
                <a:cs typeface="Arial" panose="020B0604020202020204" pitchFamily="34" charset="0"/>
              </a:rPr>
              <a:t>EXAMPLE OF data collection TOOL that captured all the required elements – </a:t>
            </a:r>
            <a:r>
              <a:rPr lang="en-US" sz="2000" dirty="0">
                <a:solidFill>
                  <a:srgbClr val="FF0000"/>
                </a:solidFill>
                <a:latin typeface="Avenir Book" panose="02000503020000020003" pitchFamily="2" charset="0"/>
                <a:cs typeface="Arial" panose="020B0604020202020204" pitchFamily="34" charset="0"/>
              </a:rPr>
              <a:t>This tool is provided for guidance purposes only and does not constitute a model.</a:t>
            </a:r>
          </a:p>
        </p:txBody>
      </p:sp>
      <p:sp>
        <p:nvSpPr>
          <p:cNvPr id="8" name="Segnaposto piè di pagina 7">
            <a:extLst>
              <a:ext uri="{FF2B5EF4-FFF2-40B4-BE49-F238E27FC236}">
                <a16:creationId xmlns:a16="http://schemas.microsoft.com/office/drawing/2014/main" id="{F1BA0F54-3233-B5FA-23A0-8228605C23CD}"/>
              </a:ext>
            </a:extLst>
          </p:cNvPr>
          <p:cNvSpPr>
            <a:spLocks noGrp="1"/>
          </p:cNvSpPr>
          <p:nvPr>
            <p:ph type="ftr" sz="quarter" idx="3"/>
          </p:nvPr>
        </p:nvSpPr>
        <p:spPr/>
        <p:txBody>
          <a:bodyPr/>
          <a:lstStyle/>
          <a:p>
            <a:r>
              <a:rPr lang="it-IT" sz="1100" dirty="0">
                <a:latin typeface="Avenir Book" panose="02000503020000020003" pitchFamily="2" charset="0"/>
              </a:rPr>
              <a:t>24</a:t>
            </a:r>
          </a:p>
        </p:txBody>
      </p:sp>
      <p:pic>
        <p:nvPicPr>
          <p:cNvPr id="2" name="Picture 1">
            <a:extLst>
              <a:ext uri="{FF2B5EF4-FFF2-40B4-BE49-F238E27FC236}">
                <a16:creationId xmlns:a16="http://schemas.microsoft.com/office/drawing/2014/main" id="{AC642194-4DE1-5B10-58A7-2AFF985B30B6}"/>
              </a:ext>
            </a:extLst>
          </p:cNvPr>
          <p:cNvPicPr>
            <a:picLocks noChangeAspect="1"/>
          </p:cNvPicPr>
          <p:nvPr/>
        </p:nvPicPr>
        <p:blipFill>
          <a:blip r:embed="rId3"/>
          <a:stretch>
            <a:fillRect/>
          </a:stretch>
        </p:blipFill>
        <p:spPr>
          <a:xfrm>
            <a:off x="1986621" y="1479885"/>
            <a:ext cx="7413625" cy="4770982"/>
          </a:xfrm>
          <a:prstGeom prst="rect">
            <a:avLst/>
          </a:prstGeom>
        </p:spPr>
      </p:pic>
    </p:spTree>
    <p:extLst>
      <p:ext uri="{BB962C8B-B14F-4D97-AF65-F5344CB8AC3E}">
        <p14:creationId xmlns:p14="http://schemas.microsoft.com/office/powerpoint/2010/main" val="1290229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DDCF4-1948-0025-B05C-190B69FF4D67}"/>
            </a:ext>
          </a:extLst>
        </p:cNvPr>
        <p:cNvGrpSpPr/>
        <p:nvPr/>
      </p:nvGrpSpPr>
      <p:grpSpPr>
        <a:xfrm>
          <a:off x="0" y="0"/>
          <a:ext cx="0" cy="0"/>
          <a:chOff x="0" y="0"/>
          <a:chExt cx="0" cy="0"/>
        </a:xfrm>
      </p:grpSpPr>
      <p:sp>
        <p:nvSpPr>
          <p:cNvPr id="4" name="TextBox 1">
            <a:extLst>
              <a:ext uri="{FF2B5EF4-FFF2-40B4-BE49-F238E27FC236}">
                <a16:creationId xmlns:a16="http://schemas.microsoft.com/office/drawing/2014/main" id="{B8D59C22-6135-BFC1-66ED-1458C0DED8E6}"/>
              </a:ext>
            </a:extLst>
          </p:cNvPr>
          <p:cNvSpPr txBox="1"/>
          <p:nvPr/>
        </p:nvSpPr>
        <p:spPr>
          <a:xfrm>
            <a:off x="509667" y="330263"/>
            <a:ext cx="11137690" cy="1015663"/>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prstClr val="white"/>
                </a:solidFill>
                <a:effectLst/>
                <a:uLnTx/>
                <a:uFillTx/>
                <a:latin typeface="Avenir Book" panose="02000503020000020003" pitchFamily="2" charset="0"/>
                <a:ea typeface="ＭＳ Ｐゴシック" panose="020B0600070205080204" pitchFamily="34" charset="-128"/>
                <a:cs typeface="Arial" panose="020B0604020202020204" pitchFamily="34" charset="0"/>
              </a:rPr>
              <a:t>Module </a:t>
            </a:r>
            <a:r>
              <a:rPr lang="en-US" altLang="en-US" sz="3000" dirty="0">
                <a:solidFill>
                  <a:prstClr val="white"/>
                </a:solidFill>
                <a:latin typeface="Avenir Book" panose="02000503020000020003" pitchFamily="2" charset="0"/>
                <a:cs typeface="Arial" panose="020B0604020202020204" pitchFamily="34" charset="0"/>
              </a:rPr>
              <a:t>4</a:t>
            </a:r>
            <a:r>
              <a:rPr kumimoji="0" lang="en-US" altLang="en-US" sz="3000" b="0" i="0" u="none" strike="noStrike" kern="1200" cap="none" spc="0" normalizeH="0" baseline="0" noProof="0" dirty="0">
                <a:ln>
                  <a:noFill/>
                </a:ln>
                <a:solidFill>
                  <a:prstClr val="white"/>
                </a:solidFill>
                <a:effectLst/>
                <a:uLnTx/>
                <a:uFillTx/>
                <a:latin typeface="Avenir Book" panose="02000503020000020003" pitchFamily="2" charset="0"/>
                <a:ea typeface="ＭＳ Ｐゴシック" panose="020B0600070205080204" pitchFamily="34" charset="-128"/>
                <a:cs typeface="Arial" panose="020B0604020202020204" pitchFamily="34" charset="0"/>
              </a:rPr>
              <a:t>: </a:t>
            </a:r>
            <a:br>
              <a:rPr kumimoji="0" lang="en-US" altLang="en-US" sz="3000" b="0" i="0" u="none" strike="noStrike" kern="1200" cap="none" spc="0" normalizeH="0" baseline="0" noProof="0" dirty="0">
                <a:ln>
                  <a:noFill/>
                </a:ln>
                <a:solidFill>
                  <a:prstClr val="white"/>
                </a:solidFill>
                <a:effectLst/>
                <a:uLnTx/>
                <a:uFillTx/>
                <a:latin typeface="Avenir Book" panose="02000503020000020003" pitchFamily="2" charset="0"/>
                <a:ea typeface="ＭＳ Ｐゴシック" panose="020B0600070205080204" pitchFamily="34" charset="-128"/>
                <a:cs typeface="Arial" panose="020B0604020202020204" pitchFamily="34" charset="0"/>
              </a:rPr>
            </a:br>
            <a:r>
              <a:rPr kumimoji="0" lang="en-US" altLang="en-US" sz="3000" b="0" i="0" u="none" strike="noStrike" kern="1200" cap="none" spc="0" normalizeH="0" baseline="0" noProof="0" dirty="0">
                <a:ln>
                  <a:noFill/>
                </a:ln>
                <a:solidFill>
                  <a:prstClr val="white"/>
                </a:solidFill>
                <a:effectLst/>
                <a:uLnTx/>
                <a:uFillTx/>
                <a:latin typeface="Avenir Book" panose="02000503020000020003" pitchFamily="2" charset="0"/>
                <a:ea typeface="ＭＳ Ｐゴシック" panose="020B0600070205080204" pitchFamily="34" charset="-128"/>
                <a:cs typeface="Arial" panose="020B0604020202020204" pitchFamily="34" charset="0"/>
              </a:rPr>
              <a:t>Data consolidation AND Analysis</a:t>
            </a:r>
          </a:p>
        </p:txBody>
      </p:sp>
    </p:spTree>
    <p:extLst>
      <p:ext uri="{BB962C8B-B14F-4D97-AF65-F5344CB8AC3E}">
        <p14:creationId xmlns:p14="http://schemas.microsoft.com/office/powerpoint/2010/main" val="1221660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55613-FBEC-20FF-8DE9-C16E76325615}"/>
            </a:ext>
          </a:extLst>
        </p:cNvPr>
        <p:cNvGrpSpPr/>
        <p:nvPr/>
      </p:nvGrpSpPr>
      <p:grpSpPr>
        <a:xfrm>
          <a:off x="0" y="0"/>
          <a:ext cx="0" cy="0"/>
          <a:chOff x="0" y="0"/>
          <a:chExt cx="0" cy="0"/>
        </a:xfrm>
      </p:grpSpPr>
      <p:sp>
        <p:nvSpPr>
          <p:cNvPr id="10" name="TextBox 1">
            <a:extLst>
              <a:ext uri="{FF2B5EF4-FFF2-40B4-BE49-F238E27FC236}">
                <a16:creationId xmlns:a16="http://schemas.microsoft.com/office/drawing/2014/main" id="{72F0583E-D90B-A910-DA6C-4A9CDBA2AAE0}"/>
              </a:ext>
            </a:extLst>
          </p:cNvPr>
          <p:cNvSpPr txBox="1"/>
          <p:nvPr/>
        </p:nvSpPr>
        <p:spPr>
          <a:xfrm>
            <a:off x="509667" y="330951"/>
            <a:ext cx="11137690" cy="553998"/>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Assumptions and estimates: Valuation of non-monetary flows </a:t>
            </a:r>
          </a:p>
        </p:txBody>
      </p:sp>
      <p:sp>
        <p:nvSpPr>
          <p:cNvPr id="11" name="Segnaposto piè di pagina 10">
            <a:extLst>
              <a:ext uri="{FF2B5EF4-FFF2-40B4-BE49-F238E27FC236}">
                <a16:creationId xmlns:a16="http://schemas.microsoft.com/office/drawing/2014/main" id="{A06A9ACD-D0B5-7647-9DDC-F40BAC8346D5}"/>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26</a:t>
            </a:r>
          </a:p>
        </p:txBody>
      </p:sp>
      <p:grpSp>
        <p:nvGrpSpPr>
          <p:cNvPr id="16" name="Group 15">
            <a:extLst>
              <a:ext uri="{FF2B5EF4-FFF2-40B4-BE49-F238E27FC236}">
                <a16:creationId xmlns:a16="http://schemas.microsoft.com/office/drawing/2014/main" id="{5EA1A2DE-F5C7-923C-1704-25A22ED83B71}"/>
              </a:ext>
            </a:extLst>
          </p:cNvPr>
          <p:cNvGrpSpPr/>
          <p:nvPr/>
        </p:nvGrpSpPr>
        <p:grpSpPr>
          <a:xfrm>
            <a:off x="3259393" y="2471568"/>
            <a:ext cx="5904272" cy="430702"/>
            <a:chOff x="3259393" y="2471568"/>
            <a:chExt cx="5904272" cy="430702"/>
          </a:xfrm>
        </p:grpSpPr>
        <p:sp>
          <p:nvSpPr>
            <p:cNvPr id="12" name="Rettangolo con angoli arrotondati 11">
              <a:extLst>
                <a:ext uri="{FF2B5EF4-FFF2-40B4-BE49-F238E27FC236}">
                  <a16:creationId xmlns:a16="http://schemas.microsoft.com/office/drawing/2014/main" id="{CDF46EAE-8CFE-5A93-A710-8285DBCB2EB6}"/>
                </a:ext>
              </a:extLst>
            </p:cNvPr>
            <p:cNvSpPr/>
            <p:nvPr/>
          </p:nvSpPr>
          <p:spPr>
            <a:xfrm>
              <a:off x="3259393" y="2471568"/>
              <a:ext cx="5904272" cy="43070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it-IT" sz="1600" b="0" i="0" u="none" strike="noStrike" kern="1200" cap="none" spc="0" normalizeH="0" baseline="0" noProof="0">
                <a:ln>
                  <a:noFill/>
                </a:ln>
                <a:solidFill>
                  <a:prstClr val="white"/>
                </a:solidFill>
                <a:effectLst/>
                <a:uLnTx/>
                <a:uFillTx/>
                <a:latin typeface="Avenir Book" panose="02000503020000020003" pitchFamily="2" charset="0"/>
                <a:ea typeface="+mn-ea"/>
                <a:cs typeface="+mn-cs"/>
              </a:endParaRPr>
            </a:p>
          </p:txBody>
        </p:sp>
        <p:sp>
          <p:nvSpPr>
            <p:cNvPr id="19" name="CasellaDiTesto 18">
              <a:extLst>
                <a:ext uri="{FF2B5EF4-FFF2-40B4-BE49-F238E27FC236}">
                  <a16:creationId xmlns:a16="http://schemas.microsoft.com/office/drawing/2014/main" id="{AD68D9B4-D28A-B32D-B60F-9E3F14EA510D}"/>
                </a:ext>
              </a:extLst>
            </p:cNvPr>
            <p:cNvSpPr txBox="1"/>
            <p:nvPr/>
          </p:nvSpPr>
          <p:spPr>
            <a:xfrm>
              <a:off x="3432801" y="2541950"/>
              <a:ext cx="4912900" cy="318933"/>
            </a:xfrm>
            <a:prstGeom prst="rect">
              <a:avLst/>
            </a:prstGeom>
            <a:noFill/>
          </p:spPr>
          <p:txBody>
            <a:bodyPr wrap="square">
              <a:spAutoFit/>
            </a:bodyPr>
            <a:lstStyle/>
            <a:p>
              <a:pPr marL="0" marR="0" lvl="0" indent="0" algn="l" defTabSz="800100" rtl="0" eaLnBrk="0" fontAlgn="base" latinLnBrk="0" hangingPunct="0">
                <a:lnSpc>
                  <a:spcPct val="90000"/>
                </a:lnSpc>
                <a:spcBef>
                  <a:spcPct val="0"/>
                </a:spcBef>
                <a:spcAft>
                  <a:spcPct val="35000"/>
                </a:spcAft>
                <a:buClrTx/>
                <a:buSzTx/>
                <a:buFontTx/>
                <a:buNone/>
                <a:tabLst/>
                <a:defRPr/>
              </a:pPr>
              <a:r>
                <a:rPr kumimoji="0" lang="en-US" altLang="en-US" sz="1600" b="1" i="0" u="none" strike="noStrike" kern="1200" cap="none" spc="0" normalizeH="0" baseline="0" noProof="0" dirty="0">
                  <a:ln>
                    <a:noFill/>
                  </a:ln>
                  <a:solidFill>
                    <a:prstClr val="white"/>
                  </a:solidFill>
                  <a:effectLst/>
                  <a:uLnTx/>
                  <a:uFillTx/>
                  <a:latin typeface="Avenir Heavy" panose="02000503020000020003" pitchFamily="2" charset="0"/>
                  <a:ea typeface="ＭＳ Ｐゴシック" panose="020B0600070205080204" pitchFamily="34" charset="-128"/>
                  <a:cs typeface="Arial" panose="020B0604020202020204" pitchFamily="34" charset="0"/>
                </a:rPr>
                <a:t>1. Volunteer time</a:t>
              </a:r>
            </a:p>
          </p:txBody>
        </p:sp>
      </p:grpSp>
      <p:grpSp>
        <p:nvGrpSpPr>
          <p:cNvPr id="15" name="Group 14">
            <a:extLst>
              <a:ext uri="{FF2B5EF4-FFF2-40B4-BE49-F238E27FC236}">
                <a16:creationId xmlns:a16="http://schemas.microsoft.com/office/drawing/2014/main" id="{1B30D843-EC89-C4BB-F300-AC8E6CD00E6C}"/>
              </a:ext>
            </a:extLst>
          </p:cNvPr>
          <p:cNvGrpSpPr/>
          <p:nvPr/>
        </p:nvGrpSpPr>
        <p:grpSpPr>
          <a:xfrm>
            <a:off x="3259393" y="2970242"/>
            <a:ext cx="5904272" cy="430702"/>
            <a:chOff x="3259393" y="2974570"/>
            <a:chExt cx="5904272" cy="430702"/>
          </a:xfrm>
        </p:grpSpPr>
        <p:sp>
          <p:nvSpPr>
            <p:cNvPr id="2" name="Rettangolo con angoli arrotondati 11">
              <a:extLst>
                <a:ext uri="{FF2B5EF4-FFF2-40B4-BE49-F238E27FC236}">
                  <a16:creationId xmlns:a16="http://schemas.microsoft.com/office/drawing/2014/main" id="{B3AA12FF-A86E-0655-60BF-692F89DD212C}"/>
                </a:ext>
              </a:extLst>
            </p:cNvPr>
            <p:cNvSpPr/>
            <p:nvPr/>
          </p:nvSpPr>
          <p:spPr>
            <a:xfrm>
              <a:off x="3259393" y="2974570"/>
              <a:ext cx="5904272" cy="43070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it-IT" sz="1600" b="0" i="0" u="none" strike="noStrike" kern="1200" cap="none" spc="0" normalizeH="0" baseline="0" noProof="0">
                <a:ln>
                  <a:noFill/>
                </a:ln>
                <a:solidFill>
                  <a:prstClr val="white"/>
                </a:solidFill>
                <a:effectLst/>
                <a:uLnTx/>
                <a:uFillTx/>
                <a:latin typeface="Avenir Book" panose="02000503020000020003" pitchFamily="2" charset="0"/>
                <a:ea typeface="+mn-ea"/>
                <a:cs typeface="+mn-cs"/>
              </a:endParaRPr>
            </a:p>
          </p:txBody>
        </p:sp>
        <p:sp>
          <p:nvSpPr>
            <p:cNvPr id="4" name="CasellaDiTesto 18">
              <a:extLst>
                <a:ext uri="{FF2B5EF4-FFF2-40B4-BE49-F238E27FC236}">
                  <a16:creationId xmlns:a16="http://schemas.microsoft.com/office/drawing/2014/main" id="{31CFF8F6-FBEC-B3B3-5F24-A90F47709A0E}"/>
                </a:ext>
              </a:extLst>
            </p:cNvPr>
            <p:cNvSpPr txBox="1"/>
            <p:nvPr/>
          </p:nvSpPr>
          <p:spPr>
            <a:xfrm>
              <a:off x="3408571" y="3044952"/>
              <a:ext cx="5205082" cy="318933"/>
            </a:xfrm>
            <a:prstGeom prst="rect">
              <a:avLst/>
            </a:prstGeom>
            <a:noFill/>
          </p:spPr>
          <p:txBody>
            <a:bodyPr wrap="square">
              <a:spAutoFit/>
            </a:bodyPr>
            <a:lstStyle/>
            <a:p>
              <a:pPr marL="0" marR="0" lvl="0" indent="0" algn="l" defTabSz="800100" rtl="0" eaLnBrk="0" fontAlgn="base" latinLnBrk="0" hangingPunct="0">
                <a:lnSpc>
                  <a:spcPct val="90000"/>
                </a:lnSpc>
                <a:spcBef>
                  <a:spcPct val="0"/>
                </a:spcBef>
                <a:spcAft>
                  <a:spcPct val="35000"/>
                </a:spcAft>
                <a:buClrTx/>
                <a:buSzTx/>
                <a:buFontTx/>
                <a:buNone/>
                <a:tabLst/>
                <a:defRPr/>
              </a:pPr>
              <a:r>
                <a:rPr kumimoji="0" lang="en-US" altLang="en-US" sz="1600" b="1" i="0" u="none" strike="noStrike" kern="1200" cap="none" spc="0" normalizeH="0" baseline="0" noProof="0" dirty="0">
                  <a:ln>
                    <a:noFill/>
                  </a:ln>
                  <a:solidFill>
                    <a:prstClr val="white"/>
                  </a:solidFill>
                  <a:effectLst/>
                  <a:uLnTx/>
                  <a:uFillTx/>
                  <a:latin typeface="Avenir Heavy" panose="02000503020000020003" pitchFamily="2" charset="0"/>
                  <a:ea typeface="ＭＳ Ｐゴシック" panose="020B0600070205080204" pitchFamily="34" charset="-128"/>
                  <a:cs typeface="Arial" panose="020B0604020202020204" pitchFamily="34" charset="0"/>
                </a:rPr>
                <a:t>2. In-kind donations</a:t>
              </a:r>
            </a:p>
          </p:txBody>
        </p:sp>
      </p:grpSp>
      <p:grpSp>
        <p:nvGrpSpPr>
          <p:cNvPr id="14" name="Group 13">
            <a:extLst>
              <a:ext uri="{FF2B5EF4-FFF2-40B4-BE49-F238E27FC236}">
                <a16:creationId xmlns:a16="http://schemas.microsoft.com/office/drawing/2014/main" id="{2E375595-EFAD-71EC-BF2F-37B5C88FA39D}"/>
              </a:ext>
            </a:extLst>
          </p:cNvPr>
          <p:cNvGrpSpPr/>
          <p:nvPr/>
        </p:nvGrpSpPr>
        <p:grpSpPr>
          <a:xfrm>
            <a:off x="3259393" y="3468916"/>
            <a:ext cx="5904272" cy="430702"/>
            <a:chOff x="3259393" y="3471080"/>
            <a:chExt cx="5904272" cy="430702"/>
          </a:xfrm>
        </p:grpSpPr>
        <p:sp>
          <p:nvSpPr>
            <p:cNvPr id="5" name="Rettangolo con angoli arrotondati 11">
              <a:extLst>
                <a:ext uri="{FF2B5EF4-FFF2-40B4-BE49-F238E27FC236}">
                  <a16:creationId xmlns:a16="http://schemas.microsoft.com/office/drawing/2014/main" id="{8CE54ED2-1371-40BA-2B8F-18C6DD454297}"/>
                </a:ext>
              </a:extLst>
            </p:cNvPr>
            <p:cNvSpPr/>
            <p:nvPr/>
          </p:nvSpPr>
          <p:spPr>
            <a:xfrm>
              <a:off x="3259393" y="3471080"/>
              <a:ext cx="5904272" cy="43070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it-IT" sz="1600" b="0" i="0" u="none" strike="noStrike" kern="1200" cap="none" spc="0" normalizeH="0" baseline="0" noProof="0">
                <a:ln>
                  <a:noFill/>
                </a:ln>
                <a:solidFill>
                  <a:prstClr val="white"/>
                </a:solidFill>
                <a:effectLst/>
                <a:uLnTx/>
                <a:uFillTx/>
                <a:latin typeface="Avenir Book" panose="02000503020000020003" pitchFamily="2" charset="0"/>
                <a:ea typeface="+mn-ea"/>
                <a:cs typeface="+mn-cs"/>
              </a:endParaRPr>
            </a:p>
          </p:txBody>
        </p:sp>
        <p:sp>
          <p:nvSpPr>
            <p:cNvPr id="6" name="CasellaDiTesto 18">
              <a:extLst>
                <a:ext uri="{FF2B5EF4-FFF2-40B4-BE49-F238E27FC236}">
                  <a16:creationId xmlns:a16="http://schemas.microsoft.com/office/drawing/2014/main" id="{0E9DB501-2241-0944-C25A-141872C06C83}"/>
                </a:ext>
              </a:extLst>
            </p:cNvPr>
            <p:cNvSpPr txBox="1"/>
            <p:nvPr/>
          </p:nvSpPr>
          <p:spPr>
            <a:xfrm>
              <a:off x="3432801" y="3541462"/>
              <a:ext cx="4912900" cy="318933"/>
            </a:xfrm>
            <a:prstGeom prst="rect">
              <a:avLst/>
            </a:prstGeom>
            <a:noFill/>
          </p:spPr>
          <p:txBody>
            <a:bodyPr wrap="square">
              <a:spAutoFit/>
            </a:bodyPr>
            <a:lstStyle/>
            <a:p>
              <a:pPr marL="0" marR="0" lvl="0" indent="0" algn="l" defTabSz="800100" rtl="0" eaLnBrk="0" fontAlgn="base" latinLnBrk="0" hangingPunct="0">
                <a:lnSpc>
                  <a:spcPct val="90000"/>
                </a:lnSpc>
                <a:spcBef>
                  <a:spcPct val="0"/>
                </a:spcBef>
                <a:spcAft>
                  <a:spcPct val="35000"/>
                </a:spcAft>
                <a:buClrTx/>
                <a:buSzTx/>
                <a:buFontTx/>
                <a:buNone/>
                <a:tabLst/>
                <a:defRPr/>
              </a:pPr>
              <a:r>
                <a:rPr kumimoji="0" lang="en-US" altLang="en-US" sz="1600" b="1" i="0" u="none" strike="noStrike" kern="1200" cap="none" spc="0" normalizeH="0" baseline="0" noProof="0" dirty="0">
                  <a:ln>
                    <a:noFill/>
                  </a:ln>
                  <a:solidFill>
                    <a:prstClr val="white"/>
                  </a:solidFill>
                  <a:effectLst/>
                  <a:uLnTx/>
                  <a:uFillTx/>
                  <a:latin typeface="Avenir Heavy" panose="02000503020000020003" pitchFamily="2" charset="0"/>
                  <a:ea typeface="ＭＳ Ｐゴシック" panose="020B0600070205080204" pitchFamily="34" charset="-128"/>
                  <a:cs typeface="Arial" panose="020B0604020202020204" pitchFamily="34" charset="0"/>
                </a:rPr>
                <a:t>3. Pro-bono services</a:t>
              </a:r>
            </a:p>
          </p:txBody>
        </p:sp>
      </p:grpSp>
      <p:grpSp>
        <p:nvGrpSpPr>
          <p:cNvPr id="9" name="Group 8">
            <a:extLst>
              <a:ext uri="{FF2B5EF4-FFF2-40B4-BE49-F238E27FC236}">
                <a16:creationId xmlns:a16="http://schemas.microsoft.com/office/drawing/2014/main" id="{5E029E1D-41A9-5E48-1258-D989E381497A}"/>
              </a:ext>
            </a:extLst>
          </p:cNvPr>
          <p:cNvGrpSpPr/>
          <p:nvPr/>
        </p:nvGrpSpPr>
        <p:grpSpPr>
          <a:xfrm>
            <a:off x="3259393" y="3967590"/>
            <a:ext cx="5904272" cy="430702"/>
            <a:chOff x="3259393" y="3967590"/>
            <a:chExt cx="5904272" cy="430702"/>
          </a:xfrm>
        </p:grpSpPr>
        <p:sp>
          <p:nvSpPr>
            <p:cNvPr id="7" name="Rettangolo con angoli arrotondati 11">
              <a:extLst>
                <a:ext uri="{FF2B5EF4-FFF2-40B4-BE49-F238E27FC236}">
                  <a16:creationId xmlns:a16="http://schemas.microsoft.com/office/drawing/2014/main" id="{A2F17174-6829-6652-A672-0522F9F14F1E}"/>
                </a:ext>
              </a:extLst>
            </p:cNvPr>
            <p:cNvSpPr/>
            <p:nvPr/>
          </p:nvSpPr>
          <p:spPr>
            <a:xfrm>
              <a:off x="3259393" y="3967590"/>
              <a:ext cx="5904272" cy="43070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it-IT" sz="1600" b="0" i="0" u="none" strike="noStrike" kern="1200" cap="none" spc="0" normalizeH="0" baseline="0" noProof="0">
                <a:ln>
                  <a:noFill/>
                </a:ln>
                <a:solidFill>
                  <a:prstClr val="white"/>
                </a:solidFill>
                <a:effectLst/>
                <a:uLnTx/>
                <a:uFillTx/>
                <a:latin typeface="Avenir Book" panose="02000503020000020003" pitchFamily="2" charset="0"/>
                <a:ea typeface="+mn-ea"/>
                <a:cs typeface="+mn-cs"/>
              </a:endParaRPr>
            </a:p>
          </p:txBody>
        </p:sp>
        <p:sp>
          <p:nvSpPr>
            <p:cNvPr id="8" name="CasellaDiTesto 18">
              <a:extLst>
                <a:ext uri="{FF2B5EF4-FFF2-40B4-BE49-F238E27FC236}">
                  <a16:creationId xmlns:a16="http://schemas.microsoft.com/office/drawing/2014/main" id="{AD1E7C36-B8CD-1527-C5BD-BB4B338F4845}"/>
                </a:ext>
              </a:extLst>
            </p:cNvPr>
            <p:cNvSpPr txBox="1"/>
            <p:nvPr/>
          </p:nvSpPr>
          <p:spPr>
            <a:xfrm>
              <a:off x="3432801" y="4037972"/>
              <a:ext cx="4912900" cy="318933"/>
            </a:xfrm>
            <a:prstGeom prst="rect">
              <a:avLst/>
            </a:prstGeom>
            <a:noFill/>
          </p:spPr>
          <p:txBody>
            <a:bodyPr wrap="square">
              <a:spAutoFit/>
            </a:bodyPr>
            <a:lstStyle/>
            <a:p>
              <a:pPr marL="0" marR="0" lvl="0" indent="0" algn="l" defTabSz="800100" rtl="0" eaLnBrk="0" fontAlgn="base" latinLnBrk="0" hangingPunct="0">
                <a:lnSpc>
                  <a:spcPct val="90000"/>
                </a:lnSpc>
                <a:spcBef>
                  <a:spcPct val="0"/>
                </a:spcBef>
                <a:spcAft>
                  <a:spcPct val="35000"/>
                </a:spcAft>
                <a:buClrTx/>
                <a:buSzTx/>
                <a:buFontTx/>
                <a:buNone/>
                <a:tabLst/>
                <a:defRPr/>
              </a:pPr>
              <a:r>
                <a:rPr kumimoji="0" lang="en-US" altLang="en-US" sz="1600" b="1" i="0" u="none" strike="noStrike" kern="1200" cap="none" spc="0" normalizeH="0" baseline="0" noProof="0" dirty="0">
                  <a:ln>
                    <a:noFill/>
                  </a:ln>
                  <a:solidFill>
                    <a:prstClr val="white"/>
                  </a:solidFill>
                  <a:effectLst/>
                  <a:uLnTx/>
                  <a:uFillTx/>
                  <a:latin typeface="Avenir Heavy" panose="02000503020000020003" pitchFamily="2" charset="0"/>
                  <a:ea typeface="ＭＳ Ｐゴシック" panose="020B0600070205080204" pitchFamily="34" charset="-128"/>
                  <a:cs typeface="Arial" panose="020B0604020202020204" pitchFamily="34" charset="0"/>
                </a:rPr>
                <a:t>4. Free or subsidized office space/events venues </a:t>
              </a:r>
            </a:p>
          </p:txBody>
        </p:sp>
      </p:grpSp>
      <p:sp>
        <p:nvSpPr>
          <p:cNvPr id="3" name="Rettangolo con angoli arrotondati 1">
            <a:extLst>
              <a:ext uri="{FF2B5EF4-FFF2-40B4-BE49-F238E27FC236}">
                <a16:creationId xmlns:a16="http://schemas.microsoft.com/office/drawing/2014/main" id="{A21249EB-1F4F-ECC4-370D-CDF6E338A243}"/>
              </a:ext>
            </a:extLst>
          </p:cNvPr>
          <p:cNvSpPr/>
          <p:nvPr/>
        </p:nvSpPr>
        <p:spPr>
          <a:xfrm>
            <a:off x="587374" y="1415845"/>
            <a:ext cx="11109325" cy="688117"/>
          </a:xfrm>
          <a:prstGeom prst="roundRect">
            <a:avLst>
              <a:gd name="adj" fmla="val 17983"/>
            </a:avLst>
          </a:prstGeom>
          <a:solidFill>
            <a:srgbClr val="18A3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venir Black" panose="02000503020000020003" pitchFamily="2" charset="0"/>
                <a:ea typeface="+mn-ea"/>
                <a:cs typeface="Arial" panose="020B0604020202020204" pitchFamily="34" charset="0"/>
              </a:rPr>
              <a:t>This stage consists of estimation, valuation, and distribution of expenditures, with criteria established and applied consistently across the different CLOs. The non-financial include the following: </a:t>
            </a:r>
          </a:p>
        </p:txBody>
      </p:sp>
      <p:sp>
        <p:nvSpPr>
          <p:cNvPr id="13" name="Rettangolo con angoli arrotondati 1">
            <a:extLst>
              <a:ext uri="{FF2B5EF4-FFF2-40B4-BE49-F238E27FC236}">
                <a16:creationId xmlns:a16="http://schemas.microsoft.com/office/drawing/2014/main" id="{B6AFAF93-278A-EFF9-7442-7A24102E006E}"/>
              </a:ext>
            </a:extLst>
          </p:cNvPr>
          <p:cNvSpPr/>
          <p:nvPr/>
        </p:nvSpPr>
        <p:spPr>
          <a:xfrm>
            <a:off x="3259393" y="4754038"/>
            <a:ext cx="5904272" cy="553998"/>
          </a:xfrm>
          <a:prstGeom prst="roundRect">
            <a:avLst>
              <a:gd name="adj" fmla="val 17983"/>
            </a:avLst>
          </a:prstGeom>
          <a:noFill/>
          <a:ln w="95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spcAft>
                <a:spcPts val="600"/>
              </a:spcAft>
              <a:defRPr/>
            </a:pPr>
            <a:r>
              <a:rPr lang="en-US" sz="1600" dirty="0">
                <a:solidFill>
                  <a:schemeClr val="accent2"/>
                </a:solidFill>
                <a:latin typeface="Avenir Book" panose="02000503020000020003" pitchFamily="2" charset="0"/>
                <a:cs typeface="Arial" panose="020B0604020202020204" pitchFamily="34" charset="0"/>
              </a:rPr>
              <a:t>These need to be quantified and given a monetary value</a:t>
            </a:r>
          </a:p>
        </p:txBody>
      </p:sp>
    </p:spTree>
    <p:extLst>
      <p:ext uri="{BB962C8B-B14F-4D97-AF65-F5344CB8AC3E}">
        <p14:creationId xmlns:p14="http://schemas.microsoft.com/office/powerpoint/2010/main" val="1490791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FE15F-9E31-91F1-DA9F-1D15CBB4702D}"/>
            </a:ext>
          </a:extLst>
        </p:cNvPr>
        <p:cNvGrpSpPr/>
        <p:nvPr/>
      </p:nvGrpSpPr>
      <p:grpSpPr>
        <a:xfrm>
          <a:off x="0" y="0"/>
          <a:ext cx="0" cy="0"/>
          <a:chOff x="0" y="0"/>
          <a:chExt cx="0" cy="0"/>
        </a:xfrm>
      </p:grpSpPr>
      <p:sp>
        <p:nvSpPr>
          <p:cNvPr id="6" name="TextBox 1">
            <a:extLst>
              <a:ext uri="{FF2B5EF4-FFF2-40B4-BE49-F238E27FC236}">
                <a16:creationId xmlns:a16="http://schemas.microsoft.com/office/drawing/2014/main" id="{62BC96D4-97DC-49BE-2014-9DE3DB2B3A99}"/>
              </a:ext>
            </a:extLst>
          </p:cNvPr>
          <p:cNvSpPr txBox="1"/>
          <p:nvPr/>
        </p:nvSpPr>
        <p:spPr>
          <a:xfrm>
            <a:off x="509667" y="330951"/>
            <a:ext cx="11137690" cy="553998"/>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Assumptions and estimates: Volunteer time </a:t>
            </a:r>
          </a:p>
        </p:txBody>
      </p:sp>
      <p:sp>
        <p:nvSpPr>
          <p:cNvPr id="8" name="Segnaposto piè di pagina 7">
            <a:extLst>
              <a:ext uri="{FF2B5EF4-FFF2-40B4-BE49-F238E27FC236}">
                <a16:creationId xmlns:a16="http://schemas.microsoft.com/office/drawing/2014/main" id="{0DA08E5D-A9B2-4346-79FE-827809B9837C}"/>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27</a:t>
            </a:r>
          </a:p>
        </p:txBody>
      </p:sp>
      <p:sp>
        <p:nvSpPr>
          <p:cNvPr id="12" name="Content Placeholder 2">
            <a:extLst>
              <a:ext uri="{FF2B5EF4-FFF2-40B4-BE49-F238E27FC236}">
                <a16:creationId xmlns:a16="http://schemas.microsoft.com/office/drawing/2014/main" id="{515021F3-AC23-1F6A-E156-A8791870B5B7}"/>
              </a:ext>
            </a:extLst>
          </p:cNvPr>
          <p:cNvSpPr txBox="1">
            <a:spLocks/>
          </p:cNvSpPr>
          <p:nvPr/>
        </p:nvSpPr>
        <p:spPr>
          <a:xfrm>
            <a:off x="532740" y="1597293"/>
            <a:ext cx="11265008" cy="4230826"/>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0" fontAlgn="base" latinLnBrk="0" hangingPunct="0">
              <a:lnSpc>
                <a:spcPct val="100000"/>
              </a:lnSpc>
              <a:spcBef>
                <a:spcPct val="20000"/>
              </a:spcBef>
              <a:spcAft>
                <a:spcPts val="1200"/>
              </a:spcAft>
              <a:buClrTx/>
              <a:buSzTx/>
              <a:buFont typeface="Wingdings" pitchFamily="2" charset="2"/>
              <a:buChar char="q"/>
              <a:tabLst/>
              <a:defRPr/>
            </a:pP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This can involve determining the equivalent monetary value of the hours contributed by volunteers by assigning a standard hourly rate based on the type of work performed. </a:t>
            </a:r>
          </a:p>
          <a:p>
            <a:pPr marR="0" lvl="0" algn="l" defTabSz="914400" rtl="0" eaLnBrk="0" fontAlgn="base" latinLnBrk="0" hangingPunct="0">
              <a:lnSpc>
                <a:spcPct val="100000"/>
              </a:lnSpc>
              <a:spcBef>
                <a:spcPct val="20000"/>
              </a:spcBef>
              <a:spcAft>
                <a:spcPts val="1200"/>
              </a:spcAft>
              <a:buClrTx/>
              <a:buSzTx/>
              <a:buFont typeface="Wingdings" pitchFamily="2" charset="2"/>
              <a:buChar char="q"/>
              <a:tabLst/>
              <a:defRPr/>
            </a:pP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The minimum wage could also be applied to estimate the value of volunteers’ time. This is a low rate usually applied for menial work and so may underestimate the contribution of volunteers’ time. </a:t>
            </a:r>
          </a:p>
          <a:p>
            <a:pPr marR="0" lvl="0" algn="l" defTabSz="914400" rtl="0" eaLnBrk="0" fontAlgn="base" latinLnBrk="0" hangingPunct="0">
              <a:lnSpc>
                <a:spcPct val="100000"/>
              </a:lnSpc>
              <a:spcBef>
                <a:spcPct val="20000"/>
              </a:spcBef>
              <a:spcAft>
                <a:spcPts val="1200"/>
              </a:spcAft>
              <a:buClrTx/>
              <a:buSzTx/>
              <a:buFont typeface="Wingdings" pitchFamily="2" charset="2"/>
              <a:buChar char="q"/>
              <a:tabLst/>
              <a:defRPr/>
            </a:pP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Both approaches help quantify the financial impact and contribution of volunteer efforts within the organization. The number of volunteers directly involved in HIV services could then be scaled up to get a CLO estimate of human resources costs.</a:t>
            </a:r>
          </a:p>
          <a:p>
            <a:pPr marR="0" lvl="0" algn="l" defTabSz="914400" rtl="0" eaLnBrk="0" fontAlgn="base" latinLnBrk="0" hangingPunct="0">
              <a:lnSpc>
                <a:spcPct val="100000"/>
              </a:lnSpc>
              <a:spcBef>
                <a:spcPct val="20000"/>
              </a:spcBef>
              <a:spcAft>
                <a:spcPts val="1200"/>
              </a:spcAft>
              <a:buClrTx/>
              <a:buSzTx/>
              <a:buFont typeface="Wingdings" pitchFamily="2" charset="2"/>
              <a:buChar char="q"/>
              <a:tabLst/>
              <a:defRPr/>
            </a:pPr>
            <a:r>
              <a:rPr kumimoji="0" lang="en-US" sz="1600" b="0" i="0" u="none" strike="noStrike" kern="1200" cap="none" spc="0" normalizeH="0" baseline="0" noProof="0" dirty="0">
                <a:ln>
                  <a:noFill/>
                </a:ln>
                <a:solidFill>
                  <a:schemeClr val="accent2"/>
                </a:solidFill>
                <a:effectLst/>
                <a:uLnTx/>
                <a:uFillTx/>
                <a:latin typeface="Avenir Book" panose="02000503020000020003" pitchFamily="2" charset="0"/>
                <a:ea typeface="+mn-ea"/>
                <a:cs typeface="+mn-cs"/>
              </a:rPr>
              <a:t>Please note that some CLOs may not have records of volunteer hours. Therefore, this data might need to be collected through manager recall. Given the potential for recall bias, the data collectors should provide guidance to CLOs on how to minimize these biases.</a:t>
            </a:r>
          </a:p>
          <a:p>
            <a:pPr marL="0" marR="0" lvl="0" indent="0" algn="l" defTabSz="914400" rtl="0" eaLnBrk="0" fontAlgn="base" latinLnBrk="0" hangingPunct="0">
              <a:lnSpc>
                <a:spcPct val="100000"/>
              </a:lnSpc>
              <a:spcBef>
                <a:spcPct val="20000"/>
              </a:spcBef>
              <a:spcAft>
                <a:spcPts val="1200"/>
              </a:spcAft>
              <a:buClrTx/>
              <a:buSzTx/>
              <a:buNone/>
              <a:tabLst/>
              <a:defRPr/>
            </a:pP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For example, the data collectors could suggest that managers use historical event calendars, meeting logs, or project timelines to help jog their memory and provide more accurate estimates of volunteer hours. Additionally, the NASA / RT team might recommend cross-referencing with other staff members or volunteers to corroborate the information. By using these methods, CLOs can provide more reliable data on volunteer contributions.</a:t>
            </a:r>
          </a:p>
        </p:txBody>
      </p:sp>
      <p:sp>
        <p:nvSpPr>
          <p:cNvPr id="2" name="Content Placeholder 2">
            <a:extLst>
              <a:ext uri="{FF2B5EF4-FFF2-40B4-BE49-F238E27FC236}">
                <a16:creationId xmlns:a16="http://schemas.microsoft.com/office/drawing/2014/main" id="{C2A81CA2-3DC3-8C56-091D-516040775BFC}"/>
              </a:ext>
            </a:extLst>
          </p:cNvPr>
          <p:cNvSpPr txBox="1">
            <a:spLocks/>
          </p:cNvSpPr>
          <p:nvPr/>
        </p:nvSpPr>
        <p:spPr>
          <a:xfrm>
            <a:off x="1277683" y="1029881"/>
            <a:ext cx="9636632" cy="422480"/>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914400">
              <a:buNone/>
            </a:pPr>
            <a:r>
              <a:rPr lang="en-US" sz="2000" b="1" dirty="0">
                <a:solidFill>
                  <a:schemeClr val="accent3"/>
                </a:solidFill>
                <a:latin typeface="Avenir Heavy" panose="02000503020000020003" pitchFamily="2" charset="0"/>
              </a:rPr>
              <a:t>Use cost analysis to estimate the value of volunteer time. </a:t>
            </a:r>
          </a:p>
          <a:p>
            <a:pPr marL="0" indent="0" algn="ctr" defTabSz="914400">
              <a:buNone/>
            </a:pPr>
            <a:endParaRPr lang="en-US" sz="2000" b="1" dirty="0">
              <a:solidFill>
                <a:schemeClr val="accent3"/>
              </a:solidFill>
              <a:latin typeface="Avenir Heavy" panose="02000503020000020003" pitchFamily="2" charset="0"/>
            </a:endParaRPr>
          </a:p>
        </p:txBody>
      </p:sp>
    </p:spTree>
    <p:extLst>
      <p:ext uri="{BB962C8B-B14F-4D97-AF65-F5344CB8AC3E}">
        <p14:creationId xmlns:p14="http://schemas.microsoft.com/office/powerpoint/2010/main" val="603318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4BEBB-4D34-1D37-3963-54314F45E263}"/>
            </a:ext>
          </a:extLst>
        </p:cNvPr>
        <p:cNvGrpSpPr/>
        <p:nvPr/>
      </p:nvGrpSpPr>
      <p:grpSpPr>
        <a:xfrm>
          <a:off x="0" y="0"/>
          <a:ext cx="0" cy="0"/>
          <a:chOff x="0" y="0"/>
          <a:chExt cx="0" cy="0"/>
        </a:xfrm>
      </p:grpSpPr>
      <p:sp>
        <p:nvSpPr>
          <p:cNvPr id="6" name="TextBox 1">
            <a:extLst>
              <a:ext uri="{FF2B5EF4-FFF2-40B4-BE49-F238E27FC236}">
                <a16:creationId xmlns:a16="http://schemas.microsoft.com/office/drawing/2014/main" id="{97BE8DCF-0544-820D-52C6-B55B1BD03098}"/>
              </a:ext>
            </a:extLst>
          </p:cNvPr>
          <p:cNvSpPr txBox="1"/>
          <p:nvPr/>
        </p:nvSpPr>
        <p:spPr>
          <a:xfrm>
            <a:off x="509667" y="330951"/>
            <a:ext cx="11137690" cy="553998"/>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Assumptions and estimates: In-kind donations</a:t>
            </a:r>
          </a:p>
        </p:txBody>
      </p:sp>
      <p:sp>
        <p:nvSpPr>
          <p:cNvPr id="8" name="Segnaposto piè di pagina 7">
            <a:extLst>
              <a:ext uri="{FF2B5EF4-FFF2-40B4-BE49-F238E27FC236}">
                <a16:creationId xmlns:a16="http://schemas.microsoft.com/office/drawing/2014/main" id="{66AFA0E2-0D09-94D6-D961-AE43990F6763}"/>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28</a:t>
            </a:r>
          </a:p>
        </p:txBody>
      </p:sp>
      <p:sp>
        <p:nvSpPr>
          <p:cNvPr id="12" name="Content Placeholder 2">
            <a:extLst>
              <a:ext uri="{FF2B5EF4-FFF2-40B4-BE49-F238E27FC236}">
                <a16:creationId xmlns:a16="http://schemas.microsoft.com/office/drawing/2014/main" id="{9A18124C-D733-5BE9-9BB8-B75E3A878F30}"/>
              </a:ext>
            </a:extLst>
          </p:cNvPr>
          <p:cNvSpPr txBox="1">
            <a:spLocks/>
          </p:cNvSpPr>
          <p:nvPr/>
        </p:nvSpPr>
        <p:spPr>
          <a:xfrm>
            <a:off x="532740" y="1805711"/>
            <a:ext cx="11265008" cy="3646841"/>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0" fontAlgn="base" latinLnBrk="0" hangingPunct="0">
              <a:lnSpc>
                <a:spcPct val="100000"/>
              </a:lnSpc>
              <a:spcBef>
                <a:spcPct val="20000"/>
              </a:spcBef>
              <a:spcAft>
                <a:spcPts val="1200"/>
              </a:spcAft>
              <a:buClrTx/>
              <a:buSzTx/>
              <a:buFont typeface="Wingdings" pitchFamily="2" charset="2"/>
              <a:buChar char="q"/>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This involves assigning a monetary value to the goods and services donated based on their market rates. By doing so, you can accurately quantify the financial impact and contribution of these in-kind donations to the organization.</a:t>
            </a:r>
          </a:p>
          <a:p>
            <a:pPr marR="0" lvl="0" algn="l" defTabSz="914400" rtl="0" eaLnBrk="0" fontAlgn="base" latinLnBrk="0" hangingPunct="0">
              <a:lnSpc>
                <a:spcPct val="100000"/>
              </a:lnSpc>
              <a:spcBef>
                <a:spcPct val="20000"/>
              </a:spcBef>
              <a:spcAft>
                <a:spcPts val="1200"/>
              </a:spcAft>
              <a:buClrTx/>
              <a:buSzTx/>
              <a:buFont typeface="Wingdings" pitchFamily="2" charset="2"/>
              <a:buChar char="q"/>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When donors provide information on the value of in-kind donation, the real value should be captured as primary data ---No need for estimation.</a:t>
            </a:r>
          </a:p>
          <a:p>
            <a:pPr marR="0" lvl="0" algn="l" defTabSz="914400" rtl="0" eaLnBrk="0" fontAlgn="base" latinLnBrk="0" hangingPunct="0">
              <a:lnSpc>
                <a:spcPct val="100000"/>
              </a:lnSpc>
              <a:spcBef>
                <a:spcPct val="20000"/>
              </a:spcBef>
              <a:spcAft>
                <a:spcPts val="1200"/>
              </a:spcAft>
              <a:buClrTx/>
              <a:buSzTx/>
              <a:buFont typeface="Wingdings" pitchFamily="2" charset="2"/>
              <a:buChar char="q"/>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For example, if a company donates office furniture, you would determine the current market price of similar furniture to estimate its value. Similarly, if a software company provides free access to its software, you would use the subscription cost to estimate the value of this in-kind donation.</a:t>
            </a:r>
          </a:p>
          <a:p>
            <a:pPr marR="0" lvl="0" algn="l" defTabSz="914400" rtl="0" eaLnBrk="0" fontAlgn="base" latinLnBrk="0" hangingPunct="0">
              <a:lnSpc>
                <a:spcPct val="100000"/>
              </a:lnSpc>
              <a:spcBef>
                <a:spcPct val="20000"/>
              </a:spcBef>
              <a:spcAft>
                <a:spcPts val="1200"/>
              </a:spcAft>
              <a:buClrTx/>
              <a:buSzTx/>
              <a:buFont typeface="Wingdings" pitchFamily="2" charset="2"/>
              <a:buChar char="q"/>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If a local grocery store donates food items for an event, you would add up the market prices of all the donated food items to determine the total value of the donation. </a:t>
            </a:r>
          </a:p>
          <a:p>
            <a:pPr marR="0" lvl="0" algn="l" defTabSz="914400" rtl="0" eaLnBrk="0" fontAlgn="base" latinLnBrk="0" hangingPunct="0">
              <a:lnSpc>
                <a:spcPct val="100000"/>
              </a:lnSpc>
              <a:spcBef>
                <a:spcPct val="20000"/>
              </a:spcBef>
              <a:spcAft>
                <a:spcPts val="1200"/>
              </a:spcAft>
              <a:buClrTx/>
              <a:buSzTx/>
              <a:buFont typeface="Wingdings" pitchFamily="2" charset="2"/>
              <a:buChar char="q"/>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This allows for a clearer understanding of the true value of the resources available to the organization and helps in reporting for resource-tracking purposes. </a:t>
            </a:r>
          </a:p>
        </p:txBody>
      </p:sp>
      <p:sp>
        <p:nvSpPr>
          <p:cNvPr id="2" name="Content Placeholder 2">
            <a:extLst>
              <a:ext uri="{FF2B5EF4-FFF2-40B4-BE49-F238E27FC236}">
                <a16:creationId xmlns:a16="http://schemas.microsoft.com/office/drawing/2014/main" id="{05D04E35-EBE1-6684-E4B5-B08A63E0E22C}"/>
              </a:ext>
            </a:extLst>
          </p:cNvPr>
          <p:cNvSpPr txBox="1">
            <a:spLocks/>
          </p:cNvSpPr>
          <p:nvPr/>
        </p:nvSpPr>
        <p:spPr>
          <a:xfrm>
            <a:off x="977237" y="1174081"/>
            <a:ext cx="9636632" cy="422480"/>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914400">
              <a:buNone/>
            </a:pPr>
            <a:r>
              <a:rPr lang="en-US" sz="2000" b="1" dirty="0">
                <a:solidFill>
                  <a:schemeClr val="accent3"/>
                </a:solidFill>
                <a:latin typeface="Avenir Heavy" panose="02000503020000020003" pitchFamily="2" charset="0"/>
              </a:rPr>
              <a:t>Utilize cost analysis to estimate the value of in-kind donations. </a:t>
            </a:r>
          </a:p>
          <a:p>
            <a:pPr marL="0" indent="0" algn="ctr" defTabSz="914400">
              <a:buNone/>
            </a:pPr>
            <a:endParaRPr lang="en-US" sz="2000" b="1" dirty="0">
              <a:solidFill>
                <a:schemeClr val="accent3"/>
              </a:solidFill>
              <a:latin typeface="Avenir Heavy" panose="02000503020000020003" pitchFamily="2" charset="0"/>
            </a:endParaRPr>
          </a:p>
          <a:p>
            <a:pPr marL="0" indent="0" algn="ctr" defTabSz="914400">
              <a:buNone/>
            </a:pPr>
            <a:endParaRPr lang="en-US" sz="2000" b="1" dirty="0">
              <a:solidFill>
                <a:schemeClr val="accent3"/>
              </a:solidFill>
              <a:latin typeface="Avenir Heavy" panose="02000503020000020003" pitchFamily="2" charset="0"/>
            </a:endParaRPr>
          </a:p>
        </p:txBody>
      </p:sp>
    </p:spTree>
    <p:extLst>
      <p:ext uri="{BB962C8B-B14F-4D97-AF65-F5344CB8AC3E}">
        <p14:creationId xmlns:p14="http://schemas.microsoft.com/office/powerpoint/2010/main" val="928902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BB57E1C5-1962-216B-3742-918305302355}"/>
              </a:ext>
            </a:extLst>
          </p:cNvPr>
          <p:cNvSpPr txBox="1"/>
          <p:nvPr/>
        </p:nvSpPr>
        <p:spPr>
          <a:xfrm>
            <a:off x="509667" y="330263"/>
            <a:ext cx="11137690" cy="553998"/>
          </a:xfrm>
          <a:prstGeom prst="rect">
            <a:avLst/>
          </a:prstGeom>
          <a:noFill/>
        </p:spPr>
        <p:txBody>
          <a:bodyPr wrap="square">
            <a:spAutoFit/>
          </a:bodyPr>
          <a:lstStyle/>
          <a:p>
            <a:pPr eaLnBrk="1" hangingPunct="1"/>
            <a:r>
              <a:rPr lang="en-US" altLang="en-US" sz="3000" dirty="0">
                <a:solidFill>
                  <a:srgbClr val="70C8BE"/>
                </a:solidFill>
                <a:latin typeface="Avenir Book" panose="02000503020000020003" pitchFamily="2" charset="0"/>
                <a:cs typeface="Arial" panose="020B0604020202020204" pitchFamily="34" charset="0"/>
              </a:rPr>
              <a:t>Objective of the module</a:t>
            </a:r>
          </a:p>
        </p:txBody>
      </p:sp>
      <p:sp>
        <p:nvSpPr>
          <p:cNvPr id="10" name="Segnaposto piè di pagina 9">
            <a:extLst>
              <a:ext uri="{FF2B5EF4-FFF2-40B4-BE49-F238E27FC236}">
                <a16:creationId xmlns:a16="http://schemas.microsoft.com/office/drawing/2014/main" id="{716B8D0F-4202-897C-29B4-47BA1574D863}"/>
              </a:ext>
            </a:extLst>
          </p:cNvPr>
          <p:cNvSpPr>
            <a:spLocks noGrp="1"/>
          </p:cNvSpPr>
          <p:nvPr>
            <p:ph type="ftr" sz="quarter" idx="3"/>
          </p:nvPr>
        </p:nvSpPr>
        <p:spPr/>
        <p:txBody>
          <a:bodyPr/>
          <a:lstStyle/>
          <a:p>
            <a:r>
              <a:rPr lang="it-IT" sz="1100" dirty="0">
                <a:latin typeface="Avenir Book" panose="02000503020000020003" pitchFamily="2" charset="0"/>
              </a:rPr>
              <a:t>2</a:t>
            </a:r>
          </a:p>
        </p:txBody>
      </p:sp>
      <p:sp>
        <p:nvSpPr>
          <p:cNvPr id="3" name="Rettangolo con angoli arrotondati 1">
            <a:extLst>
              <a:ext uri="{FF2B5EF4-FFF2-40B4-BE49-F238E27FC236}">
                <a16:creationId xmlns:a16="http://schemas.microsoft.com/office/drawing/2014/main" id="{F6C6AE77-6438-82E7-BBF3-8C767ABA20A5}"/>
              </a:ext>
            </a:extLst>
          </p:cNvPr>
          <p:cNvSpPr/>
          <p:nvPr/>
        </p:nvSpPr>
        <p:spPr>
          <a:xfrm>
            <a:off x="714192" y="2024516"/>
            <a:ext cx="4728665" cy="2881993"/>
          </a:xfrm>
          <a:prstGeom prst="roundRect">
            <a:avLst>
              <a:gd name="adj" fmla="val 8829"/>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venir Book" panose="02000503020000020003" pitchFamily="2" charset="0"/>
                <a:cs typeface="Arial" panose="020B0604020202020204" pitchFamily="34" charset="0"/>
              </a:rPr>
              <a:t>This module aims to equip resource-tracking practitioners with the tools and methodologies needed to accurately and effectively track HIV-related resources for community-led organizations. By offering practical guidance, best practices, and standardized procedures, </a:t>
            </a:r>
          </a:p>
        </p:txBody>
      </p:sp>
      <p:sp>
        <p:nvSpPr>
          <p:cNvPr id="6" name="Rettangolo con angoli arrotondati 1">
            <a:extLst>
              <a:ext uri="{FF2B5EF4-FFF2-40B4-BE49-F238E27FC236}">
                <a16:creationId xmlns:a16="http://schemas.microsoft.com/office/drawing/2014/main" id="{FF9E5F10-B83C-44FB-952B-FC953ED496CE}"/>
              </a:ext>
            </a:extLst>
          </p:cNvPr>
          <p:cNvSpPr/>
          <p:nvPr/>
        </p:nvSpPr>
        <p:spPr>
          <a:xfrm>
            <a:off x="6102621" y="1426030"/>
            <a:ext cx="5375187" cy="4078966"/>
          </a:xfrm>
          <a:prstGeom prst="roundRect">
            <a:avLst>
              <a:gd name="adj" fmla="val 8829"/>
            </a:avLst>
          </a:prstGeom>
          <a:solidFill>
            <a:srgbClr val="F079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b="1" dirty="0">
                <a:solidFill>
                  <a:schemeClr val="bg1"/>
                </a:solidFill>
                <a:latin typeface="Avenir Book" panose="02000503020000020003" pitchFamily="2" charset="0"/>
                <a:cs typeface="Arial" panose="020B0604020202020204" pitchFamily="34" charset="0"/>
              </a:rPr>
              <a:t>Provide clear protocols for tracking resources to ensure comprehensive data collection and capturing of community-led </a:t>
            </a:r>
            <a:r>
              <a:rPr lang="en-US" b="1" dirty="0" err="1">
                <a:solidFill>
                  <a:schemeClr val="bg1"/>
                </a:solidFill>
                <a:latin typeface="Avenir Book" panose="02000503020000020003" pitchFamily="2" charset="0"/>
                <a:cs typeface="Arial" panose="020B0604020202020204" pitchFamily="34" charset="0"/>
              </a:rPr>
              <a:t>organisation</a:t>
            </a:r>
            <a:r>
              <a:rPr lang="en-US" b="1" dirty="0">
                <a:solidFill>
                  <a:schemeClr val="bg1"/>
                </a:solidFill>
                <a:latin typeface="Avenir Book" panose="02000503020000020003" pitchFamily="2" charset="0"/>
                <a:cs typeface="Arial" panose="020B0604020202020204" pitchFamily="34" charset="0"/>
              </a:rPr>
              <a:t> expenditure of HIV-related funds.</a:t>
            </a:r>
          </a:p>
          <a:p>
            <a:pPr marL="342900" indent="-342900">
              <a:buAutoNum type="arabicPeriod"/>
            </a:pPr>
            <a:endParaRPr lang="en-US" b="1" dirty="0">
              <a:solidFill>
                <a:schemeClr val="bg1"/>
              </a:solidFill>
              <a:latin typeface="Avenir Book" panose="02000503020000020003" pitchFamily="2" charset="0"/>
              <a:cs typeface="Arial" panose="020B0604020202020204" pitchFamily="34" charset="0"/>
            </a:endParaRPr>
          </a:p>
          <a:p>
            <a:pPr marL="342900" indent="-342900">
              <a:buFont typeface="+mj-lt"/>
              <a:buAutoNum type="arabicPeriod"/>
            </a:pPr>
            <a:r>
              <a:rPr lang="en-US" b="1" dirty="0">
                <a:solidFill>
                  <a:schemeClr val="bg1"/>
                </a:solidFill>
                <a:latin typeface="Avenir Book" panose="02000503020000020003" pitchFamily="2" charset="0"/>
                <a:cs typeface="Arial" panose="020B0604020202020204" pitchFamily="34" charset="0"/>
              </a:rPr>
              <a:t>To strengthen the capacities of NASA practitioners to implement HIV spending assessments for community-led organizations as part of a full NASA implementation process or as a stand-alone exercise in countries.  </a:t>
            </a:r>
          </a:p>
        </p:txBody>
      </p:sp>
      <p:cxnSp>
        <p:nvCxnSpPr>
          <p:cNvPr id="8" name="Straight Arrow Connector 7">
            <a:extLst>
              <a:ext uri="{FF2B5EF4-FFF2-40B4-BE49-F238E27FC236}">
                <a16:creationId xmlns:a16="http://schemas.microsoft.com/office/drawing/2014/main" id="{68CD9E13-31F4-A1E2-24F9-10FCBB461B59}"/>
              </a:ext>
            </a:extLst>
          </p:cNvPr>
          <p:cNvCxnSpPr>
            <a:stCxn id="3" idx="3"/>
            <a:endCxn id="6" idx="1"/>
          </p:cNvCxnSpPr>
          <p:nvPr/>
        </p:nvCxnSpPr>
        <p:spPr>
          <a:xfrm>
            <a:off x="5442857" y="3465513"/>
            <a:ext cx="6597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3346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66D58-BA10-36CE-7410-ECCEAD078FE3}"/>
            </a:ext>
          </a:extLst>
        </p:cNvPr>
        <p:cNvGrpSpPr/>
        <p:nvPr/>
      </p:nvGrpSpPr>
      <p:grpSpPr>
        <a:xfrm>
          <a:off x="0" y="0"/>
          <a:ext cx="0" cy="0"/>
          <a:chOff x="0" y="0"/>
          <a:chExt cx="0" cy="0"/>
        </a:xfrm>
      </p:grpSpPr>
      <p:sp>
        <p:nvSpPr>
          <p:cNvPr id="6" name="TextBox 1">
            <a:extLst>
              <a:ext uri="{FF2B5EF4-FFF2-40B4-BE49-F238E27FC236}">
                <a16:creationId xmlns:a16="http://schemas.microsoft.com/office/drawing/2014/main" id="{3486F210-D28A-8984-4C77-28F98D0E7696}"/>
              </a:ext>
            </a:extLst>
          </p:cNvPr>
          <p:cNvSpPr txBox="1"/>
          <p:nvPr/>
        </p:nvSpPr>
        <p:spPr>
          <a:xfrm>
            <a:off x="509667" y="330951"/>
            <a:ext cx="11137690" cy="553998"/>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Assumptions and estimates: Pro-bono services</a:t>
            </a:r>
          </a:p>
        </p:txBody>
      </p:sp>
      <p:sp>
        <p:nvSpPr>
          <p:cNvPr id="8" name="Segnaposto piè di pagina 7">
            <a:extLst>
              <a:ext uri="{FF2B5EF4-FFF2-40B4-BE49-F238E27FC236}">
                <a16:creationId xmlns:a16="http://schemas.microsoft.com/office/drawing/2014/main" id="{2C304CCF-599C-2C0F-D8D1-93836793CDA4}"/>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29</a:t>
            </a:r>
          </a:p>
        </p:txBody>
      </p:sp>
      <p:sp>
        <p:nvSpPr>
          <p:cNvPr id="12" name="Content Placeholder 2">
            <a:extLst>
              <a:ext uri="{FF2B5EF4-FFF2-40B4-BE49-F238E27FC236}">
                <a16:creationId xmlns:a16="http://schemas.microsoft.com/office/drawing/2014/main" id="{E9F4C1B2-481C-7AB5-CB78-D40F36B4A5CF}"/>
              </a:ext>
            </a:extLst>
          </p:cNvPr>
          <p:cNvSpPr txBox="1">
            <a:spLocks/>
          </p:cNvSpPr>
          <p:nvPr/>
        </p:nvSpPr>
        <p:spPr>
          <a:xfrm>
            <a:off x="532740" y="1903594"/>
            <a:ext cx="11265008" cy="3646841"/>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4400">
              <a:spcAft>
                <a:spcPts val="1200"/>
              </a:spcAft>
              <a:buFont typeface="Wingdings" pitchFamily="2" charset="2"/>
              <a:buChar char="q"/>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This involves assigning a monetary value to the professional services provided free of charge by comparing them to standard market rates.</a:t>
            </a:r>
          </a:p>
          <a:p>
            <a:pPr defTabSz="914400">
              <a:spcAft>
                <a:spcPts val="1200"/>
              </a:spcAft>
              <a:buFont typeface="Wingdings" pitchFamily="2" charset="2"/>
              <a:buChar char="q"/>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If a professional donates their time and expertise, such as legal advice or accounting services, you would use the standard hourly rate for those services to calculate the total contribution.</a:t>
            </a:r>
          </a:p>
          <a:p>
            <a:pPr defTabSz="914400">
              <a:spcAft>
                <a:spcPts val="1200"/>
              </a:spcAft>
              <a:buFont typeface="Wingdings" pitchFamily="2" charset="2"/>
              <a:buChar char="q"/>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For example, if a lawyer donates 10 hours of legal services, and the standard hourly rate for legal services is $200, the value of the pro bono services would be $2,000.</a:t>
            </a:r>
          </a:p>
          <a:p>
            <a:pPr defTabSz="914400">
              <a:spcAft>
                <a:spcPts val="1200"/>
              </a:spcAft>
              <a:buFont typeface="Wingdings" pitchFamily="2" charset="2"/>
              <a:buChar char="q"/>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Similarly, if a graphic designer creates a marketing brochure and the market rate for such a service is $1,000, you would use this figure to estimate the value of the contribution. </a:t>
            </a:r>
          </a:p>
          <a:p>
            <a:pPr defTabSz="914400">
              <a:spcAft>
                <a:spcPts val="1200"/>
              </a:spcAft>
              <a:buFont typeface="Wingdings" pitchFamily="2" charset="2"/>
              <a:buChar char="q"/>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By calculating these values, you can quantify the financial impact and contribution of the pro bono services to your organization, aiding in more accurate financial reporting and resource tracking.</a:t>
            </a:r>
          </a:p>
        </p:txBody>
      </p:sp>
      <p:sp>
        <p:nvSpPr>
          <p:cNvPr id="2" name="Content Placeholder 2">
            <a:extLst>
              <a:ext uri="{FF2B5EF4-FFF2-40B4-BE49-F238E27FC236}">
                <a16:creationId xmlns:a16="http://schemas.microsoft.com/office/drawing/2014/main" id="{3439025F-18DB-9E1C-475D-E7915F206424}"/>
              </a:ext>
            </a:extLst>
          </p:cNvPr>
          <p:cNvSpPr txBox="1">
            <a:spLocks/>
          </p:cNvSpPr>
          <p:nvPr/>
        </p:nvSpPr>
        <p:spPr>
          <a:xfrm>
            <a:off x="1260196" y="1183031"/>
            <a:ext cx="9636632" cy="422480"/>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914400">
              <a:buNone/>
            </a:pPr>
            <a:r>
              <a:rPr lang="en-US" sz="2000" b="1" dirty="0">
                <a:solidFill>
                  <a:schemeClr val="accent3"/>
                </a:solidFill>
                <a:latin typeface="Avenir Heavy" panose="02000503020000020003" pitchFamily="2" charset="0"/>
              </a:rPr>
              <a:t>Use cost analysis to estimate the value of pro bono services. </a:t>
            </a:r>
          </a:p>
          <a:p>
            <a:pPr marL="0" indent="0" algn="ctr" defTabSz="914400">
              <a:buNone/>
            </a:pPr>
            <a:endParaRPr lang="en-US" sz="2000" b="1" dirty="0">
              <a:solidFill>
                <a:schemeClr val="accent3"/>
              </a:solidFill>
              <a:latin typeface="Avenir Heavy" panose="02000503020000020003" pitchFamily="2" charset="0"/>
            </a:endParaRPr>
          </a:p>
          <a:p>
            <a:pPr marL="0" indent="0" algn="ctr" defTabSz="914400">
              <a:buNone/>
            </a:pPr>
            <a:endParaRPr lang="en-US" sz="2000" b="1" dirty="0">
              <a:solidFill>
                <a:schemeClr val="accent3"/>
              </a:solidFill>
              <a:latin typeface="Avenir Heavy" panose="02000503020000020003" pitchFamily="2" charset="0"/>
            </a:endParaRPr>
          </a:p>
        </p:txBody>
      </p:sp>
    </p:spTree>
    <p:extLst>
      <p:ext uri="{BB962C8B-B14F-4D97-AF65-F5344CB8AC3E}">
        <p14:creationId xmlns:p14="http://schemas.microsoft.com/office/powerpoint/2010/main" val="896770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875E4-D54D-9EF0-EAC2-4073F3852EBB}"/>
            </a:ext>
          </a:extLst>
        </p:cNvPr>
        <p:cNvGrpSpPr/>
        <p:nvPr/>
      </p:nvGrpSpPr>
      <p:grpSpPr>
        <a:xfrm>
          <a:off x="0" y="0"/>
          <a:ext cx="0" cy="0"/>
          <a:chOff x="0" y="0"/>
          <a:chExt cx="0" cy="0"/>
        </a:xfrm>
      </p:grpSpPr>
      <p:sp>
        <p:nvSpPr>
          <p:cNvPr id="6" name="TextBox 1">
            <a:extLst>
              <a:ext uri="{FF2B5EF4-FFF2-40B4-BE49-F238E27FC236}">
                <a16:creationId xmlns:a16="http://schemas.microsoft.com/office/drawing/2014/main" id="{D9185CFB-08E9-80F4-517B-82F3D65BFCA3}"/>
              </a:ext>
            </a:extLst>
          </p:cNvPr>
          <p:cNvSpPr txBox="1"/>
          <p:nvPr/>
        </p:nvSpPr>
        <p:spPr>
          <a:xfrm>
            <a:off x="509667" y="330951"/>
            <a:ext cx="11137690" cy="1015663"/>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Assumptions and estimates: Free or subsidized office space/events venues </a:t>
            </a:r>
          </a:p>
        </p:txBody>
      </p:sp>
      <p:sp>
        <p:nvSpPr>
          <p:cNvPr id="8" name="Segnaposto piè di pagina 7">
            <a:extLst>
              <a:ext uri="{FF2B5EF4-FFF2-40B4-BE49-F238E27FC236}">
                <a16:creationId xmlns:a16="http://schemas.microsoft.com/office/drawing/2014/main" id="{63C69CCF-EC94-A541-E686-32888509DCE4}"/>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30</a:t>
            </a:r>
          </a:p>
        </p:txBody>
      </p:sp>
      <p:sp>
        <p:nvSpPr>
          <p:cNvPr id="12" name="Content Placeholder 2">
            <a:extLst>
              <a:ext uri="{FF2B5EF4-FFF2-40B4-BE49-F238E27FC236}">
                <a16:creationId xmlns:a16="http://schemas.microsoft.com/office/drawing/2014/main" id="{7A7DAB91-05C7-D7F9-3BA5-10388A6EA4F2}"/>
              </a:ext>
            </a:extLst>
          </p:cNvPr>
          <p:cNvSpPr txBox="1">
            <a:spLocks/>
          </p:cNvSpPr>
          <p:nvPr/>
        </p:nvSpPr>
        <p:spPr>
          <a:xfrm>
            <a:off x="532740" y="2133600"/>
            <a:ext cx="11265008" cy="3646841"/>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4400">
              <a:spcAft>
                <a:spcPts val="1200"/>
              </a:spcAft>
              <a:buFont typeface="Wingdings" pitchFamily="2" charset="2"/>
              <a:buChar char="q"/>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This involves determining the market rental rate for similar spaces and comparing it to what your organization could have paid if charged.  “Consider the difference between the cost of office space in a commercial setting, and the lower cost if within a government owned premise”</a:t>
            </a:r>
          </a:p>
          <a:p>
            <a:pPr defTabSz="914400">
              <a:spcAft>
                <a:spcPts val="1200"/>
              </a:spcAft>
              <a:buFont typeface="Wingdings" pitchFamily="2" charset="2"/>
              <a:buChar char="q"/>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For example, if a business provides your organization with free office space, you would find out the market rate for renting a comparable office in the same area. If the market rate is $2,000 per month and you use the space for 12 months, the value of the donation would be $24,000.</a:t>
            </a:r>
          </a:p>
          <a:p>
            <a:pPr defTabSz="914400">
              <a:spcAft>
                <a:spcPts val="1200"/>
              </a:spcAft>
              <a:buFont typeface="Wingdings" pitchFamily="2" charset="2"/>
              <a:buChar char="q"/>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Similarly, if an event venue is provided at a subsidized rate, calculate the difference between the market rate and the amount paid. If the market rate for the venue is $5,000 per event, but you pay only $1,000, the subsidized amount is $4,000. If you hold four events in a year, the total value of the subsidy is $16,000.</a:t>
            </a:r>
          </a:p>
          <a:p>
            <a:pPr defTabSz="914400">
              <a:spcAft>
                <a:spcPts val="1200"/>
              </a:spcAft>
              <a:buFont typeface="Wingdings" pitchFamily="2" charset="2"/>
              <a:buChar char="q"/>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By applying this method, you can accurately quantify the financial benefit of the free or subsidized office space or event venues, which is valuable for financial reporting and resource tracking.</a:t>
            </a:r>
          </a:p>
          <a:p>
            <a:pPr defTabSz="914400">
              <a:spcAft>
                <a:spcPts val="1200"/>
              </a:spcAft>
              <a:buFont typeface="Wingdings" pitchFamily="2" charset="2"/>
              <a:buChar char="q"/>
              <a:defRPr/>
            </a:pPr>
            <a:endPar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sp>
        <p:nvSpPr>
          <p:cNvPr id="2" name="Content Placeholder 2">
            <a:extLst>
              <a:ext uri="{FF2B5EF4-FFF2-40B4-BE49-F238E27FC236}">
                <a16:creationId xmlns:a16="http://schemas.microsoft.com/office/drawing/2014/main" id="{C1A8021A-E8C3-4AD8-CF0A-6103DF1DA452}"/>
              </a:ext>
            </a:extLst>
          </p:cNvPr>
          <p:cNvSpPr txBox="1">
            <a:spLocks/>
          </p:cNvSpPr>
          <p:nvPr/>
        </p:nvSpPr>
        <p:spPr>
          <a:xfrm>
            <a:off x="1277683" y="1519097"/>
            <a:ext cx="9636632" cy="422480"/>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914400">
              <a:buNone/>
            </a:pPr>
            <a:r>
              <a:rPr lang="en-US" sz="2000" b="1" dirty="0">
                <a:solidFill>
                  <a:schemeClr val="accent3"/>
                </a:solidFill>
                <a:latin typeface="Avenir Heavy" panose="02000503020000020003" pitchFamily="2" charset="0"/>
              </a:rPr>
              <a:t>Use cost analysis to estimate the free or subsidized office space/events venues </a:t>
            </a:r>
          </a:p>
          <a:p>
            <a:pPr marL="0" indent="0" algn="ctr" defTabSz="914400">
              <a:buNone/>
            </a:pPr>
            <a:endParaRPr lang="en-US" sz="2000" b="1" dirty="0">
              <a:solidFill>
                <a:schemeClr val="accent3"/>
              </a:solidFill>
              <a:latin typeface="Avenir Heavy" panose="02000503020000020003" pitchFamily="2" charset="0"/>
            </a:endParaRPr>
          </a:p>
          <a:p>
            <a:pPr marL="0" indent="0" algn="ctr" defTabSz="914400">
              <a:buNone/>
            </a:pPr>
            <a:endParaRPr lang="en-US" sz="2000" b="1" dirty="0">
              <a:solidFill>
                <a:schemeClr val="accent3"/>
              </a:solidFill>
              <a:latin typeface="Avenir Heavy" panose="02000503020000020003" pitchFamily="2" charset="0"/>
            </a:endParaRPr>
          </a:p>
          <a:p>
            <a:pPr marL="0" indent="0" algn="ctr" defTabSz="914400">
              <a:buNone/>
            </a:pPr>
            <a:endParaRPr lang="en-US" sz="2000" b="1" dirty="0">
              <a:solidFill>
                <a:schemeClr val="accent3"/>
              </a:solidFill>
              <a:latin typeface="Avenir Heavy" panose="02000503020000020003" pitchFamily="2" charset="0"/>
            </a:endParaRPr>
          </a:p>
        </p:txBody>
      </p:sp>
    </p:spTree>
    <p:extLst>
      <p:ext uri="{BB962C8B-B14F-4D97-AF65-F5344CB8AC3E}">
        <p14:creationId xmlns:p14="http://schemas.microsoft.com/office/powerpoint/2010/main" val="3209788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481D5-03DF-FE8C-7E65-317D0B3B8A72}"/>
            </a:ext>
          </a:extLst>
        </p:cNvPr>
        <p:cNvGrpSpPr/>
        <p:nvPr/>
      </p:nvGrpSpPr>
      <p:grpSpPr>
        <a:xfrm>
          <a:off x="0" y="0"/>
          <a:ext cx="0" cy="0"/>
          <a:chOff x="0" y="0"/>
          <a:chExt cx="0" cy="0"/>
        </a:xfrm>
      </p:grpSpPr>
      <p:sp>
        <p:nvSpPr>
          <p:cNvPr id="6" name="TextBox 1">
            <a:extLst>
              <a:ext uri="{FF2B5EF4-FFF2-40B4-BE49-F238E27FC236}">
                <a16:creationId xmlns:a16="http://schemas.microsoft.com/office/drawing/2014/main" id="{24BF49F7-1316-CF85-8600-EAA9D94A8385}"/>
              </a:ext>
            </a:extLst>
          </p:cNvPr>
          <p:cNvSpPr txBox="1"/>
          <p:nvPr/>
        </p:nvSpPr>
        <p:spPr>
          <a:xfrm>
            <a:off x="509667" y="330951"/>
            <a:ext cx="11137690" cy="553998"/>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Data entry and consolidation</a:t>
            </a:r>
          </a:p>
        </p:txBody>
      </p:sp>
      <p:sp>
        <p:nvSpPr>
          <p:cNvPr id="8" name="Segnaposto piè di pagina 7">
            <a:extLst>
              <a:ext uri="{FF2B5EF4-FFF2-40B4-BE49-F238E27FC236}">
                <a16:creationId xmlns:a16="http://schemas.microsoft.com/office/drawing/2014/main" id="{E8D772D4-233F-7DC4-B51A-0401A27E4368}"/>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31</a:t>
            </a:r>
          </a:p>
        </p:txBody>
      </p:sp>
      <p:sp>
        <p:nvSpPr>
          <p:cNvPr id="12" name="Content Placeholder 2">
            <a:extLst>
              <a:ext uri="{FF2B5EF4-FFF2-40B4-BE49-F238E27FC236}">
                <a16:creationId xmlns:a16="http://schemas.microsoft.com/office/drawing/2014/main" id="{3134DCCD-58EE-9968-B27F-2AB8AEF5215D}"/>
              </a:ext>
            </a:extLst>
          </p:cNvPr>
          <p:cNvSpPr txBox="1">
            <a:spLocks/>
          </p:cNvSpPr>
          <p:nvPr/>
        </p:nvSpPr>
        <p:spPr>
          <a:xfrm>
            <a:off x="509667" y="1331259"/>
            <a:ext cx="11265008" cy="3646841"/>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4400">
              <a:spcAft>
                <a:spcPts val="1200"/>
              </a:spcAft>
              <a:buFont typeface="Wingdings" pitchFamily="2" charset="2"/>
              <a:buChar char="q"/>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This stage involves integrating and balancing the spending assessment by combining primary data and estimates. During this process, all collected data, including detailed records and estimates from various CLOs, are entered into DCT. This ensures that all financial information is accurately captured and organized according to NASA methodology. </a:t>
            </a:r>
          </a:p>
          <a:p>
            <a:pPr defTabSz="914400">
              <a:spcAft>
                <a:spcPts val="1200"/>
              </a:spcAft>
              <a:buFont typeface="Wingdings" pitchFamily="2" charset="2"/>
              <a:buChar char="q"/>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Next, the data will be triangulated to ensure that there are no double counting, discrepancies or missing entries. For example, if an organization reports receiving $10,000 in donations but shows expenditures of $12,000, there is a need to investigate and reconcile the difference.</a:t>
            </a:r>
          </a:p>
          <a:p>
            <a:pPr defTabSz="914400">
              <a:spcAft>
                <a:spcPts val="1200"/>
              </a:spcAft>
              <a:buFont typeface="Wingdings" pitchFamily="2" charset="2"/>
              <a:buChar char="q"/>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DCT will help in recreating transactions by linking the different economic agents with their intervention and beneficiary population. </a:t>
            </a:r>
          </a:p>
          <a:p>
            <a:pPr defTabSz="914400">
              <a:spcAft>
                <a:spcPts val="1200"/>
              </a:spcAft>
              <a:buFont typeface="Wingdings" pitchFamily="2" charset="2"/>
              <a:buChar char="q"/>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Finally, consolidated data are reviewed to identify any potential errors or inconsistencies. Suppose an estimate for the value of volunteer time appears unusually high. In that case, it may be necessary to re-evaluate the daily / hourly rates used or check for data entry errors.</a:t>
            </a:r>
          </a:p>
          <a:p>
            <a:pPr defTabSz="914400">
              <a:spcAft>
                <a:spcPts val="1200"/>
              </a:spcAft>
              <a:buFont typeface="Wingdings" pitchFamily="2" charset="2"/>
              <a:buChar char="q"/>
              <a:defRPr/>
            </a:pPr>
            <a:endPar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spTree>
    <p:extLst>
      <p:ext uri="{BB962C8B-B14F-4D97-AF65-F5344CB8AC3E}">
        <p14:creationId xmlns:p14="http://schemas.microsoft.com/office/powerpoint/2010/main" val="2143554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A48FC-5702-FD7A-F813-02A7F8259898}"/>
            </a:ext>
          </a:extLst>
        </p:cNvPr>
        <p:cNvGrpSpPr/>
        <p:nvPr/>
      </p:nvGrpSpPr>
      <p:grpSpPr>
        <a:xfrm>
          <a:off x="0" y="0"/>
          <a:ext cx="0" cy="0"/>
          <a:chOff x="0" y="0"/>
          <a:chExt cx="0" cy="0"/>
        </a:xfrm>
      </p:grpSpPr>
      <p:sp>
        <p:nvSpPr>
          <p:cNvPr id="35" name="Rectangle 34">
            <a:extLst>
              <a:ext uri="{FF2B5EF4-FFF2-40B4-BE49-F238E27FC236}">
                <a16:creationId xmlns:a16="http://schemas.microsoft.com/office/drawing/2014/main" id="{73F44681-4527-78DA-EF81-6F77B32C7D3E}"/>
              </a:ext>
            </a:extLst>
          </p:cNvPr>
          <p:cNvSpPr/>
          <p:nvPr/>
        </p:nvSpPr>
        <p:spPr>
          <a:xfrm>
            <a:off x="7711806" y="3429000"/>
            <a:ext cx="2149944" cy="1300606"/>
          </a:xfrm>
          <a:prstGeom prst="rect">
            <a:avLst/>
          </a:prstGeom>
          <a:solidFill>
            <a:srgbClr val="E2F1D9"/>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
            <a:extLst>
              <a:ext uri="{FF2B5EF4-FFF2-40B4-BE49-F238E27FC236}">
                <a16:creationId xmlns:a16="http://schemas.microsoft.com/office/drawing/2014/main" id="{215F7F5F-0CF0-915A-A92D-A7A4EC3AD0E9}"/>
              </a:ext>
            </a:extLst>
          </p:cNvPr>
          <p:cNvSpPr txBox="1"/>
          <p:nvPr/>
        </p:nvSpPr>
        <p:spPr>
          <a:xfrm>
            <a:off x="509667" y="330951"/>
            <a:ext cx="11137690" cy="553998"/>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Data entry and consolidation</a:t>
            </a:r>
          </a:p>
        </p:txBody>
      </p:sp>
      <p:sp>
        <p:nvSpPr>
          <p:cNvPr id="8" name="Segnaposto piè di pagina 7">
            <a:extLst>
              <a:ext uri="{FF2B5EF4-FFF2-40B4-BE49-F238E27FC236}">
                <a16:creationId xmlns:a16="http://schemas.microsoft.com/office/drawing/2014/main" id="{42971260-D39B-3552-F02F-28B14538752B}"/>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32</a:t>
            </a:r>
          </a:p>
        </p:txBody>
      </p:sp>
      <p:sp>
        <p:nvSpPr>
          <p:cNvPr id="12" name="Content Placeholder 2">
            <a:extLst>
              <a:ext uri="{FF2B5EF4-FFF2-40B4-BE49-F238E27FC236}">
                <a16:creationId xmlns:a16="http://schemas.microsoft.com/office/drawing/2014/main" id="{E83D7B55-FBB1-3C32-8A85-1775B635CA83}"/>
              </a:ext>
            </a:extLst>
          </p:cNvPr>
          <p:cNvSpPr txBox="1">
            <a:spLocks/>
          </p:cNvSpPr>
          <p:nvPr/>
        </p:nvSpPr>
        <p:spPr>
          <a:xfrm>
            <a:off x="532740" y="1386855"/>
            <a:ext cx="4678452" cy="3865565"/>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4400">
              <a:spcAft>
                <a:spcPts val="1200"/>
              </a:spcAft>
              <a:buFont typeface="Wingdings" pitchFamily="2" charset="2"/>
              <a:buChar char="q"/>
              <a:defRPr/>
            </a:pP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Different sets of data will be collected using two distinct tools, however, the non-financial costs will be estimated based on the most costing method to put a monetary value to each item that was involved in the HIV response.</a:t>
            </a:r>
          </a:p>
          <a:p>
            <a:pPr defTabSz="914400">
              <a:spcAft>
                <a:spcPts val="1200"/>
              </a:spcAft>
              <a:buFont typeface="Wingdings" pitchFamily="2" charset="2"/>
              <a:buChar char="q"/>
              <a:defRPr/>
            </a:pP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Once the non-monetary / non-exchange flows have been valuated, each transaction needs to be traced back to its origins (financing entity FE, REV, SCH)</a:t>
            </a:r>
          </a:p>
          <a:p>
            <a:pPr defTabSz="914400">
              <a:spcAft>
                <a:spcPts val="1200"/>
              </a:spcAft>
              <a:buFont typeface="Wingdings" pitchFamily="2" charset="2"/>
              <a:buChar char="q"/>
              <a:defRPr/>
            </a:pP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The non-financial items/services/ time must be attributed to the services that are provided by the CLO,  the CLO manager has to explain how the items were used, or for what services. </a:t>
            </a:r>
          </a:p>
          <a:p>
            <a:pPr defTabSz="914400">
              <a:spcAft>
                <a:spcPts val="1200"/>
              </a:spcAft>
              <a:buFont typeface="Wingdings" pitchFamily="2" charset="2"/>
              <a:buChar char="q"/>
              <a:defRPr/>
            </a:pP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By identifying the different vectors, the transactions get reconstructed and the total for each FE and PS is reconciled accordingly.</a:t>
            </a:r>
          </a:p>
          <a:p>
            <a:pPr defTabSz="914400">
              <a:spcAft>
                <a:spcPts val="1200"/>
              </a:spcAft>
              <a:buFont typeface="Wingdings" pitchFamily="2" charset="2"/>
              <a:buChar char="q"/>
              <a:defRPr/>
            </a:pPr>
            <a:endPar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a:p>
            <a:pPr defTabSz="914400">
              <a:spcAft>
                <a:spcPts val="1200"/>
              </a:spcAft>
              <a:buFont typeface="Wingdings" pitchFamily="2" charset="2"/>
              <a:buChar char="q"/>
              <a:defRPr/>
            </a:pPr>
            <a:endPar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sp>
        <p:nvSpPr>
          <p:cNvPr id="2" name="Content Placeholder 2">
            <a:extLst>
              <a:ext uri="{FF2B5EF4-FFF2-40B4-BE49-F238E27FC236}">
                <a16:creationId xmlns:a16="http://schemas.microsoft.com/office/drawing/2014/main" id="{C79A7FBC-31E0-F86B-743A-46984E65B12A}"/>
              </a:ext>
            </a:extLst>
          </p:cNvPr>
          <p:cNvSpPr txBox="1">
            <a:spLocks/>
          </p:cNvSpPr>
          <p:nvPr/>
        </p:nvSpPr>
        <p:spPr>
          <a:xfrm>
            <a:off x="1277683" y="964375"/>
            <a:ext cx="9636632" cy="422480"/>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914400">
              <a:buNone/>
            </a:pPr>
            <a:r>
              <a:rPr lang="en-US" sz="1800" b="1" dirty="0">
                <a:solidFill>
                  <a:schemeClr val="accent3"/>
                </a:solidFill>
                <a:latin typeface="Avenir Heavy" panose="02000503020000020003" pitchFamily="2" charset="0"/>
              </a:rPr>
              <a:t>Reconstructing transactions</a:t>
            </a:r>
          </a:p>
          <a:p>
            <a:pPr marL="0" indent="0" algn="ctr" defTabSz="914400">
              <a:buNone/>
            </a:pPr>
            <a:endParaRPr lang="en-US" sz="1800" b="1" dirty="0">
              <a:solidFill>
                <a:schemeClr val="accent3"/>
              </a:solidFill>
              <a:latin typeface="Avenir Heavy" panose="02000503020000020003" pitchFamily="2" charset="0"/>
            </a:endParaRPr>
          </a:p>
          <a:p>
            <a:pPr marL="0" indent="0" algn="ctr" defTabSz="914400">
              <a:buNone/>
            </a:pPr>
            <a:endParaRPr lang="en-US" sz="1800" b="1" dirty="0">
              <a:solidFill>
                <a:schemeClr val="accent3"/>
              </a:solidFill>
              <a:latin typeface="Avenir Heavy" panose="02000503020000020003" pitchFamily="2" charset="0"/>
            </a:endParaRPr>
          </a:p>
        </p:txBody>
      </p:sp>
      <p:pic>
        <p:nvPicPr>
          <p:cNvPr id="3" name="Picture 2">
            <a:extLst>
              <a:ext uri="{FF2B5EF4-FFF2-40B4-BE49-F238E27FC236}">
                <a16:creationId xmlns:a16="http://schemas.microsoft.com/office/drawing/2014/main" id="{264C1725-ABEB-5495-DC5D-E85F0C6ECF4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20" t="28454" r="1677" b="19513"/>
          <a:stretch/>
        </p:blipFill>
        <p:spPr>
          <a:xfrm>
            <a:off x="5655239" y="1393205"/>
            <a:ext cx="6385246" cy="1938269"/>
          </a:xfrm>
          <a:prstGeom prst="rect">
            <a:avLst/>
          </a:prstGeom>
        </p:spPr>
      </p:pic>
      <p:sp>
        <p:nvSpPr>
          <p:cNvPr id="16" name="Rectangle 15">
            <a:extLst>
              <a:ext uri="{FF2B5EF4-FFF2-40B4-BE49-F238E27FC236}">
                <a16:creationId xmlns:a16="http://schemas.microsoft.com/office/drawing/2014/main" id="{0BCA15A5-EE8F-F7CD-585A-738063C03816}"/>
              </a:ext>
            </a:extLst>
          </p:cNvPr>
          <p:cNvSpPr/>
          <p:nvPr/>
        </p:nvSpPr>
        <p:spPr>
          <a:xfrm>
            <a:off x="6847571" y="3769676"/>
            <a:ext cx="634886" cy="365125"/>
          </a:xfrm>
          <a:prstGeom prst="rect">
            <a:avLst/>
          </a:prstGeom>
          <a:solidFill>
            <a:srgbClr val="E6E6E6"/>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en-GB" sz="1400" dirty="0">
                <a:solidFill>
                  <a:schemeClr val="tx1"/>
                </a:solidFill>
                <a:latin typeface="Arial" panose="020B0604020202020204" pitchFamily="34" charset="0"/>
                <a:cs typeface="Arial" panose="020B0604020202020204" pitchFamily="34" charset="0"/>
              </a:rPr>
              <a:t>FE</a:t>
            </a:r>
          </a:p>
        </p:txBody>
      </p:sp>
      <p:sp>
        <p:nvSpPr>
          <p:cNvPr id="18" name="Rectangle 17">
            <a:extLst>
              <a:ext uri="{FF2B5EF4-FFF2-40B4-BE49-F238E27FC236}">
                <a16:creationId xmlns:a16="http://schemas.microsoft.com/office/drawing/2014/main" id="{620ED5B7-3F6A-8DA8-337D-1218056EDFDF}"/>
              </a:ext>
            </a:extLst>
          </p:cNvPr>
          <p:cNvSpPr/>
          <p:nvPr/>
        </p:nvSpPr>
        <p:spPr>
          <a:xfrm>
            <a:off x="7830143" y="3769676"/>
            <a:ext cx="634886" cy="365125"/>
          </a:xfrm>
          <a:prstGeom prst="rect">
            <a:avLst/>
          </a:prstGeom>
          <a:solidFill>
            <a:srgbClr val="E6E6E6"/>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en-GB" sz="1400" dirty="0">
                <a:solidFill>
                  <a:schemeClr val="tx1"/>
                </a:solidFill>
                <a:latin typeface="Arial" panose="020B0604020202020204" pitchFamily="34" charset="0"/>
                <a:cs typeface="Arial" panose="020B0604020202020204" pitchFamily="34" charset="0"/>
              </a:rPr>
              <a:t>REV</a:t>
            </a:r>
          </a:p>
        </p:txBody>
      </p:sp>
      <p:sp>
        <p:nvSpPr>
          <p:cNvPr id="19" name="Rectangle 18">
            <a:extLst>
              <a:ext uri="{FF2B5EF4-FFF2-40B4-BE49-F238E27FC236}">
                <a16:creationId xmlns:a16="http://schemas.microsoft.com/office/drawing/2014/main" id="{941CB197-F62F-825E-8328-59EC3F074E3F}"/>
              </a:ext>
            </a:extLst>
          </p:cNvPr>
          <p:cNvSpPr/>
          <p:nvPr/>
        </p:nvSpPr>
        <p:spPr>
          <a:xfrm>
            <a:off x="9108527" y="3769676"/>
            <a:ext cx="634886" cy="365125"/>
          </a:xfrm>
          <a:prstGeom prst="rect">
            <a:avLst/>
          </a:prstGeom>
          <a:solidFill>
            <a:srgbClr val="E6E6E6"/>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en-GB" sz="1400" dirty="0">
                <a:solidFill>
                  <a:schemeClr val="tx1"/>
                </a:solidFill>
                <a:latin typeface="Arial" panose="020B0604020202020204" pitchFamily="34" charset="0"/>
                <a:cs typeface="Arial" panose="020B0604020202020204" pitchFamily="34" charset="0"/>
              </a:rPr>
              <a:t>FAP</a:t>
            </a:r>
          </a:p>
        </p:txBody>
      </p:sp>
      <p:sp>
        <p:nvSpPr>
          <p:cNvPr id="20" name="Rectangle 19">
            <a:extLst>
              <a:ext uri="{FF2B5EF4-FFF2-40B4-BE49-F238E27FC236}">
                <a16:creationId xmlns:a16="http://schemas.microsoft.com/office/drawing/2014/main" id="{BF110CE3-E957-A8FC-4BC3-BBD334F85E0A}"/>
              </a:ext>
            </a:extLst>
          </p:cNvPr>
          <p:cNvSpPr/>
          <p:nvPr/>
        </p:nvSpPr>
        <p:spPr>
          <a:xfrm>
            <a:off x="10091170" y="3769676"/>
            <a:ext cx="634886" cy="365125"/>
          </a:xfrm>
          <a:prstGeom prst="rect">
            <a:avLst/>
          </a:prstGeom>
          <a:solidFill>
            <a:srgbClr val="E6E6E6"/>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en-GB" sz="1400" dirty="0">
                <a:solidFill>
                  <a:schemeClr val="tx1"/>
                </a:solidFill>
                <a:latin typeface="Arial" panose="020B0604020202020204" pitchFamily="34" charset="0"/>
                <a:cs typeface="Arial" panose="020B0604020202020204" pitchFamily="34" charset="0"/>
              </a:rPr>
              <a:t>PS</a:t>
            </a:r>
          </a:p>
        </p:txBody>
      </p:sp>
      <p:sp>
        <p:nvSpPr>
          <p:cNvPr id="21" name="Rectangle 20">
            <a:extLst>
              <a:ext uri="{FF2B5EF4-FFF2-40B4-BE49-F238E27FC236}">
                <a16:creationId xmlns:a16="http://schemas.microsoft.com/office/drawing/2014/main" id="{20321FD2-B965-5D23-F4DE-C425C44AE59E}"/>
              </a:ext>
            </a:extLst>
          </p:cNvPr>
          <p:cNvSpPr/>
          <p:nvPr/>
        </p:nvSpPr>
        <p:spPr>
          <a:xfrm>
            <a:off x="10091170" y="4300576"/>
            <a:ext cx="634886" cy="365125"/>
          </a:xfrm>
          <a:prstGeom prst="rect">
            <a:avLst/>
          </a:prstGeom>
          <a:solidFill>
            <a:srgbClr val="E6E6E6"/>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en-GB" sz="1400" dirty="0">
                <a:solidFill>
                  <a:schemeClr val="tx1"/>
                </a:solidFill>
                <a:latin typeface="Arial" panose="020B0604020202020204" pitchFamily="34" charset="0"/>
                <a:cs typeface="Arial" panose="020B0604020202020204" pitchFamily="34" charset="0"/>
              </a:rPr>
              <a:t>SDM</a:t>
            </a:r>
          </a:p>
        </p:txBody>
      </p:sp>
      <p:sp>
        <p:nvSpPr>
          <p:cNvPr id="22" name="Rectangle 21">
            <a:extLst>
              <a:ext uri="{FF2B5EF4-FFF2-40B4-BE49-F238E27FC236}">
                <a16:creationId xmlns:a16="http://schemas.microsoft.com/office/drawing/2014/main" id="{34576846-A5E3-9BC0-A050-F89EA98B6957}"/>
              </a:ext>
            </a:extLst>
          </p:cNvPr>
          <p:cNvSpPr/>
          <p:nvPr/>
        </p:nvSpPr>
        <p:spPr>
          <a:xfrm>
            <a:off x="9475284" y="4999169"/>
            <a:ext cx="634886" cy="365125"/>
          </a:xfrm>
          <a:prstGeom prst="rect">
            <a:avLst/>
          </a:prstGeom>
          <a:solidFill>
            <a:srgbClr val="E6E6E6"/>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en-GB" sz="1400" dirty="0">
                <a:solidFill>
                  <a:schemeClr val="tx1"/>
                </a:solidFill>
                <a:latin typeface="Arial" panose="020B0604020202020204" pitchFamily="34" charset="0"/>
                <a:cs typeface="Arial" panose="020B0604020202020204" pitchFamily="34" charset="0"/>
              </a:rPr>
              <a:t>ASC</a:t>
            </a:r>
            <a:r>
              <a:rPr lang="en-GB" sz="1400" baseline="-25000" dirty="0">
                <a:solidFill>
                  <a:schemeClr val="tx1"/>
                </a:solidFill>
                <a:latin typeface="Arial" panose="020B0604020202020204" pitchFamily="34" charset="0"/>
                <a:cs typeface="Arial" panose="020B0604020202020204" pitchFamily="34" charset="0"/>
              </a:rPr>
              <a:t>2</a:t>
            </a:r>
          </a:p>
        </p:txBody>
      </p:sp>
      <p:sp>
        <p:nvSpPr>
          <p:cNvPr id="28" name="Rectangle 27">
            <a:extLst>
              <a:ext uri="{FF2B5EF4-FFF2-40B4-BE49-F238E27FC236}">
                <a16:creationId xmlns:a16="http://schemas.microsoft.com/office/drawing/2014/main" id="{DF83E87B-DD3E-9FA5-9B03-E69920F2CA43}"/>
              </a:ext>
            </a:extLst>
          </p:cNvPr>
          <p:cNvSpPr/>
          <p:nvPr/>
        </p:nvSpPr>
        <p:spPr>
          <a:xfrm>
            <a:off x="7559536" y="4999169"/>
            <a:ext cx="634886" cy="365125"/>
          </a:xfrm>
          <a:prstGeom prst="rect">
            <a:avLst/>
          </a:prstGeom>
          <a:solidFill>
            <a:srgbClr val="E6E6E6"/>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en-GB" sz="1400" dirty="0">
                <a:solidFill>
                  <a:schemeClr val="tx1"/>
                </a:solidFill>
                <a:latin typeface="Arial" panose="020B0604020202020204" pitchFamily="34" charset="0"/>
                <a:cs typeface="Arial" panose="020B0604020202020204" pitchFamily="34" charset="0"/>
              </a:rPr>
              <a:t>ASC</a:t>
            </a:r>
            <a:r>
              <a:rPr lang="en-GB" sz="1400" baseline="-25000" dirty="0">
                <a:solidFill>
                  <a:schemeClr val="tx1"/>
                </a:solidFill>
                <a:latin typeface="Arial" panose="020B0604020202020204" pitchFamily="34" charset="0"/>
                <a:cs typeface="Arial" panose="020B0604020202020204" pitchFamily="34" charset="0"/>
              </a:rPr>
              <a:t>1</a:t>
            </a:r>
          </a:p>
        </p:txBody>
      </p:sp>
      <p:sp>
        <p:nvSpPr>
          <p:cNvPr id="29" name="Rectangle 28">
            <a:extLst>
              <a:ext uri="{FF2B5EF4-FFF2-40B4-BE49-F238E27FC236}">
                <a16:creationId xmlns:a16="http://schemas.microsoft.com/office/drawing/2014/main" id="{7524F68A-B02A-497B-08C4-60A81F4B01AC}"/>
              </a:ext>
            </a:extLst>
          </p:cNvPr>
          <p:cNvSpPr/>
          <p:nvPr/>
        </p:nvSpPr>
        <p:spPr>
          <a:xfrm>
            <a:off x="7115653" y="5593972"/>
            <a:ext cx="634886" cy="365125"/>
          </a:xfrm>
          <a:prstGeom prst="rect">
            <a:avLst/>
          </a:prstGeom>
          <a:solidFill>
            <a:srgbClr val="E6E6E6"/>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en-GB" sz="1400" dirty="0">
                <a:solidFill>
                  <a:schemeClr val="tx1"/>
                </a:solidFill>
                <a:latin typeface="Arial" panose="020B0604020202020204" pitchFamily="34" charset="0"/>
                <a:cs typeface="Arial" panose="020B0604020202020204" pitchFamily="34" charset="0"/>
              </a:rPr>
              <a:t>PF</a:t>
            </a:r>
            <a:r>
              <a:rPr lang="en-GB" sz="1400" baseline="-25000" dirty="0">
                <a:solidFill>
                  <a:schemeClr val="tx1"/>
                </a:solidFill>
                <a:latin typeface="Arial" panose="020B0604020202020204" pitchFamily="34" charset="0"/>
                <a:cs typeface="Arial" panose="020B0604020202020204" pitchFamily="34" charset="0"/>
              </a:rPr>
              <a:t>1i</a:t>
            </a:r>
            <a:endParaRPr lang="en-GB" sz="1400" dirty="0">
              <a:solidFill>
                <a:schemeClr val="tx1"/>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D64AA2DF-3764-3C21-BE3F-1B15883A0478}"/>
              </a:ext>
            </a:extLst>
          </p:cNvPr>
          <p:cNvSpPr/>
          <p:nvPr/>
        </p:nvSpPr>
        <p:spPr>
          <a:xfrm>
            <a:off x="8003420" y="5593972"/>
            <a:ext cx="634886" cy="365125"/>
          </a:xfrm>
          <a:prstGeom prst="rect">
            <a:avLst/>
          </a:prstGeom>
          <a:solidFill>
            <a:srgbClr val="E6E6E6"/>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en-GB" sz="1400" dirty="0">
                <a:solidFill>
                  <a:schemeClr val="tx1"/>
                </a:solidFill>
                <a:latin typeface="Arial" panose="020B0604020202020204" pitchFamily="34" charset="0"/>
                <a:cs typeface="Arial" panose="020B0604020202020204" pitchFamily="34" charset="0"/>
              </a:rPr>
              <a:t>BP</a:t>
            </a:r>
            <a:r>
              <a:rPr lang="en-GB" sz="1400" baseline="-25000" dirty="0">
                <a:solidFill>
                  <a:schemeClr val="tx1"/>
                </a:solidFill>
                <a:latin typeface="Arial" panose="020B0604020202020204" pitchFamily="34" charset="0"/>
                <a:cs typeface="Arial" panose="020B0604020202020204" pitchFamily="34" charset="0"/>
              </a:rPr>
              <a:t>1</a:t>
            </a:r>
          </a:p>
        </p:txBody>
      </p:sp>
      <p:sp>
        <p:nvSpPr>
          <p:cNvPr id="33" name="Rectangle 32">
            <a:extLst>
              <a:ext uri="{FF2B5EF4-FFF2-40B4-BE49-F238E27FC236}">
                <a16:creationId xmlns:a16="http://schemas.microsoft.com/office/drawing/2014/main" id="{F579ADC9-1D9E-0BF4-56EE-AD993CC689DF}"/>
              </a:ext>
            </a:extLst>
          </p:cNvPr>
          <p:cNvSpPr/>
          <p:nvPr/>
        </p:nvSpPr>
        <p:spPr>
          <a:xfrm>
            <a:off x="9026763" y="5593972"/>
            <a:ext cx="634886" cy="365125"/>
          </a:xfrm>
          <a:prstGeom prst="rect">
            <a:avLst/>
          </a:prstGeom>
          <a:solidFill>
            <a:srgbClr val="E6E6E6"/>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en-GB" sz="1400" dirty="0">
                <a:solidFill>
                  <a:schemeClr val="tx1"/>
                </a:solidFill>
                <a:latin typeface="Arial" panose="020B0604020202020204" pitchFamily="34" charset="0"/>
                <a:cs typeface="Arial" panose="020B0604020202020204" pitchFamily="34" charset="0"/>
              </a:rPr>
              <a:t>PF</a:t>
            </a:r>
            <a:r>
              <a:rPr lang="en-GB" sz="1400" baseline="-25000" dirty="0">
                <a:solidFill>
                  <a:schemeClr val="tx1"/>
                </a:solidFill>
                <a:latin typeface="Arial" panose="020B0604020202020204" pitchFamily="34" charset="0"/>
                <a:cs typeface="Arial" panose="020B0604020202020204" pitchFamily="34" charset="0"/>
              </a:rPr>
              <a:t>2i</a:t>
            </a:r>
            <a:endParaRPr lang="en-GB" sz="1400" dirty="0">
              <a:solidFill>
                <a:schemeClr val="tx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FCAE5B61-000D-B7EB-0252-89AB7E6AC87C}"/>
              </a:ext>
            </a:extLst>
          </p:cNvPr>
          <p:cNvSpPr/>
          <p:nvPr/>
        </p:nvSpPr>
        <p:spPr>
          <a:xfrm>
            <a:off x="9914530" y="5593972"/>
            <a:ext cx="634886" cy="365125"/>
          </a:xfrm>
          <a:prstGeom prst="rect">
            <a:avLst/>
          </a:prstGeom>
          <a:solidFill>
            <a:srgbClr val="E6E6E6"/>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en-GB" sz="1400" dirty="0">
                <a:solidFill>
                  <a:schemeClr val="tx1"/>
                </a:solidFill>
                <a:latin typeface="Arial" panose="020B0604020202020204" pitchFamily="34" charset="0"/>
                <a:cs typeface="Arial" panose="020B0604020202020204" pitchFamily="34" charset="0"/>
              </a:rPr>
              <a:t>BP</a:t>
            </a:r>
            <a:r>
              <a:rPr lang="en-GB" sz="1400" baseline="-25000" dirty="0">
                <a:solidFill>
                  <a:schemeClr val="tx1"/>
                </a:solidFill>
                <a:latin typeface="Arial" panose="020B0604020202020204" pitchFamily="34" charset="0"/>
                <a:cs typeface="Arial" panose="020B0604020202020204" pitchFamily="34" charset="0"/>
              </a:rPr>
              <a:t>2</a:t>
            </a:r>
          </a:p>
        </p:txBody>
      </p:sp>
      <p:cxnSp>
        <p:nvCxnSpPr>
          <p:cNvPr id="37" name="Straight Arrow Connector 36">
            <a:extLst>
              <a:ext uri="{FF2B5EF4-FFF2-40B4-BE49-F238E27FC236}">
                <a16:creationId xmlns:a16="http://schemas.microsoft.com/office/drawing/2014/main" id="{2DB0D84C-E7A0-D3FA-6F6B-94D9A3BBE68F}"/>
              </a:ext>
            </a:extLst>
          </p:cNvPr>
          <p:cNvCxnSpPr>
            <a:stCxn id="16" idx="3"/>
          </p:cNvCxnSpPr>
          <p:nvPr/>
        </p:nvCxnSpPr>
        <p:spPr>
          <a:xfrm flipV="1">
            <a:off x="7482457" y="3952238"/>
            <a:ext cx="22307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F66D73D-191E-8D56-05AD-242735751D97}"/>
              </a:ext>
            </a:extLst>
          </p:cNvPr>
          <p:cNvCxnSpPr>
            <a:cxnSpLocks/>
            <a:endCxn id="18" idx="1"/>
          </p:cNvCxnSpPr>
          <p:nvPr/>
        </p:nvCxnSpPr>
        <p:spPr>
          <a:xfrm>
            <a:off x="7716276" y="3952239"/>
            <a:ext cx="113867"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1B33A86-53C3-1415-3598-E30E9BA717B3}"/>
              </a:ext>
            </a:extLst>
          </p:cNvPr>
          <p:cNvCxnSpPr>
            <a:cxnSpLocks/>
            <a:stCxn id="18" idx="3"/>
          </p:cNvCxnSpPr>
          <p:nvPr/>
        </p:nvCxnSpPr>
        <p:spPr>
          <a:xfrm flipV="1">
            <a:off x="8465029" y="3952238"/>
            <a:ext cx="369213"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B3B25D2-6C41-3F32-66C0-A78935A0118D}"/>
              </a:ext>
            </a:extLst>
          </p:cNvPr>
          <p:cNvCxnSpPr>
            <a:cxnSpLocks/>
            <a:endCxn id="19" idx="1"/>
          </p:cNvCxnSpPr>
          <p:nvPr/>
        </p:nvCxnSpPr>
        <p:spPr>
          <a:xfrm>
            <a:off x="8823557" y="3952239"/>
            <a:ext cx="284970"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DCCC161-A14F-E3AF-9560-20BF168C6292}"/>
              </a:ext>
            </a:extLst>
          </p:cNvPr>
          <p:cNvCxnSpPr/>
          <p:nvPr/>
        </p:nvCxnSpPr>
        <p:spPr>
          <a:xfrm flipV="1">
            <a:off x="9754169" y="3952238"/>
            <a:ext cx="22307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0C6ECDC-9148-BDBE-0D57-19AF000A0593}"/>
              </a:ext>
            </a:extLst>
          </p:cNvPr>
          <p:cNvCxnSpPr>
            <a:cxnSpLocks/>
          </p:cNvCxnSpPr>
          <p:nvPr/>
        </p:nvCxnSpPr>
        <p:spPr>
          <a:xfrm>
            <a:off x="9973700" y="3952239"/>
            <a:ext cx="113867"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8" name="Elbow Connector 47">
            <a:extLst>
              <a:ext uri="{FF2B5EF4-FFF2-40B4-BE49-F238E27FC236}">
                <a16:creationId xmlns:a16="http://schemas.microsoft.com/office/drawing/2014/main" id="{A54BA555-53A4-87BD-E827-5F2CC909BEA6}"/>
              </a:ext>
            </a:extLst>
          </p:cNvPr>
          <p:cNvCxnSpPr>
            <a:stCxn id="28" idx="0"/>
            <a:endCxn id="22" idx="0"/>
          </p:cNvCxnSpPr>
          <p:nvPr/>
        </p:nvCxnSpPr>
        <p:spPr>
          <a:xfrm rot="5400000" flipH="1" flipV="1">
            <a:off x="8834853" y="4041295"/>
            <a:ext cx="12700" cy="1915748"/>
          </a:xfrm>
          <a:prstGeom prst="bentConnector3">
            <a:avLst>
              <a:gd name="adj1" fmla="val 1293748"/>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0009995-3E4D-EEA4-8A73-13368FB95AFE}"/>
              </a:ext>
            </a:extLst>
          </p:cNvPr>
          <p:cNvCxnSpPr>
            <a:stCxn id="20" idx="2"/>
            <a:endCxn id="21" idx="0"/>
          </p:cNvCxnSpPr>
          <p:nvPr/>
        </p:nvCxnSpPr>
        <p:spPr>
          <a:xfrm>
            <a:off x="10408613" y="4134801"/>
            <a:ext cx="0" cy="165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B1561F0C-95A4-84F7-EB81-484FADC9904B}"/>
              </a:ext>
            </a:extLst>
          </p:cNvPr>
          <p:cNvSpPr/>
          <p:nvPr/>
        </p:nvSpPr>
        <p:spPr>
          <a:xfrm>
            <a:off x="8473641" y="3459366"/>
            <a:ext cx="634886" cy="200796"/>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en-GB" sz="1400" dirty="0">
                <a:solidFill>
                  <a:schemeClr val="tx1"/>
                </a:solidFill>
                <a:latin typeface="Arial" panose="020B0604020202020204" pitchFamily="34" charset="0"/>
                <a:cs typeface="Arial" panose="020B0604020202020204" pitchFamily="34" charset="0"/>
              </a:rPr>
              <a:t>SCH</a:t>
            </a:r>
          </a:p>
        </p:txBody>
      </p:sp>
      <p:cxnSp>
        <p:nvCxnSpPr>
          <p:cNvPr id="57" name="Elbow Connector 56">
            <a:extLst>
              <a:ext uri="{FF2B5EF4-FFF2-40B4-BE49-F238E27FC236}">
                <a16:creationId xmlns:a16="http://schemas.microsoft.com/office/drawing/2014/main" id="{DF3E1AC8-5D2D-E6D2-83A8-4023F24DC91D}"/>
              </a:ext>
            </a:extLst>
          </p:cNvPr>
          <p:cNvCxnSpPr>
            <a:stCxn id="29" idx="0"/>
            <a:endCxn id="28" idx="1"/>
          </p:cNvCxnSpPr>
          <p:nvPr/>
        </p:nvCxnSpPr>
        <p:spPr>
          <a:xfrm rot="5400000" flipH="1" flipV="1">
            <a:off x="7290196" y="5324632"/>
            <a:ext cx="412240" cy="12644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Elbow Connector 58">
            <a:extLst>
              <a:ext uri="{FF2B5EF4-FFF2-40B4-BE49-F238E27FC236}">
                <a16:creationId xmlns:a16="http://schemas.microsoft.com/office/drawing/2014/main" id="{08F2A1ED-E1D8-1694-A62E-EE8DBD8029C6}"/>
              </a:ext>
            </a:extLst>
          </p:cNvPr>
          <p:cNvCxnSpPr>
            <a:stCxn id="28" idx="3"/>
            <a:endCxn id="30" idx="0"/>
          </p:cNvCxnSpPr>
          <p:nvPr/>
        </p:nvCxnSpPr>
        <p:spPr>
          <a:xfrm>
            <a:off x="8194422" y="5181732"/>
            <a:ext cx="126441" cy="41224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Elbow Connector 60">
            <a:extLst>
              <a:ext uri="{FF2B5EF4-FFF2-40B4-BE49-F238E27FC236}">
                <a16:creationId xmlns:a16="http://schemas.microsoft.com/office/drawing/2014/main" id="{C5CFE65D-304E-4687-4988-3173FF8875B3}"/>
              </a:ext>
            </a:extLst>
          </p:cNvPr>
          <p:cNvCxnSpPr>
            <a:stCxn id="33" idx="0"/>
            <a:endCxn id="22" idx="1"/>
          </p:cNvCxnSpPr>
          <p:nvPr/>
        </p:nvCxnSpPr>
        <p:spPr>
          <a:xfrm rot="5400000" flipH="1" flipV="1">
            <a:off x="9203625" y="5322313"/>
            <a:ext cx="412240" cy="13107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Elbow Connector 62">
            <a:extLst>
              <a:ext uri="{FF2B5EF4-FFF2-40B4-BE49-F238E27FC236}">
                <a16:creationId xmlns:a16="http://schemas.microsoft.com/office/drawing/2014/main" id="{BFE4852C-3FB7-691C-AF02-23E69FEF0963}"/>
              </a:ext>
            </a:extLst>
          </p:cNvPr>
          <p:cNvCxnSpPr>
            <a:stCxn id="22" idx="3"/>
            <a:endCxn id="34" idx="0"/>
          </p:cNvCxnSpPr>
          <p:nvPr/>
        </p:nvCxnSpPr>
        <p:spPr>
          <a:xfrm>
            <a:off x="10110170" y="5181732"/>
            <a:ext cx="121803" cy="41224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Freeform 65">
            <a:extLst>
              <a:ext uri="{FF2B5EF4-FFF2-40B4-BE49-F238E27FC236}">
                <a16:creationId xmlns:a16="http://schemas.microsoft.com/office/drawing/2014/main" id="{0244FF57-09DA-B50E-0D36-8B977E04194E}"/>
              </a:ext>
            </a:extLst>
          </p:cNvPr>
          <p:cNvSpPr/>
          <p:nvPr/>
        </p:nvSpPr>
        <p:spPr>
          <a:xfrm>
            <a:off x="8836286" y="4480791"/>
            <a:ext cx="1243012" cy="364332"/>
          </a:xfrm>
          <a:custGeom>
            <a:avLst/>
            <a:gdLst>
              <a:gd name="csX0" fmla="*/ 0 w 1243012"/>
              <a:gd name="csY0" fmla="*/ 364332 h 364332"/>
              <a:gd name="csX1" fmla="*/ 0 w 1243012"/>
              <a:gd name="csY1" fmla="*/ 0 h 364332"/>
              <a:gd name="csX2" fmla="*/ 1243012 w 1243012"/>
              <a:gd name="csY2" fmla="*/ 0 h 364332"/>
            </a:gdLst>
            <a:ahLst/>
            <a:cxnLst>
              <a:cxn ang="0">
                <a:pos x="csX0" y="csY0"/>
              </a:cxn>
              <a:cxn ang="0">
                <a:pos x="csX1" y="csY1"/>
              </a:cxn>
              <a:cxn ang="0">
                <a:pos x="csX2" y="csY2"/>
              </a:cxn>
            </a:cxnLst>
            <a:rect l="l" t="t" r="r" b="b"/>
            <a:pathLst>
              <a:path w="1243012" h="364332">
                <a:moveTo>
                  <a:pt x="0" y="364332"/>
                </a:moveTo>
                <a:lnTo>
                  <a:pt x="0" y="0"/>
                </a:lnTo>
                <a:lnTo>
                  <a:pt x="1243012" y="0"/>
                </a:lnTo>
              </a:path>
            </a:pathLst>
          </a:cu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8" name="Straight Connector 67">
            <a:extLst>
              <a:ext uri="{FF2B5EF4-FFF2-40B4-BE49-F238E27FC236}">
                <a16:creationId xmlns:a16="http://schemas.microsoft.com/office/drawing/2014/main" id="{AF725F7F-8598-703D-AAD9-0E4B077F606A}"/>
              </a:ext>
            </a:extLst>
          </p:cNvPr>
          <p:cNvCxnSpPr/>
          <p:nvPr/>
        </p:nvCxnSpPr>
        <p:spPr>
          <a:xfrm flipV="1">
            <a:off x="8473641" y="4729606"/>
            <a:ext cx="0" cy="864366"/>
          </a:xfrm>
          <a:prstGeom prst="line">
            <a:avLst/>
          </a:prstGeom>
          <a:ln w="25400">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
        <p:nvSpPr>
          <p:cNvPr id="71" name="Freeform 70">
            <a:extLst>
              <a:ext uri="{FF2B5EF4-FFF2-40B4-BE49-F238E27FC236}">
                <a16:creationId xmlns:a16="http://schemas.microsoft.com/office/drawing/2014/main" id="{1805C819-F545-85E6-EDB9-8FE64768A517}"/>
              </a:ext>
            </a:extLst>
          </p:cNvPr>
          <p:cNvSpPr/>
          <p:nvPr/>
        </p:nvSpPr>
        <p:spPr>
          <a:xfrm>
            <a:off x="9857842" y="4709391"/>
            <a:ext cx="514350" cy="885825"/>
          </a:xfrm>
          <a:custGeom>
            <a:avLst/>
            <a:gdLst>
              <a:gd name="csX0" fmla="*/ 514350 w 514350"/>
              <a:gd name="csY0" fmla="*/ 885825 h 885825"/>
              <a:gd name="csX1" fmla="*/ 514350 w 514350"/>
              <a:gd name="csY1" fmla="*/ 0 h 885825"/>
              <a:gd name="csX2" fmla="*/ 0 w 514350"/>
              <a:gd name="csY2" fmla="*/ 0 h 885825"/>
            </a:gdLst>
            <a:ahLst/>
            <a:cxnLst>
              <a:cxn ang="0">
                <a:pos x="csX0" y="csY0"/>
              </a:cxn>
              <a:cxn ang="0">
                <a:pos x="csX1" y="csY1"/>
              </a:cxn>
              <a:cxn ang="0">
                <a:pos x="csX2" y="csY2"/>
              </a:cxn>
            </a:cxnLst>
            <a:rect l="l" t="t" r="r" b="b"/>
            <a:pathLst>
              <a:path w="514350" h="885825">
                <a:moveTo>
                  <a:pt x="514350" y="885825"/>
                </a:moveTo>
                <a:lnTo>
                  <a:pt x="514350" y="0"/>
                </a:lnTo>
                <a:lnTo>
                  <a:pt x="0" y="0"/>
                </a:lnTo>
              </a:path>
            </a:pathLst>
          </a:custGeom>
          <a:noFill/>
          <a:ln>
            <a:solidFill>
              <a:schemeClr val="accent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51831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60DC1-4E96-D3FC-EE7A-FBF8A7AB5077}"/>
            </a:ext>
          </a:extLst>
        </p:cNvPr>
        <p:cNvGrpSpPr/>
        <p:nvPr/>
      </p:nvGrpSpPr>
      <p:grpSpPr>
        <a:xfrm>
          <a:off x="0" y="0"/>
          <a:ext cx="0" cy="0"/>
          <a:chOff x="0" y="0"/>
          <a:chExt cx="0" cy="0"/>
        </a:xfrm>
      </p:grpSpPr>
      <p:sp>
        <p:nvSpPr>
          <p:cNvPr id="6" name="TextBox 1">
            <a:extLst>
              <a:ext uri="{FF2B5EF4-FFF2-40B4-BE49-F238E27FC236}">
                <a16:creationId xmlns:a16="http://schemas.microsoft.com/office/drawing/2014/main" id="{B9DFFCE2-C0A8-A9F7-22EC-DFC50366D5ED}"/>
              </a:ext>
            </a:extLst>
          </p:cNvPr>
          <p:cNvSpPr txBox="1"/>
          <p:nvPr/>
        </p:nvSpPr>
        <p:spPr>
          <a:xfrm>
            <a:off x="509667" y="330951"/>
            <a:ext cx="11137690" cy="553998"/>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Non-financial transaction mapping</a:t>
            </a:r>
          </a:p>
        </p:txBody>
      </p:sp>
      <p:sp>
        <p:nvSpPr>
          <p:cNvPr id="8" name="Segnaposto piè di pagina 7">
            <a:extLst>
              <a:ext uri="{FF2B5EF4-FFF2-40B4-BE49-F238E27FC236}">
                <a16:creationId xmlns:a16="http://schemas.microsoft.com/office/drawing/2014/main" id="{A79443A6-6626-62D9-4872-307252D770D9}"/>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33</a:t>
            </a:r>
          </a:p>
        </p:txBody>
      </p:sp>
      <p:sp>
        <p:nvSpPr>
          <p:cNvPr id="3" name="Rettangolo con angoli arrotondati 1">
            <a:extLst>
              <a:ext uri="{FF2B5EF4-FFF2-40B4-BE49-F238E27FC236}">
                <a16:creationId xmlns:a16="http://schemas.microsoft.com/office/drawing/2014/main" id="{0392CB6A-462E-3A1E-8188-29C86A60425C}"/>
              </a:ext>
            </a:extLst>
          </p:cNvPr>
          <p:cNvSpPr/>
          <p:nvPr/>
        </p:nvSpPr>
        <p:spPr>
          <a:xfrm>
            <a:off x="587375" y="1151104"/>
            <a:ext cx="10206522" cy="468913"/>
          </a:xfrm>
          <a:prstGeom prst="roundRect">
            <a:avLst>
              <a:gd name="adj" fmla="val 17983"/>
            </a:avLst>
          </a:prstGeom>
          <a:solidFill>
            <a:srgbClr val="18A3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venir Black" panose="02000503020000020003" pitchFamily="2" charset="0"/>
                <a:ea typeface="+mn-ea"/>
                <a:cs typeface="Arial" panose="020B0604020202020204" pitchFamily="34" charset="0"/>
              </a:rPr>
              <a:t>It is important to note that these non-financial transactions are identified by the combination of the following vectors. </a:t>
            </a:r>
          </a:p>
        </p:txBody>
      </p:sp>
      <p:grpSp>
        <p:nvGrpSpPr>
          <p:cNvPr id="5" name="Group 4">
            <a:extLst>
              <a:ext uri="{FF2B5EF4-FFF2-40B4-BE49-F238E27FC236}">
                <a16:creationId xmlns:a16="http://schemas.microsoft.com/office/drawing/2014/main" id="{C9A9DF76-A5F0-A549-E9CF-AB9E3DAFFD79}"/>
              </a:ext>
            </a:extLst>
          </p:cNvPr>
          <p:cNvGrpSpPr/>
          <p:nvPr/>
        </p:nvGrpSpPr>
        <p:grpSpPr>
          <a:xfrm>
            <a:off x="587375" y="1818861"/>
            <a:ext cx="10205061" cy="4146459"/>
            <a:chOff x="587375" y="2341416"/>
            <a:chExt cx="8918975" cy="3623904"/>
          </a:xfrm>
        </p:grpSpPr>
        <p:pic>
          <p:nvPicPr>
            <p:cNvPr id="2" name="Picture 1">
              <a:extLst>
                <a:ext uri="{FF2B5EF4-FFF2-40B4-BE49-F238E27FC236}">
                  <a16:creationId xmlns:a16="http://schemas.microsoft.com/office/drawing/2014/main" id="{06475AAF-B372-C9AE-C01E-52305D2903C0}"/>
                </a:ext>
              </a:extLst>
            </p:cNvPr>
            <p:cNvPicPr>
              <a:picLocks noChangeAspect="1"/>
            </p:cNvPicPr>
            <p:nvPr/>
          </p:nvPicPr>
          <p:blipFill>
            <a:blip r:embed="rId3"/>
            <a:stretch>
              <a:fillRect/>
            </a:stretch>
          </p:blipFill>
          <p:spPr>
            <a:xfrm>
              <a:off x="587375" y="2341416"/>
              <a:ext cx="8918973" cy="1032148"/>
            </a:xfrm>
            <a:prstGeom prst="rect">
              <a:avLst/>
            </a:prstGeom>
          </p:spPr>
        </p:pic>
        <p:pic>
          <p:nvPicPr>
            <p:cNvPr id="4" name="Picture 3">
              <a:extLst>
                <a:ext uri="{FF2B5EF4-FFF2-40B4-BE49-F238E27FC236}">
                  <a16:creationId xmlns:a16="http://schemas.microsoft.com/office/drawing/2014/main" id="{0AD1209A-BD7A-A2FA-6D26-F1CBC0C2B3A4}"/>
                </a:ext>
              </a:extLst>
            </p:cNvPr>
            <p:cNvPicPr>
              <a:picLocks noChangeAspect="1"/>
            </p:cNvPicPr>
            <p:nvPr/>
          </p:nvPicPr>
          <p:blipFill>
            <a:blip r:embed="rId4"/>
            <a:stretch>
              <a:fillRect/>
            </a:stretch>
          </p:blipFill>
          <p:spPr>
            <a:xfrm>
              <a:off x="587375" y="3472986"/>
              <a:ext cx="8918975" cy="2492334"/>
            </a:xfrm>
            <a:prstGeom prst="rect">
              <a:avLst/>
            </a:prstGeom>
          </p:spPr>
        </p:pic>
      </p:grpSp>
    </p:spTree>
    <p:extLst>
      <p:ext uri="{BB962C8B-B14F-4D97-AF65-F5344CB8AC3E}">
        <p14:creationId xmlns:p14="http://schemas.microsoft.com/office/powerpoint/2010/main" val="3460492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CE7EA-15BB-DAD6-8F1B-05443C17EF2C}"/>
            </a:ext>
          </a:extLst>
        </p:cNvPr>
        <p:cNvGrpSpPr/>
        <p:nvPr/>
      </p:nvGrpSpPr>
      <p:grpSpPr>
        <a:xfrm>
          <a:off x="0" y="0"/>
          <a:ext cx="0" cy="0"/>
          <a:chOff x="0" y="0"/>
          <a:chExt cx="0" cy="0"/>
        </a:xfrm>
      </p:grpSpPr>
      <p:sp>
        <p:nvSpPr>
          <p:cNvPr id="6" name="TextBox 1">
            <a:extLst>
              <a:ext uri="{FF2B5EF4-FFF2-40B4-BE49-F238E27FC236}">
                <a16:creationId xmlns:a16="http://schemas.microsoft.com/office/drawing/2014/main" id="{19C71D72-8071-0CCD-3018-F1F85261E059}"/>
              </a:ext>
            </a:extLst>
          </p:cNvPr>
          <p:cNvSpPr txBox="1"/>
          <p:nvPr/>
        </p:nvSpPr>
        <p:spPr>
          <a:xfrm>
            <a:off x="509667" y="330951"/>
            <a:ext cx="11137690" cy="553998"/>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Non-financial transaction mapping</a:t>
            </a:r>
          </a:p>
        </p:txBody>
      </p:sp>
      <p:sp>
        <p:nvSpPr>
          <p:cNvPr id="8" name="Segnaposto piè di pagina 7">
            <a:extLst>
              <a:ext uri="{FF2B5EF4-FFF2-40B4-BE49-F238E27FC236}">
                <a16:creationId xmlns:a16="http://schemas.microsoft.com/office/drawing/2014/main" id="{A3A27D1D-9546-6991-C920-75B141577792}"/>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34</a:t>
            </a:r>
          </a:p>
        </p:txBody>
      </p:sp>
      <p:pic>
        <p:nvPicPr>
          <p:cNvPr id="9" name="Picture 8">
            <a:extLst>
              <a:ext uri="{FF2B5EF4-FFF2-40B4-BE49-F238E27FC236}">
                <a16:creationId xmlns:a16="http://schemas.microsoft.com/office/drawing/2014/main" id="{8772CFDB-5327-1C85-58D0-AA5392762DEE}"/>
              </a:ext>
            </a:extLst>
          </p:cNvPr>
          <p:cNvPicPr>
            <a:picLocks noChangeAspect="1"/>
          </p:cNvPicPr>
          <p:nvPr/>
        </p:nvPicPr>
        <p:blipFill>
          <a:blip r:embed="rId3"/>
          <a:stretch>
            <a:fillRect/>
          </a:stretch>
        </p:blipFill>
        <p:spPr>
          <a:xfrm>
            <a:off x="587375" y="1725450"/>
            <a:ext cx="10184536" cy="3598213"/>
          </a:xfrm>
          <a:prstGeom prst="rect">
            <a:avLst/>
          </a:prstGeom>
        </p:spPr>
      </p:pic>
    </p:spTree>
    <p:extLst>
      <p:ext uri="{BB962C8B-B14F-4D97-AF65-F5344CB8AC3E}">
        <p14:creationId xmlns:p14="http://schemas.microsoft.com/office/powerpoint/2010/main" val="3885874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BC743-FE69-7E79-E3ED-90BAD09FFD31}"/>
            </a:ext>
          </a:extLst>
        </p:cNvPr>
        <p:cNvGrpSpPr/>
        <p:nvPr/>
      </p:nvGrpSpPr>
      <p:grpSpPr>
        <a:xfrm>
          <a:off x="0" y="0"/>
          <a:ext cx="0" cy="0"/>
          <a:chOff x="0" y="0"/>
          <a:chExt cx="0" cy="0"/>
        </a:xfrm>
      </p:grpSpPr>
      <p:sp>
        <p:nvSpPr>
          <p:cNvPr id="4" name="TextBox 1">
            <a:extLst>
              <a:ext uri="{FF2B5EF4-FFF2-40B4-BE49-F238E27FC236}">
                <a16:creationId xmlns:a16="http://schemas.microsoft.com/office/drawing/2014/main" id="{EC1A3EB8-E129-51B9-F188-CF2990551463}"/>
              </a:ext>
            </a:extLst>
          </p:cNvPr>
          <p:cNvSpPr txBox="1"/>
          <p:nvPr/>
        </p:nvSpPr>
        <p:spPr>
          <a:xfrm>
            <a:off x="509667" y="330263"/>
            <a:ext cx="10968141" cy="553998"/>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Data Management, Analysis &amp; Presentation</a:t>
            </a:r>
          </a:p>
        </p:txBody>
      </p:sp>
      <p:sp>
        <p:nvSpPr>
          <p:cNvPr id="10" name="Segnaposto piè di pagina 9">
            <a:extLst>
              <a:ext uri="{FF2B5EF4-FFF2-40B4-BE49-F238E27FC236}">
                <a16:creationId xmlns:a16="http://schemas.microsoft.com/office/drawing/2014/main" id="{30F270F3-597B-84A5-9B80-47474754DBD4}"/>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it-IT" dirty="0">
                <a:solidFill>
                  <a:prstClr val="black"/>
                </a:solidFill>
              </a:rPr>
              <a:t>35</a:t>
            </a:r>
            <a:endPar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endParaRPr>
          </a:p>
        </p:txBody>
      </p:sp>
      <p:grpSp>
        <p:nvGrpSpPr>
          <p:cNvPr id="2" name="Group 1">
            <a:extLst>
              <a:ext uri="{FF2B5EF4-FFF2-40B4-BE49-F238E27FC236}">
                <a16:creationId xmlns:a16="http://schemas.microsoft.com/office/drawing/2014/main" id="{5AA9AAD8-47FE-2736-F10B-7F20A5552D61}"/>
              </a:ext>
            </a:extLst>
          </p:cNvPr>
          <p:cNvGrpSpPr/>
          <p:nvPr/>
        </p:nvGrpSpPr>
        <p:grpSpPr>
          <a:xfrm>
            <a:off x="587375" y="1470991"/>
            <a:ext cx="11024842" cy="4305556"/>
            <a:chOff x="2431083" y="1302026"/>
            <a:chExt cx="7337426" cy="4305556"/>
          </a:xfrm>
        </p:grpSpPr>
        <p:sp>
          <p:nvSpPr>
            <p:cNvPr id="7" name="Rettangolo con angoli arrotondati 1">
              <a:extLst>
                <a:ext uri="{FF2B5EF4-FFF2-40B4-BE49-F238E27FC236}">
                  <a16:creationId xmlns:a16="http://schemas.microsoft.com/office/drawing/2014/main" id="{55A50665-8304-142C-11BB-923B8C64B6A5}"/>
                </a:ext>
              </a:extLst>
            </p:cNvPr>
            <p:cNvSpPr/>
            <p:nvPr/>
          </p:nvSpPr>
          <p:spPr>
            <a:xfrm>
              <a:off x="2431083" y="4799847"/>
              <a:ext cx="7337425" cy="807735"/>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venir Book" panose="02000503020000020003" pitchFamily="2" charset="0"/>
                  <a:ea typeface="+mn-ea"/>
                  <a:cs typeface="Arial" panose="020B0604020202020204" pitchFamily="34" charset="0"/>
                </a:rPr>
                <a:t>Both approaches  ensure a thorough understanding of the financial dynamics and the significant contributions of CLOs. Providing a detailed examination of their financial impact and role within the broader context of HIV response efforts.</a:t>
              </a:r>
            </a:p>
          </p:txBody>
        </p:sp>
        <p:sp>
          <p:nvSpPr>
            <p:cNvPr id="12" name="Rettangolo con angoli arrotondati 1">
              <a:extLst>
                <a:ext uri="{FF2B5EF4-FFF2-40B4-BE49-F238E27FC236}">
                  <a16:creationId xmlns:a16="http://schemas.microsoft.com/office/drawing/2014/main" id="{4C910F47-7521-05E1-361A-08AA77B0E517}"/>
                </a:ext>
              </a:extLst>
            </p:cNvPr>
            <p:cNvSpPr/>
            <p:nvPr/>
          </p:nvSpPr>
          <p:spPr>
            <a:xfrm>
              <a:off x="2431083" y="1302026"/>
              <a:ext cx="7337425" cy="638770"/>
            </a:xfrm>
            <a:prstGeom prst="roundRect">
              <a:avLst>
                <a:gd name="adj" fmla="val 17983"/>
              </a:avLst>
            </a:prstGeom>
            <a:solidFill>
              <a:srgbClr val="18A3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venir Black" panose="02000503020000020003" pitchFamily="2" charset="0"/>
                  <a:ea typeface="+mn-ea"/>
                  <a:cs typeface="Arial" panose="020B0604020202020204" pitchFamily="34" charset="0"/>
                </a:rPr>
                <a:t>There are two options to consider when analyzing &amp; presenting the CLO-RT.</a:t>
              </a:r>
            </a:p>
          </p:txBody>
        </p:sp>
        <p:sp>
          <p:nvSpPr>
            <p:cNvPr id="5" name="Rettangolo con angoli arrotondati 1">
              <a:extLst>
                <a:ext uri="{FF2B5EF4-FFF2-40B4-BE49-F238E27FC236}">
                  <a16:creationId xmlns:a16="http://schemas.microsoft.com/office/drawing/2014/main" id="{F302C7B6-8A48-BA86-AB55-7D3B50C6A249}"/>
                </a:ext>
              </a:extLst>
            </p:cNvPr>
            <p:cNvSpPr/>
            <p:nvPr/>
          </p:nvSpPr>
          <p:spPr>
            <a:xfrm>
              <a:off x="2431084" y="2552633"/>
              <a:ext cx="3565525" cy="2039245"/>
            </a:xfrm>
            <a:prstGeom prst="roundRect">
              <a:avLst>
                <a:gd name="adj" fmla="val 0"/>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251999" rtlCol="0" anchor="t"/>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Arial" panose="020B0604020202020204" pitchFamily="34" charset="0"/>
                </a:rPr>
                <a:t>involves a comprehensive data entry and analysis that encompasses both financial and economic transactions. The objective of this exercise is to produce a full NASA study that includes an in-depth analysis of the contributions made by community-led organizations (CLOs) in comparison to other organizations involved in the national HIV response. </a:t>
              </a:r>
            </a:p>
          </p:txBody>
        </p:sp>
        <p:sp>
          <p:nvSpPr>
            <p:cNvPr id="6" name="Rettangolo con angoli arrotondati 1">
              <a:extLst>
                <a:ext uri="{FF2B5EF4-FFF2-40B4-BE49-F238E27FC236}">
                  <a16:creationId xmlns:a16="http://schemas.microsoft.com/office/drawing/2014/main" id="{DCF0A7C3-0B4B-71DF-0ECB-820985A3BBF9}"/>
                </a:ext>
              </a:extLst>
            </p:cNvPr>
            <p:cNvSpPr/>
            <p:nvPr/>
          </p:nvSpPr>
          <p:spPr>
            <a:xfrm>
              <a:off x="2431083" y="2139951"/>
              <a:ext cx="3565525" cy="553998"/>
            </a:xfrm>
            <a:prstGeom prst="roundRect">
              <a:avLst>
                <a:gd name="adj" fmla="val 17983"/>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venir Black" panose="02000503020000020003" pitchFamily="2" charset="0"/>
                  <a:ea typeface="+mn-ea"/>
                  <a:cs typeface="Arial" panose="020B0604020202020204" pitchFamily="34" charset="0"/>
                </a:rPr>
                <a:t>The integrated exercise (NASA+) </a:t>
              </a:r>
            </a:p>
          </p:txBody>
        </p:sp>
        <p:sp>
          <p:nvSpPr>
            <p:cNvPr id="8" name="Rettangolo con angoli arrotondati 1">
              <a:extLst>
                <a:ext uri="{FF2B5EF4-FFF2-40B4-BE49-F238E27FC236}">
                  <a16:creationId xmlns:a16="http://schemas.microsoft.com/office/drawing/2014/main" id="{66073A99-946C-0363-C3F2-86D1DFB1001A}"/>
                </a:ext>
              </a:extLst>
            </p:cNvPr>
            <p:cNvSpPr/>
            <p:nvPr/>
          </p:nvSpPr>
          <p:spPr>
            <a:xfrm>
              <a:off x="6202984" y="2552633"/>
              <a:ext cx="3565525" cy="2039245"/>
            </a:xfrm>
            <a:prstGeom prst="roundRect">
              <a:avLst>
                <a:gd name="adj" fmla="val 0"/>
              </a:avLst>
            </a:prstGeom>
            <a:solidFill>
              <a:srgbClr val="F0794E">
                <a:alpha val="567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tIns="251999" rtlCol="0" anchor="t"/>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Arial" panose="020B0604020202020204" pitchFamily="34" charset="0"/>
                </a:rPr>
                <a:t>Focused Assessment of Community-Led Organizations. The exercise centers on gathering data directly from CLOs. The primary goal is to assess the financial and non-financial resources of CLOs.</a:t>
              </a:r>
            </a:p>
          </p:txBody>
        </p:sp>
        <p:sp>
          <p:nvSpPr>
            <p:cNvPr id="11" name="Rettangolo con angoli arrotondati 1">
              <a:extLst>
                <a:ext uri="{FF2B5EF4-FFF2-40B4-BE49-F238E27FC236}">
                  <a16:creationId xmlns:a16="http://schemas.microsoft.com/office/drawing/2014/main" id="{95125B1C-500A-6259-53AA-35C397DD9AC9}"/>
                </a:ext>
              </a:extLst>
            </p:cNvPr>
            <p:cNvSpPr/>
            <p:nvPr/>
          </p:nvSpPr>
          <p:spPr>
            <a:xfrm>
              <a:off x="6202983" y="2139951"/>
              <a:ext cx="3565525" cy="553998"/>
            </a:xfrm>
            <a:prstGeom prst="roundRect">
              <a:avLst>
                <a:gd name="adj" fmla="val 17983"/>
              </a:avLst>
            </a:prstGeom>
            <a:solidFill>
              <a:srgbClr val="F079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venir Black" panose="02000503020000020003" pitchFamily="2" charset="0"/>
                  <a:ea typeface="+mn-ea"/>
                  <a:cs typeface="Arial" panose="020B0604020202020204" pitchFamily="34" charset="0"/>
                </a:rPr>
                <a:t>CLO RT stand-alone exercise</a:t>
              </a:r>
            </a:p>
          </p:txBody>
        </p:sp>
      </p:grpSp>
    </p:spTree>
    <p:extLst>
      <p:ext uri="{BB962C8B-B14F-4D97-AF65-F5344CB8AC3E}">
        <p14:creationId xmlns:p14="http://schemas.microsoft.com/office/powerpoint/2010/main" val="3368561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ED617-7867-108A-C962-A5B1B64C84CA}"/>
            </a:ext>
          </a:extLst>
        </p:cNvPr>
        <p:cNvGrpSpPr/>
        <p:nvPr/>
      </p:nvGrpSpPr>
      <p:grpSpPr>
        <a:xfrm>
          <a:off x="0" y="0"/>
          <a:ext cx="0" cy="0"/>
          <a:chOff x="0" y="0"/>
          <a:chExt cx="0" cy="0"/>
        </a:xfrm>
      </p:grpSpPr>
      <p:sp>
        <p:nvSpPr>
          <p:cNvPr id="6" name="TextBox 1">
            <a:extLst>
              <a:ext uri="{FF2B5EF4-FFF2-40B4-BE49-F238E27FC236}">
                <a16:creationId xmlns:a16="http://schemas.microsoft.com/office/drawing/2014/main" id="{A3F71157-C818-54AF-5B8B-402575766F0A}"/>
              </a:ext>
            </a:extLst>
          </p:cNvPr>
          <p:cNvSpPr txBox="1"/>
          <p:nvPr/>
        </p:nvSpPr>
        <p:spPr>
          <a:xfrm>
            <a:off x="509667" y="330951"/>
            <a:ext cx="11137690" cy="553998"/>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The integrated exercise</a:t>
            </a:r>
          </a:p>
        </p:txBody>
      </p:sp>
      <p:sp>
        <p:nvSpPr>
          <p:cNvPr id="8" name="Segnaposto piè di pagina 7">
            <a:extLst>
              <a:ext uri="{FF2B5EF4-FFF2-40B4-BE49-F238E27FC236}">
                <a16:creationId xmlns:a16="http://schemas.microsoft.com/office/drawing/2014/main" id="{388078FC-557E-7AC4-9144-FD69B87A21CA}"/>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36</a:t>
            </a:r>
          </a:p>
        </p:txBody>
      </p:sp>
      <p:sp>
        <p:nvSpPr>
          <p:cNvPr id="12" name="Content Placeholder 2">
            <a:extLst>
              <a:ext uri="{FF2B5EF4-FFF2-40B4-BE49-F238E27FC236}">
                <a16:creationId xmlns:a16="http://schemas.microsoft.com/office/drawing/2014/main" id="{50C0FCFF-4539-97DA-04A1-D4FA2FD11A03}"/>
              </a:ext>
            </a:extLst>
          </p:cNvPr>
          <p:cNvSpPr txBox="1">
            <a:spLocks/>
          </p:cNvSpPr>
          <p:nvPr/>
        </p:nvSpPr>
        <p:spPr>
          <a:xfrm>
            <a:off x="532740" y="1749845"/>
            <a:ext cx="11265008" cy="3646841"/>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0" fontAlgn="base" latinLnBrk="0" hangingPunct="0">
              <a:lnSpc>
                <a:spcPct val="100000"/>
              </a:lnSpc>
              <a:spcBef>
                <a:spcPct val="20000"/>
              </a:spcBef>
              <a:spcAft>
                <a:spcPts val="1200"/>
              </a:spcAft>
              <a:buClrTx/>
              <a:buSzTx/>
              <a:buFont typeface="Wingdings" pitchFamily="2" charset="2"/>
              <a:buChar char="q"/>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It is suggested that the CLO non-financial transactions be kept in a separate RTT file, to avoid their inclusion in the GAM 8.3 matrix. The generation of the GAM 8.3 matrix should omit all non-financial transactions, hence</a:t>
            </a:r>
          </a:p>
          <a:p>
            <a:pPr marR="0" lvl="0" algn="l" defTabSz="914400" rtl="0" eaLnBrk="0" fontAlgn="base" latinLnBrk="0" hangingPunct="0">
              <a:lnSpc>
                <a:spcPct val="100000"/>
              </a:lnSpc>
              <a:spcBef>
                <a:spcPct val="20000"/>
              </a:spcBef>
              <a:spcAft>
                <a:spcPts val="1200"/>
              </a:spcAft>
              <a:buClrTx/>
              <a:buSzTx/>
              <a:buFont typeface="Wingdings" pitchFamily="2" charset="2"/>
              <a:buChar char="q"/>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Create different DCTs and RTT projects</a:t>
            </a:r>
          </a:p>
          <a:p>
            <a:pPr lvl="1" defTabSz="914400">
              <a:spcAft>
                <a:spcPts val="1200"/>
              </a:spcAft>
              <a:buFont typeface="Wingdings" pitchFamily="2" charset="2"/>
              <a:buChar char="v"/>
            </a:pP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DCT (1)  and RTT project (1) for financial transactions and</a:t>
            </a:r>
          </a:p>
          <a:p>
            <a:pPr lvl="1" defTabSz="914400">
              <a:spcAft>
                <a:spcPts val="1200"/>
              </a:spcAft>
              <a:buFont typeface="Wingdings" pitchFamily="2" charset="2"/>
              <a:buChar char="v"/>
            </a:pP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DCT (2) and RTT project (2) for the economic transactions/ estimated non-financial resources. </a:t>
            </a:r>
          </a:p>
          <a:p>
            <a:pPr marR="0" lvl="0" algn="l" defTabSz="914400" rtl="0" eaLnBrk="0" fontAlgn="base" latinLnBrk="0" hangingPunct="0">
              <a:lnSpc>
                <a:spcPct val="100000"/>
              </a:lnSpc>
              <a:spcBef>
                <a:spcPct val="20000"/>
              </a:spcBef>
              <a:spcAft>
                <a:spcPts val="1200"/>
              </a:spcAft>
              <a:buClrTx/>
              <a:buSzTx/>
              <a:buFont typeface="Wingdings" pitchFamily="2" charset="2"/>
              <a:buChar char="q"/>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Differentiating direct spending and estimated economic resources in the DCT and RTT:  </a:t>
            </a:r>
            <a:b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b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When entering the data in DCT ensure that each transaction is labeled under the correct “type of data” variable. </a:t>
            </a:r>
            <a:b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b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Two distinct variables are recommended to separate direct from estimated figures (resources): 			</a:t>
            </a:r>
          </a:p>
          <a:p>
            <a:pPr lvl="1" defTabSz="914400">
              <a:spcAft>
                <a:spcPts val="1200"/>
              </a:spcAft>
              <a:buFont typeface="Wingdings" pitchFamily="2" charset="2"/>
              <a:buChar char="v"/>
            </a:pP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Type of Data:  Non-Financial </a:t>
            </a:r>
          </a:p>
          <a:p>
            <a:pPr lvl="1" defTabSz="914400">
              <a:spcAft>
                <a:spcPts val="1200"/>
              </a:spcAft>
              <a:buFont typeface="Wingdings" pitchFamily="2" charset="2"/>
              <a:buChar char="v"/>
            </a:pP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Source of Data: Estimations </a:t>
            </a:r>
          </a:p>
          <a:p>
            <a:pPr marR="0" lvl="0" algn="l" defTabSz="914400" rtl="0" eaLnBrk="0" fontAlgn="base" latinLnBrk="0" hangingPunct="0">
              <a:lnSpc>
                <a:spcPct val="100000"/>
              </a:lnSpc>
              <a:spcBef>
                <a:spcPct val="20000"/>
              </a:spcBef>
              <a:spcAft>
                <a:spcPts val="1200"/>
              </a:spcAft>
              <a:buClrTx/>
              <a:buSzTx/>
              <a:buFont typeface="Wingdings" pitchFamily="2" charset="2"/>
              <a:buChar char="q"/>
              <a:tabLst/>
              <a:defRPr/>
            </a:pPr>
            <a:endPar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sp>
        <p:nvSpPr>
          <p:cNvPr id="2" name="Content Placeholder 2">
            <a:extLst>
              <a:ext uri="{FF2B5EF4-FFF2-40B4-BE49-F238E27FC236}">
                <a16:creationId xmlns:a16="http://schemas.microsoft.com/office/drawing/2014/main" id="{A23AC458-DD0E-4CBB-E5F1-743E2C2D970F}"/>
              </a:ext>
            </a:extLst>
          </p:cNvPr>
          <p:cNvSpPr txBox="1">
            <a:spLocks/>
          </p:cNvSpPr>
          <p:nvPr/>
        </p:nvSpPr>
        <p:spPr>
          <a:xfrm>
            <a:off x="1277683" y="1106157"/>
            <a:ext cx="9636632" cy="422480"/>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914400">
              <a:buNone/>
            </a:pPr>
            <a:r>
              <a:rPr lang="en-US" sz="1800" b="1" dirty="0">
                <a:solidFill>
                  <a:schemeClr val="accent3"/>
                </a:solidFill>
                <a:latin typeface="Avenir Heavy" panose="02000503020000020003" pitchFamily="2" charset="0"/>
              </a:rPr>
              <a:t>Combined NASA and CLO data for analysis and presentation</a:t>
            </a:r>
          </a:p>
          <a:p>
            <a:pPr marL="0" indent="0" algn="ctr" defTabSz="914400">
              <a:buNone/>
            </a:pPr>
            <a:endParaRPr lang="en-US" sz="1800" b="1" dirty="0">
              <a:solidFill>
                <a:schemeClr val="accent3"/>
              </a:solidFill>
              <a:latin typeface="Avenir Heavy" panose="02000503020000020003" pitchFamily="2" charset="0"/>
            </a:endParaRPr>
          </a:p>
          <a:p>
            <a:pPr marL="0" indent="0" algn="ctr" defTabSz="914400">
              <a:buNone/>
            </a:pPr>
            <a:endParaRPr lang="en-US" sz="1800" b="1" dirty="0">
              <a:solidFill>
                <a:schemeClr val="accent3"/>
              </a:solidFill>
              <a:latin typeface="Avenir Heavy" panose="02000503020000020003" pitchFamily="2" charset="0"/>
            </a:endParaRPr>
          </a:p>
        </p:txBody>
      </p:sp>
    </p:spTree>
    <p:extLst>
      <p:ext uri="{BB962C8B-B14F-4D97-AF65-F5344CB8AC3E}">
        <p14:creationId xmlns:p14="http://schemas.microsoft.com/office/powerpoint/2010/main" val="152111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CFD55-51A5-47A5-2414-14F9365393EA}"/>
            </a:ext>
          </a:extLst>
        </p:cNvPr>
        <p:cNvGrpSpPr/>
        <p:nvPr/>
      </p:nvGrpSpPr>
      <p:grpSpPr>
        <a:xfrm>
          <a:off x="0" y="0"/>
          <a:ext cx="0" cy="0"/>
          <a:chOff x="0" y="0"/>
          <a:chExt cx="0" cy="0"/>
        </a:xfrm>
      </p:grpSpPr>
      <p:sp>
        <p:nvSpPr>
          <p:cNvPr id="6" name="TextBox 1">
            <a:extLst>
              <a:ext uri="{FF2B5EF4-FFF2-40B4-BE49-F238E27FC236}">
                <a16:creationId xmlns:a16="http://schemas.microsoft.com/office/drawing/2014/main" id="{6F3A7F72-4D61-ECCD-0E2F-3FF773FE985D}"/>
              </a:ext>
            </a:extLst>
          </p:cNvPr>
          <p:cNvSpPr txBox="1"/>
          <p:nvPr/>
        </p:nvSpPr>
        <p:spPr>
          <a:xfrm>
            <a:off x="509667" y="330951"/>
            <a:ext cx="11137690" cy="553998"/>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The integrated exercise</a:t>
            </a:r>
          </a:p>
        </p:txBody>
      </p:sp>
      <p:sp>
        <p:nvSpPr>
          <p:cNvPr id="8" name="Segnaposto piè di pagina 7">
            <a:extLst>
              <a:ext uri="{FF2B5EF4-FFF2-40B4-BE49-F238E27FC236}">
                <a16:creationId xmlns:a16="http://schemas.microsoft.com/office/drawing/2014/main" id="{ED40B9DF-966E-1902-41BB-242B3FE3FCB2}"/>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37</a:t>
            </a:r>
          </a:p>
        </p:txBody>
      </p:sp>
      <p:sp>
        <p:nvSpPr>
          <p:cNvPr id="12" name="Content Placeholder 2">
            <a:extLst>
              <a:ext uri="{FF2B5EF4-FFF2-40B4-BE49-F238E27FC236}">
                <a16:creationId xmlns:a16="http://schemas.microsoft.com/office/drawing/2014/main" id="{A3A8BB11-888A-48C8-3AD3-3D860A695524}"/>
              </a:ext>
            </a:extLst>
          </p:cNvPr>
          <p:cNvSpPr txBox="1">
            <a:spLocks/>
          </p:cNvSpPr>
          <p:nvPr/>
        </p:nvSpPr>
        <p:spPr>
          <a:xfrm>
            <a:off x="532740" y="1893762"/>
            <a:ext cx="11265008" cy="3646841"/>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ts val="1200"/>
              </a:spcAft>
              <a:buClrTx/>
              <a:buSzTx/>
              <a:buNone/>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The RT team must cross-verify/ triangulate data from various sources to avoid double counting. This process includes deciding which source to use when the same data are collected from two different sources:</a:t>
            </a:r>
          </a:p>
          <a:p>
            <a:pPr marR="0" lvl="0" algn="l" defTabSz="914400" rtl="0" eaLnBrk="0" fontAlgn="base" latinLnBrk="0" hangingPunct="0">
              <a:lnSpc>
                <a:spcPct val="100000"/>
              </a:lnSpc>
              <a:spcBef>
                <a:spcPct val="20000"/>
              </a:spcBef>
              <a:spcAft>
                <a:spcPts val="1200"/>
              </a:spcAft>
              <a:buClrTx/>
              <a:buSzTx/>
              <a:buFont typeface="Wingdings" pitchFamily="2" charset="2"/>
              <a:buChar char="q"/>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There are two distinct datasets to be created and  combined: </a:t>
            </a:r>
          </a:p>
          <a:p>
            <a:pPr marR="0" lvl="0" algn="l" defTabSz="914400" rtl="0" eaLnBrk="0" fontAlgn="base" latinLnBrk="0" hangingPunct="0">
              <a:lnSpc>
                <a:spcPct val="100000"/>
              </a:lnSpc>
              <a:spcBef>
                <a:spcPct val="20000"/>
              </a:spcBef>
              <a:spcAft>
                <a:spcPts val="120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The full NASA RTT dataset: Capture all the financial transactions in one DCT and import them in RTT project “1” to generate the RTT datasets for financial transactions (this refers to the traditional NASA).</a:t>
            </a:r>
          </a:p>
          <a:p>
            <a:pPr marR="0" lvl="0" algn="l" defTabSz="914400" rtl="0" eaLnBrk="0" fontAlgn="base" latinLnBrk="0" hangingPunct="0">
              <a:lnSpc>
                <a:spcPct val="100000"/>
              </a:lnSpc>
              <a:spcBef>
                <a:spcPct val="20000"/>
              </a:spcBef>
              <a:spcAft>
                <a:spcPts val="120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The CLO RTT dataset (the economic transactions/ estimated non-financial resources). Capture all the no-financial transactions in one DCT and import them in a different RTT project “2” to generate the RTT datasets for Non-financial transactions (this refers to the  economic transactions)</a:t>
            </a:r>
          </a:p>
          <a:p>
            <a:pPr marR="0" lvl="0" algn="l" defTabSz="914400" rtl="0" eaLnBrk="0" fontAlgn="base" latinLnBrk="0" hangingPunct="0">
              <a:lnSpc>
                <a:spcPct val="100000"/>
              </a:lnSpc>
              <a:spcBef>
                <a:spcPct val="20000"/>
              </a:spcBef>
              <a:spcAft>
                <a:spcPts val="1200"/>
              </a:spcAft>
              <a:buClrTx/>
              <a:buSzTx/>
              <a:buFont typeface="Wingdings" pitchFamily="2" charset="2"/>
              <a:buChar char="q"/>
              <a:tabLst/>
              <a:defRPr/>
            </a:pPr>
            <a:endPar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a:p>
            <a:pPr marR="0" lvl="0" algn="l" defTabSz="914400" rtl="0" eaLnBrk="0" fontAlgn="base" latinLnBrk="0" hangingPunct="0">
              <a:lnSpc>
                <a:spcPct val="100000"/>
              </a:lnSpc>
              <a:spcBef>
                <a:spcPct val="20000"/>
              </a:spcBef>
              <a:spcAft>
                <a:spcPts val="1200"/>
              </a:spcAft>
              <a:buClrTx/>
              <a:buSzTx/>
              <a:buFont typeface="Wingdings" pitchFamily="2" charset="2"/>
              <a:buChar char="q"/>
              <a:tabLst/>
              <a:defRPr/>
            </a:pPr>
            <a:endPar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sp>
        <p:nvSpPr>
          <p:cNvPr id="2" name="Content Placeholder 2">
            <a:extLst>
              <a:ext uri="{FF2B5EF4-FFF2-40B4-BE49-F238E27FC236}">
                <a16:creationId xmlns:a16="http://schemas.microsoft.com/office/drawing/2014/main" id="{AB42A4EA-1ADF-5B4D-923A-5D2635109D2B}"/>
              </a:ext>
            </a:extLst>
          </p:cNvPr>
          <p:cNvSpPr txBox="1">
            <a:spLocks/>
          </p:cNvSpPr>
          <p:nvPr/>
        </p:nvSpPr>
        <p:spPr>
          <a:xfrm>
            <a:off x="1277683" y="1317397"/>
            <a:ext cx="9636632" cy="422480"/>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914400">
              <a:buNone/>
            </a:pPr>
            <a:r>
              <a:rPr lang="en-US" sz="1800" b="1" dirty="0">
                <a:solidFill>
                  <a:schemeClr val="accent3"/>
                </a:solidFill>
                <a:latin typeface="Avenir Heavy" panose="02000503020000020003" pitchFamily="2" charset="0"/>
              </a:rPr>
              <a:t>Combined NASA and CLO data for analysis and presentation…..continue</a:t>
            </a:r>
          </a:p>
        </p:txBody>
      </p:sp>
    </p:spTree>
    <p:extLst>
      <p:ext uri="{BB962C8B-B14F-4D97-AF65-F5344CB8AC3E}">
        <p14:creationId xmlns:p14="http://schemas.microsoft.com/office/powerpoint/2010/main" val="39030740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04BB5-C022-8E09-E403-787C02F5BE66}"/>
            </a:ext>
          </a:extLst>
        </p:cNvPr>
        <p:cNvGrpSpPr/>
        <p:nvPr/>
      </p:nvGrpSpPr>
      <p:grpSpPr>
        <a:xfrm>
          <a:off x="0" y="0"/>
          <a:ext cx="0" cy="0"/>
          <a:chOff x="0" y="0"/>
          <a:chExt cx="0" cy="0"/>
        </a:xfrm>
      </p:grpSpPr>
      <p:sp>
        <p:nvSpPr>
          <p:cNvPr id="6" name="TextBox 1">
            <a:extLst>
              <a:ext uri="{FF2B5EF4-FFF2-40B4-BE49-F238E27FC236}">
                <a16:creationId xmlns:a16="http://schemas.microsoft.com/office/drawing/2014/main" id="{25B1E13F-2733-D009-84F9-4D5E1D764A2B}"/>
              </a:ext>
            </a:extLst>
          </p:cNvPr>
          <p:cNvSpPr txBox="1"/>
          <p:nvPr/>
        </p:nvSpPr>
        <p:spPr>
          <a:xfrm>
            <a:off x="509667" y="330951"/>
            <a:ext cx="11137690" cy="553998"/>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The integrated exercise</a:t>
            </a:r>
          </a:p>
        </p:txBody>
      </p:sp>
      <p:sp>
        <p:nvSpPr>
          <p:cNvPr id="8" name="Segnaposto piè di pagina 7">
            <a:extLst>
              <a:ext uri="{FF2B5EF4-FFF2-40B4-BE49-F238E27FC236}">
                <a16:creationId xmlns:a16="http://schemas.microsoft.com/office/drawing/2014/main" id="{616CEE2C-A7ED-BA00-B38E-F4D15BDDA71E}"/>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38</a:t>
            </a:r>
          </a:p>
        </p:txBody>
      </p:sp>
      <p:sp>
        <p:nvSpPr>
          <p:cNvPr id="12" name="Content Placeholder 2">
            <a:extLst>
              <a:ext uri="{FF2B5EF4-FFF2-40B4-BE49-F238E27FC236}">
                <a16:creationId xmlns:a16="http://schemas.microsoft.com/office/drawing/2014/main" id="{379AC3E3-EB30-5FBB-E689-005253FBF714}"/>
              </a:ext>
            </a:extLst>
          </p:cNvPr>
          <p:cNvSpPr txBox="1">
            <a:spLocks/>
          </p:cNvSpPr>
          <p:nvPr/>
        </p:nvSpPr>
        <p:spPr>
          <a:xfrm>
            <a:off x="532740" y="1438947"/>
            <a:ext cx="11265008" cy="3646841"/>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ts val="1200"/>
              </a:spcAft>
              <a:buClrTx/>
              <a:buSzTx/>
              <a:buNone/>
              <a:tabLst/>
              <a:defRPr/>
            </a:pP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For combining the analysis,  the RT team will manually manipulate data in Excel. The primary dataset is the Full NASA database exported from RTT, to which you will add (paste in) the CLO transactions. In other words, the CLO database will be pasted/added to the full NASA database. Combining the two datasets into one will allow us to show the overall picture of HIV spending</a:t>
            </a:r>
          </a:p>
          <a:p>
            <a:pPr marL="0" marR="0" lvl="0" indent="0" algn="l" defTabSz="914400" rtl="0" eaLnBrk="0" fontAlgn="base" latinLnBrk="0" hangingPunct="0">
              <a:lnSpc>
                <a:spcPct val="100000"/>
              </a:lnSpc>
              <a:spcBef>
                <a:spcPct val="20000"/>
              </a:spcBef>
              <a:spcAft>
                <a:spcPts val="1200"/>
              </a:spcAft>
              <a:buClrTx/>
              <a:buSzTx/>
              <a:buNone/>
              <a:tabLst/>
              <a:defRPr/>
            </a:pP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Be cautious to avoid double counting while combining the two datasets. The RT team must incorporate only CLO data that were not previously recorded in the traditional NASA database. Specifically, this pertains to non-financial data and economic transactions.</a:t>
            </a:r>
          </a:p>
          <a:p>
            <a:pPr marL="0" marR="0" lvl="0" indent="0" algn="l" defTabSz="914400" rtl="0" eaLnBrk="0" fontAlgn="base" latinLnBrk="0" hangingPunct="0">
              <a:lnSpc>
                <a:spcPct val="100000"/>
              </a:lnSpc>
              <a:spcBef>
                <a:spcPct val="20000"/>
              </a:spcBef>
              <a:spcAft>
                <a:spcPts val="1200"/>
              </a:spcAft>
              <a:buClrTx/>
              <a:buSzTx/>
              <a:buNone/>
              <a:tabLst/>
              <a:defRPr/>
            </a:pP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For result presentation: the RT team can manually extract the type of data they want to present by filtering the type of data variable. There are two approaches to this: </a:t>
            </a:r>
          </a:p>
          <a:p>
            <a:pPr marR="0" lvl="0" algn="l" defTabSz="914400" rtl="0" eaLnBrk="0" fontAlgn="base" latinLnBrk="0" hangingPunct="0">
              <a:lnSpc>
                <a:spcPct val="100000"/>
              </a:lnSpc>
              <a:spcBef>
                <a:spcPct val="20000"/>
              </a:spcBef>
              <a:spcAft>
                <a:spcPts val="120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To present an overall picture (financial + economic resources):  Incorporate the CLO non-financial data in the NASA dataset to show the overall spending. </a:t>
            </a:r>
          </a:p>
          <a:p>
            <a:pPr marR="0" lvl="0" algn="l" defTabSz="914400" rtl="0" eaLnBrk="0" fontAlgn="base" latinLnBrk="0" hangingPunct="0">
              <a:lnSpc>
                <a:spcPct val="100000"/>
              </a:lnSpc>
              <a:spcBef>
                <a:spcPct val="20000"/>
              </a:spcBef>
              <a:spcAft>
                <a:spcPts val="120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To present the overall CLO spending: Extract the financial CLO transactions from the NASA dataset and incorporate it into the CLO non-financial dataset to show the CLO overall spending (financials and non-financial transactions).</a:t>
            </a:r>
          </a:p>
          <a:p>
            <a:pPr marL="0" marR="0" lvl="0" indent="0" algn="l" defTabSz="914400" rtl="0" eaLnBrk="0" fontAlgn="base" latinLnBrk="0" hangingPunct="0">
              <a:lnSpc>
                <a:spcPct val="100000"/>
              </a:lnSpc>
              <a:spcBef>
                <a:spcPct val="20000"/>
              </a:spcBef>
              <a:spcAft>
                <a:spcPts val="1200"/>
              </a:spcAft>
              <a:buClrTx/>
              <a:buSzTx/>
              <a:buNone/>
              <a:tabLst/>
              <a:defRPr/>
            </a:pP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The country will determine whether to present a total picture, including the total NASA spending and the estimated economic resources from CLOs. Or  present the two results separately.</a:t>
            </a:r>
          </a:p>
        </p:txBody>
      </p:sp>
      <p:sp>
        <p:nvSpPr>
          <p:cNvPr id="2" name="Content Placeholder 2">
            <a:extLst>
              <a:ext uri="{FF2B5EF4-FFF2-40B4-BE49-F238E27FC236}">
                <a16:creationId xmlns:a16="http://schemas.microsoft.com/office/drawing/2014/main" id="{4A880BC6-9428-C963-F30C-F67BC024DF9B}"/>
              </a:ext>
            </a:extLst>
          </p:cNvPr>
          <p:cNvSpPr txBox="1">
            <a:spLocks/>
          </p:cNvSpPr>
          <p:nvPr/>
        </p:nvSpPr>
        <p:spPr>
          <a:xfrm>
            <a:off x="1277683" y="1001657"/>
            <a:ext cx="9636632" cy="422480"/>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914400">
              <a:buNone/>
            </a:pPr>
            <a:r>
              <a:rPr lang="en-US" sz="1800" b="1" dirty="0">
                <a:solidFill>
                  <a:schemeClr val="accent3"/>
                </a:solidFill>
                <a:latin typeface="Avenir Heavy" panose="02000503020000020003" pitchFamily="2" charset="0"/>
              </a:rPr>
              <a:t>Combined NASA and CLO data for analysis and presentation…..continue</a:t>
            </a:r>
          </a:p>
        </p:txBody>
      </p:sp>
    </p:spTree>
    <p:extLst>
      <p:ext uri="{BB962C8B-B14F-4D97-AF65-F5344CB8AC3E}">
        <p14:creationId xmlns:p14="http://schemas.microsoft.com/office/powerpoint/2010/main" val="2519591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4CF61-8AA6-72A6-939D-5F12648FDCEC}"/>
            </a:ext>
          </a:extLst>
        </p:cNvPr>
        <p:cNvGrpSpPr/>
        <p:nvPr/>
      </p:nvGrpSpPr>
      <p:grpSpPr>
        <a:xfrm>
          <a:off x="0" y="0"/>
          <a:ext cx="0" cy="0"/>
          <a:chOff x="0" y="0"/>
          <a:chExt cx="0" cy="0"/>
        </a:xfrm>
      </p:grpSpPr>
      <p:sp>
        <p:nvSpPr>
          <p:cNvPr id="4" name="TextBox 1">
            <a:extLst>
              <a:ext uri="{FF2B5EF4-FFF2-40B4-BE49-F238E27FC236}">
                <a16:creationId xmlns:a16="http://schemas.microsoft.com/office/drawing/2014/main" id="{6FFCF14C-3906-865B-A8EC-8DE16261E0D0}"/>
              </a:ext>
            </a:extLst>
          </p:cNvPr>
          <p:cNvSpPr txBox="1"/>
          <p:nvPr/>
        </p:nvSpPr>
        <p:spPr>
          <a:xfrm>
            <a:off x="509667" y="330263"/>
            <a:ext cx="10968141" cy="1477328"/>
          </a:xfrm>
          <a:prstGeom prst="rect">
            <a:avLst/>
          </a:prstGeom>
          <a:noFill/>
        </p:spPr>
        <p:txBody>
          <a:bodyPr wrap="square">
            <a:spAutoFit/>
          </a:bodyPr>
          <a:lstStyle/>
          <a:p>
            <a:pPr eaLnBrk="1" hangingPunct="1"/>
            <a:r>
              <a:rPr lang="en-US" altLang="en-US" sz="3000" dirty="0">
                <a:solidFill>
                  <a:srgbClr val="70C8BE"/>
                </a:solidFill>
                <a:latin typeface="Avenir Book" panose="02000503020000020003" pitchFamily="2" charset="0"/>
                <a:cs typeface="Arial" panose="020B0604020202020204" pitchFamily="34" charset="0"/>
              </a:rPr>
              <a:t>Rationale and purpose of conducting the RT for the Community- Led-Response (CLR)</a:t>
            </a:r>
          </a:p>
          <a:p>
            <a:pPr eaLnBrk="1" hangingPunct="1"/>
            <a:endParaRPr lang="en-US" altLang="en-US" sz="3000" dirty="0">
              <a:solidFill>
                <a:srgbClr val="70C8BE"/>
              </a:solidFill>
              <a:latin typeface="Avenir Book" panose="02000503020000020003" pitchFamily="2" charset="0"/>
              <a:cs typeface="Arial" panose="020B0604020202020204" pitchFamily="34" charset="0"/>
            </a:endParaRPr>
          </a:p>
        </p:txBody>
      </p:sp>
      <p:sp>
        <p:nvSpPr>
          <p:cNvPr id="10" name="Segnaposto piè di pagina 9">
            <a:extLst>
              <a:ext uri="{FF2B5EF4-FFF2-40B4-BE49-F238E27FC236}">
                <a16:creationId xmlns:a16="http://schemas.microsoft.com/office/drawing/2014/main" id="{35EEA302-2D23-85EF-1E44-20EBDC06A404}"/>
              </a:ext>
            </a:extLst>
          </p:cNvPr>
          <p:cNvSpPr>
            <a:spLocks noGrp="1"/>
          </p:cNvSpPr>
          <p:nvPr>
            <p:ph type="ftr" sz="quarter" idx="3"/>
          </p:nvPr>
        </p:nvSpPr>
        <p:spPr/>
        <p:txBody>
          <a:bodyPr/>
          <a:lstStyle/>
          <a:p>
            <a:r>
              <a:rPr lang="it-IT" sz="1100" dirty="0">
                <a:latin typeface="Avenir Book" panose="02000503020000020003" pitchFamily="2" charset="0"/>
              </a:rPr>
              <a:t>3</a:t>
            </a:r>
          </a:p>
        </p:txBody>
      </p:sp>
      <p:sp>
        <p:nvSpPr>
          <p:cNvPr id="3" name="Rettangolo con angoli arrotondati 1">
            <a:extLst>
              <a:ext uri="{FF2B5EF4-FFF2-40B4-BE49-F238E27FC236}">
                <a16:creationId xmlns:a16="http://schemas.microsoft.com/office/drawing/2014/main" id="{C46D49A5-2397-2131-30BB-0CA72FB809E6}"/>
              </a:ext>
            </a:extLst>
          </p:cNvPr>
          <p:cNvSpPr/>
          <p:nvPr/>
        </p:nvSpPr>
        <p:spPr>
          <a:xfrm>
            <a:off x="714192" y="1694316"/>
            <a:ext cx="10763616" cy="1353684"/>
          </a:xfrm>
          <a:prstGeom prst="roundRect">
            <a:avLst>
              <a:gd name="adj" fmla="val 1615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600" b="1" dirty="0">
                <a:solidFill>
                  <a:schemeClr val="bg1"/>
                </a:solidFill>
                <a:latin typeface="Avenir Book" panose="02000503020000020003" pitchFamily="2" charset="0"/>
                <a:cs typeface="Arial" panose="020B0604020202020204" pitchFamily="34" charset="0"/>
              </a:rPr>
              <a:t>In many low- and middle-income countries, reductions in international funding have adversely impacted civil society organizations that serve the most vulnerable populations. As HIV funding shifts, community-led organizations are experiencing financial cutbacks. There is a need for a deeper understanding of resource flows within these organizations and a tailored resource-tracking framework to develop better sustainability strategies.</a:t>
            </a:r>
          </a:p>
        </p:txBody>
      </p:sp>
      <p:sp>
        <p:nvSpPr>
          <p:cNvPr id="2" name="Rettangolo con angoli arrotondati 1">
            <a:extLst>
              <a:ext uri="{FF2B5EF4-FFF2-40B4-BE49-F238E27FC236}">
                <a16:creationId xmlns:a16="http://schemas.microsoft.com/office/drawing/2014/main" id="{41DC50EF-64EB-5633-A446-EC56259EF773}"/>
              </a:ext>
            </a:extLst>
          </p:cNvPr>
          <p:cNvSpPr/>
          <p:nvPr/>
        </p:nvSpPr>
        <p:spPr>
          <a:xfrm>
            <a:off x="714192" y="3142116"/>
            <a:ext cx="10763616" cy="1353684"/>
          </a:xfrm>
          <a:prstGeom prst="roundRect">
            <a:avLst>
              <a:gd name="adj" fmla="val 1615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600" b="1" dirty="0">
                <a:solidFill>
                  <a:schemeClr val="bg1"/>
                </a:solidFill>
                <a:latin typeface="Avenir Book" panose="02000503020000020003" pitchFamily="2" charset="0"/>
                <a:cs typeface="Arial" panose="020B0604020202020204" pitchFamily="34" charset="0"/>
              </a:rPr>
              <a:t>Community-led organizations play a pivotal role in the fight against HIV by delivering critical services and support to vulnerable and key populations. However, these organizations often face challenges in effectively tracking and managing resources, which can hinder their ability to optimize the use of funds, demonstrate impact, and secure sustained funding.</a:t>
            </a:r>
          </a:p>
        </p:txBody>
      </p:sp>
      <p:sp>
        <p:nvSpPr>
          <p:cNvPr id="5" name="Rettangolo con angoli arrotondati 1">
            <a:extLst>
              <a:ext uri="{FF2B5EF4-FFF2-40B4-BE49-F238E27FC236}">
                <a16:creationId xmlns:a16="http://schemas.microsoft.com/office/drawing/2014/main" id="{D0CC43D6-F7B7-152D-73AA-F975468485B8}"/>
              </a:ext>
            </a:extLst>
          </p:cNvPr>
          <p:cNvSpPr/>
          <p:nvPr/>
        </p:nvSpPr>
        <p:spPr>
          <a:xfrm>
            <a:off x="714192" y="4589916"/>
            <a:ext cx="10763616" cy="1353684"/>
          </a:xfrm>
          <a:prstGeom prst="roundRect">
            <a:avLst>
              <a:gd name="adj" fmla="val 16150"/>
            </a:avLst>
          </a:prstGeom>
          <a:solidFill>
            <a:srgbClr val="0266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600" b="1" dirty="0">
                <a:solidFill>
                  <a:schemeClr val="bg1"/>
                </a:solidFill>
                <a:latin typeface="Avenir Book" panose="02000503020000020003" pitchFamily="2" charset="0"/>
                <a:cs typeface="Arial" panose="020B0604020202020204" pitchFamily="34" charset="0"/>
              </a:rPr>
              <a:t>Effective resource tracking is essential for ensuring transparency, accountability, and the efficient allocation of resources. By providing a structured approach to resource tracking, community-led organizations can enhance their operational efficiency, improve strategic planning, and strengthen their case for continued support from donors and stakeholders.</a:t>
            </a:r>
          </a:p>
        </p:txBody>
      </p:sp>
    </p:spTree>
    <p:extLst>
      <p:ext uri="{BB962C8B-B14F-4D97-AF65-F5344CB8AC3E}">
        <p14:creationId xmlns:p14="http://schemas.microsoft.com/office/powerpoint/2010/main" val="29895510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A43C3-EB7A-48A3-E0FE-ABC32EC6ACCE}"/>
            </a:ext>
          </a:extLst>
        </p:cNvPr>
        <p:cNvGrpSpPr/>
        <p:nvPr/>
      </p:nvGrpSpPr>
      <p:grpSpPr>
        <a:xfrm>
          <a:off x="0" y="0"/>
          <a:ext cx="0" cy="0"/>
          <a:chOff x="0" y="0"/>
          <a:chExt cx="0" cy="0"/>
        </a:xfrm>
      </p:grpSpPr>
      <p:sp>
        <p:nvSpPr>
          <p:cNvPr id="4" name="TextBox 1">
            <a:extLst>
              <a:ext uri="{FF2B5EF4-FFF2-40B4-BE49-F238E27FC236}">
                <a16:creationId xmlns:a16="http://schemas.microsoft.com/office/drawing/2014/main" id="{2C9D71B0-F679-E968-4F0A-67C8F5874320}"/>
              </a:ext>
            </a:extLst>
          </p:cNvPr>
          <p:cNvSpPr txBox="1"/>
          <p:nvPr/>
        </p:nvSpPr>
        <p:spPr>
          <a:xfrm>
            <a:off x="509667" y="330263"/>
            <a:ext cx="10968141" cy="553998"/>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CLO RT stand-alone exercise</a:t>
            </a:r>
          </a:p>
        </p:txBody>
      </p:sp>
      <p:sp>
        <p:nvSpPr>
          <p:cNvPr id="10" name="Segnaposto piè di pagina 9">
            <a:extLst>
              <a:ext uri="{FF2B5EF4-FFF2-40B4-BE49-F238E27FC236}">
                <a16:creationId xmlns:a16="http://schemas.microsoft.com/office/drawing/2014/main" id="{5DC55456-9C73-52BF-B470-A8A3C60B0DDE}"/>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39</a:t>
            </a:r>
          </a:p>
        </p:txBody>
      </p:sp>
      <p:grpSp>
        <p:nvGrpSpPr>
          <p:cNvPr id="2" name="Group 1">
            <a:extLst>
              <a:ext uri="{FF2B5EF4-FFF2-40B4-BE49-F238E27FC236}">
                <a16:creationId xmlns:a16="http://schemas.microsoft.com/office/drawing/2014/main" id="{2F22EC6F-1DA7-31D3-24E4-6FD3A3CF478C}"/>
              </a:ext>
            </a:extLst>
          </p:cNvPr>
          <p:cNvGrpSpPr/>
          <p:nvPr/>
        </p:nvGrpSpPr>
        <p:grpSpPr>
          <a:xfrm>
            <a:off x="587375" y="1470991"/>
            <a:ext cx="11024842" cy="4311244"/>
            <a:chOff x="2431083" y="1302026"/>
            <a:chExt cx="7337426" cy="4311244"/>
          </a:xfrm>
        </p:grpSpPr>
        <p:sp>
          <p:nvSpPr>
            <p:cNvPr id="12" name="Rettangolo con angoli arrotondati 1">
              <a:extLst>
                <a:ext uri="{FF2B5EF4-FFF2-40B4-BE49-F238E27FC236}">
                  <a16:creationId xmlns:a16="http://schemas.microsoft.com/office/drawing/2014/main" id="{67228AFA-E6FC-74F5-A01A-3767ACACDEFC}"/>
                </a:ext>
              </a:extLst>
            </p:cNvPr>
            <p:cNvSpPr/>
            <p:nvPr/>
          </p:nvSpPr>
          <p:spPr>
            <a:xfrm>
              <a:off x="2431083" y="1302026"/>
              <a:ext cx="7337425" cy="638770"/>
            </a:xfrm>
            <a:prstGeom prst="roundRect">
              <a:avLst>
                <a:gd name="adj" fmla="val 17983"/>
              </a:avLst>
            </a:prstGeom>
            <a:solidFill>
              <a:srgbClr val="18A3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venir Black" panose="02000503020000020003" pitchFamily="2" charset="0"/>
                  <a:ea typeface="+mn-ea"/>
                  <a:cs typeface="Arial" panose="020B0604020202020204" pitchFamily="34" charset="0"/>
                </a:rPr>
                <a:t>Conducting a stand-alone exercise is an option, but there are instances when its results will integrate with the full NASA study</a:t>
              </a:r>
            </a:p>
          </p:txBody>
        </p:sp>
        <p:sp>
          <p:nvSpPr>
            <p:cNvPr id="5" name="Rettangolo con angoli arrotondati 1">
              <a:extLst>
                <a:ext uri="{FF2B5EF4-FFF2-40B4-BE49-F238E27FC236}">
                  <a16:creationId xmlns:a16="http://schemas.microsoft.com/office/drawing/2014/main" id="{1DC9489B-E60A-8275-7300-2B2113F1407F}"/>
                </a:ext>
              </a:extLst>
            </p:cNvPr>
            <p:cNvSpPr/>
            <p:nvPr/>
          </p:nvSpPr>
          <p:spPr>
            <a:xfrm>
              <a:off x="2431084" y="2075555"/>
              <a:ext cx="3565525" cy="3537715"/>
            </a:xfrm>
            <a:prstGeom prst="roundRect">
              <a:avLst>
                <a:gd name="adj" fmla="val 0"/>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t"/>
            <a:lstStyle/>
            <a:p>
              <a:pPr marL="285750" marR="0" lvl="0" indent="-285750" algn="l"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Arial" panose="020B0604020202020204" pitchFamily="34" charset="0"/>
                </a:rPr>
                <a:t>The CLO financial and non-financial data in one DCT and analyzed in one RTT project.</a:t>
              </a:r>
            </a:p>
            <a:p>
              <a:pPr marL="285750" marR="0" lvl="0" indent="-285750" algn="l"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Arial" panose="020B0604020202020204" pitchFamily="34" charset="0"/>
                </a:rPr>
                <a:t>The stand-alone CLO RT allows us to show the total picture of CLO HIV spending, including direct/actual spending from different FEs +  the non-financial /economic transaction from estimations. </a:t>
              </a:r>
            </a:p>
            <a:p>
              <a:pPr marL="285750" marR="0" lvl="0" indent="-285750" algn="l"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Arial" panose="020B0604020202020204" pitchFamily="34" charset="0"/>
                </a:rPr>
                <a:t>Data collection will use both top-down and bottom-up approaches. To prevent double counting, the RT team must cross-verify/ triangulate data from various sources. This process includes deciding which source to use when the same data are collected from two different sources.</a:t>
              </a:r>
            </a:p>
            <a:p>
              <a:pPr marL="285750" marR="0" lvl="0" indent="-285750" algn="l"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Arial" panose="020B0604020202020204" pitchFamily="34" charset="0"/>
              </a:endParaRPr>
            </a:p>
            <a:p>
              <a:pPr marL="285750" marR="0" lvl="0" indent="-285750" algn="l"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Arial" panose="020B0604020202020204" pitchFamily="34" charset="0"/>
              </a:endParaRPr>
            </a:p>
            <a:p>
              <a:pPr marL="285750" marR="0" lvl="0" indent="-285750" algn="l"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Arial" panose="020B0604020202020204" pitchFamily="34" charset="0"/>
              </a:endParaRPr>
            </a:p>
          </p:txBody>
        </p:sp>
        <p:sp>
          <p:nvSpPr>
            <p:cNvPr id="8" name="Rettangolo con angoli arrotondati 1">
              <a:extLst>
                <a:ext uri="{FF2B5EF4-FFF2-40B4-BE49-F238E27FC236}">
                  <a16:creationId xmlns:a16="http://schemas.microsoft.com/office/drawing/2014/main" id="{262BEC2C-3308-A813-922C-383E8995DDC0}"/>
                </a:ext>
              </a:extLst>
            </p:cNvPr>
            <p:cNvSpPr/>
            <p:nvPr/>
          </p:nvSpPr>
          <p:spPr>
            <a:xfrm>
              <a:off x="6202984" y="2075555"/>
              <a:ext cx="3565525" cy="3537715"/>
            </a:xfrm>
            <a:prstGeom prst="roundRect">
              <a:avLst>
                <a:gd name="adj" fmla="val 0"/>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t"/>
            <a:lstStyle/>
            <a:p>
              <a:pPr marL="285750" marR="0" lvl="0" indent="-285750" algn="l"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Arial" panose="020B0604020202020204" pitchFamily="34" charset="0"/>
                </a:rPr>
                <a:t>Differentiating direct spending and estimated resources in the DCT:  Two distinct variables are recommended to separate direct from estimated figures (resources): </a:t>
              </a:r>
            </a:p>
            <a:p>
              <a:pPr marL="800100" lvl="1" indent="-342900">
                <a:spcAft>
                  <a:spcPts val="600"/>
                </a:spcAft>
                <a:buFont typeface="+mj-lt"/>
                <a:buAutoNum type="arabicPeriod"/>
              </a:pP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Arial" panose="020B0604020202020204" pitchFamily="34" charset="0"/>
                </a:rPr>
                <a:t>Type of Data: Non-Financial </a:t>
              </a:r>
            </a:p>
            <a:p>
              <a:pPr marL="800100" lvl="1" indent="-342900">
                <a:spcAft>
                  <a:spcPts val="600"/>
                </a:spcAft>
                <a:buFont typeface="+mj-lt"/>
                <a:buAutoNum type="arabicPeriod"/>
              </a:pP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Arial" panose="020B0604020202020204" pitchFamily="34" charset="0"/>
                </a:rPr>
                <a:t>Source of Data: Estimations</a:t>
              </a:r>
            </a:p>
            <a:p>
              <a:pPr marL="285750" marR="0" lvl="0" indent="-285750" algn="l"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Arial" panose="020B0604020202020204" pitchFamily="34" charset="0"/>
                </a:rPr>
                <a:t>The RTT outputs will combine both direct spending and estimated resources and show the total picture of CLO spending.</a:t>
              </a:r>
            </a:p>
            <a:p>
              <a:pPr marL="285750" marR="0" lvl="0" indent="-285750" algn="l"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Arial" panose="020B0604020202020204" pitchFamily="34" charset="0"/>
                </a:rPr>
                <a:t>However, for results presentation, the RT team can manually extract the type of data they want to present by filtering the type of data variable.</a:t>
              </a:r>
            </a:p>
            <a:p>
              <a:pPr marL="285750" marR="0" lvl="0" indent="-285750" algn="l"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Arial" panose="020B0604020202020204" pitchFamily="34" charset="0"/>
              </a:endParaRPr>
            </a:p>
            <a:p>
              <a:pPr marL="285750" marR="0" lvl="0" indent="-285750" algn="l"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Arial" panose="020B0604020202020204" pitchFamily="34" charset="0"/>
              </a:endParaRPr>
            </a:p>
            <a:p>
              <a:pPr marL="285750" marR="0" lvl="0" indent="-285750" algn="l"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Arial" panose="020B0604020202020204" pitchFamily="34" charset="0"/>
              </a:endParaRPr>
            </a:p>
            <a:p>
              <a:pPr marL="285750" marR="0" lvl="0" indent="-285750" algn="l"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Arial" panose="020B0604020202020204" pitchFamily="34" charset="0"/>
              </a:endParaRPr>
            </a:p>
            <a:p>
              <a:pPr marL="285750" marR="0" lvl="0" indent="-285750" algn="l"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Arial" panose="020B0604020202020204" pitchFamily="34" charset="0"/>
              </a:endParaRPr>
            </a:p>
            <a:p>
              <a:pPr marL="285750" marR="0" lvl="0" indent="-285750" algn="l"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Arial" panose="020B0604020202020204" pitchFamily="34" charset="0"/>
              </a:endParaRPr>
            </a:p>
            <a:p>
              <a:pPr marL="285750" marR="0" lvl="0" indent="-285750" algn="l"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Arial" panose="020B0604020202020204" pitchFamily="34" charset="0"/>
              </a:endParaRPr>
            </a:p>
          </p:txBody>
        </p:sp>
      </p:grpSp>
    </p:spTree>
    <p:extLst>
      <p:ext uri="{BB962C8B-B14F-4D97-AF65-F5344CB8AC3E}">
        <p14:creationId xmlns:p14="http://schemas.microsoft.com/office/powerpoint/2010/main" val="3545696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229A5-F885-F8F4-A83B-98FE06206DCA}"/>
            </a:ext>
          </a:extLst>
        </p:cNvPr>
        <p:cNvGrpSpPr/>
        <p:nvPr/>
      </p:nvGrpSpPr>
      <p:grpSpPr>
        <a:xfrm>
          <a:off x="0" y="0"/>
          <a:ext cx="0" cy="0"/>
          <a:chOff x="0" y="0"/>
          <a:chExt cx="0" cy="0"/>
        </a:xfrm>
      </p:grpSpPr>
      <p:sp>
        <p:nvSpPr>
          <p:cNvPr id="6" name="TextBox 1">
            <a:extLst>
              <a:ext uri="{FF2B5EF4-FFF2-40B4-BE49-F238E27FC236}">
                <a16:creationId xmlns:a16="http://schemas.microsoft.com/office/drawing/2014/main" id="{27222E34-EC6E-762C-F710-77FA322A0426}"/>
              </a:ext>
            </a:extLst>
          </p:cNvPr>
          <p:cNvSpPr txBox="1"/>
          <p:nvPr/>
        </p:nvSpPr>
        <p:spPr>
          <a:xfrm>
            <a:off x="509667" y="330951"/>
            <a:ext cx="11137690" cy="553998"/>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Potential challenges with CLO data entry and consolidation</a:t>
            </a:r>
          </a:p>
        </p:txBody>
      </p:sp>
      <p:sp>
        <p:nvSpPr>
          <p:cNvPr id="8" name="Segnaposto piè di pagina 7">
            <a:extLst>
              <a:ext uri="{FF2B5EF4-FFF2-40B4-BE49-F238E27FC236}">
                <a16:creationId xmlns:a16="http://schemas.microsoft.com/office/drawing/2014/main" id="{FB4514EA-5754-583B-6ADF-63675C845FF5}"/>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40</a:t>
            </a:r>
          </a:p>
        </p:txBody>
      </p:sp>
      <p:sp>
        <p:nvSpPr>
          <p:cNvPr id="12" name="Content Placeholder 2">
            <a:extLst>
              <a:ext uri="{FF2B5EF4-FFF2-40B4-BE49-F238E27FC236}">
                <a16:creationId xmlns:a16="http://schemas.microsoft.com/office/drawing/2014/main" id="{5CDEC04B-3C56-4E6C-0D84-24398BCF6FF9}"/>
              </a:ext>
            </a:extLst>
          </p:cNvPr>
          <p:cNvSpPr txBox="1">
            <a:spLocks/>
          </p:cNvSpPr>
          <p:nvPr/>
        </p:nvSpPr>
        <p:spPr>
          <a:xfrm>
            <a:off x="532740" y="1235753"/>
            <a:ext cx="11265008" cy="3646841"/>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ts val="1200"/>
              </a:spcAft>
              <a:buClrTx/>
              <a:buSzTx/>
              <a:buFont typeface="Wingdings" pitchFamily="2" charset="2"/>
              <a:buChar char="q"/>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The questionnaires include tables to detail the amounts spent on various types of services and the corresponding beneficiary populations. However, not all organizations have the necessary records to accurately break down expenditures by each beneficiary type. In such situations, CLO should provide guidance on how to proportionally distribute the spending among the beneficiaries (BPs).</a:t>
            </a:r>
          </a:p>
          <a:p>
            <a:pPr marL="342900" marR="0" lvl="0" indent="-342900" algn="l" defTabSz="914400" rtl="0" eaLnBrk="0" fontAlgn="base" latinLnBrk="0" hangingPunct="0">
              <a:lnSpc>
                <a:spcPct val="100000"/>
              </a:lnSpc>
              <a:spcBef>
                <a:spcPct val="20000"/>
              </a:spcBef>
              <a:spcAft>
                <a:spcPts val="1200"/>
              </a:spcAft>
              <a:buClrTx/>
              <a:buSzTx/>
              <a:buFont typeface="Wingdings" pitchFamily="2" charset="2"/>
              <a:buChar char="q"/>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Additionally, there are instances where funds are earmarked for specific populations, but the allocation across different programs is not documented. In these cases, the CLO should also offer guidance on how to proportionally allocate the spending by intervention (ASC).</a:t>
            </a:r>
          </a:p>
          <a:p>
            <a:pPr marL="342900" marR="0" lvl="0" indent="-342900" algn="l" defTabSz="914400" rtl="0" eaLnBrk="0" fontAlgn="base" latinLnBrk="0" hangingPunct="0">
              <a:lnSpc>
                <a:spcPct val="100000"/>
              </a:lnSpc>
              <a:spcBef>
                <a:spcPct val="20000"/>
              </a:spcBef>
              <a:spcAft>
                <a:spcPts val="1200"/>
              </a:spcAft>
              <a:buClrTx/>
              <a:buSzTx/>
              <a:buFont typeface="Wingdings" pitchFamily="2" charset="2"/>
              <a:buChar char="q"/>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Even though registered CLOs are required by law to keep records and prepare annual financial statements, some CLOs are under-resourced and lack the organizational tools, capacity, and financial literacy expertise to accurately report their organization's finances.</a:t>
            </a:r>
          </a:p>
          <a:p>
            <a:pPr marL="342900" marR="0" lvl="0" indent="-342900" algn="l" defTabSz="914400" rtl="0" eaLnBrk="0" fontAlgn="base" latinLnBrk="0" hangingPunct="0">
              <a:lnSpc>
                <a:spcPct val="100000"/>
              </a:lnSpc>
              <a:spcBef>
                <a:spcPct val="20000"/>
              </a:spcBef>
              <a:spcAft>
                <a:spcPts val="1200"/>
              </a:spcAft>
              <a:buClrTx/>
              <a:buSzTx/>
              <a:buFont typeface="Wingdings" pitchFamily="2" charset="2"/>
              <a:buChar char="q"/>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CLOs may struggle with inadequate documentation and reporting systems. They might find it challenging to itemize all donated goods and their quantities according to their sources. Without proper valuation of these donations, it becomes difficult to provide accurate estimations of their worth. Team discussions with the CLO will assist in this process.</a:t>
            </a:r>
          </a:p>
        </p:txBody>
      </p:sp>
    </p:spTree>
    <p:extLst>
      <p:ext uri="{BB962C8B-B14F-4D97-AF65-F5344CB8AC3E}">
        <p14:creationId xmlns:p14="http://schemas.microsoft.com/office/powerpoint/2010/main" val="22979646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8B8A5-E99C-0E4E-C36D-AA44DF191E1E}"/>
            </a:ext>
          </a:extLst>
        </p:cNvPr>
        <p:cNvGrpSpPr/>
        <p:nvPr/>
      </p:nvGrpSpPr>
      <p:grpSpPr>
        <a:xfrm>
          <a:off x="0" y="0"/>
          <a:ext cx="0" cy="0"/>
          <a:chOff x="0" y="0"/>
          <a:chExt cx="0" cy="0"/>
        </a:xfrm>
      </p:grpSpPr>
      <p:sp>
        <p:nvSpPr>
          <p:cNvPr id="6" name="TextBox 1">
            <a:extLst>
              <a:ext uri="{FF2B5EF4-FFF2-40B4-BE49-F238E27FC236}">
                <a16:creationId xmlns:a16="http://schemas.microsoft.com/office/drawing/2014/main" id="{CDB22803-775D-09CC-6D5A-EA7023EF7A9E}"/>
              </a:ext>
            </a:extLst>
          </p:cNvPr>
          <p:cNvSpPr txBox="1"/>
          <p:nvPr/>
        </p:nvSpPr>
        <p:spPr>
          <a:xfrm>
            <a:off x="532740" y="161134"/>
            <a:ext cx="11137690" cy="553998"/>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Potential challenges with CLO data entry and consolidation</a:t>
            </a:r>
          </a:p>
        </p:txBody>
      </p:sp>
      <p:sp>
        <p:nvSpPr>
          <p:cNvPr id="8" name="Segnaposto piè di pagina 7">
            <a:extLst>
              <a:ext uri="{FF2B5EF4-FFF2-40B4-BE49-F238E27FC236}">
                <a16:creationId xmlns:a16="http://schemas.microsoft.com/office/drawing/2014/main" id="{F6EE0B7D-5ABE-E624-FEC4-FBDD926C732F}"/>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41</a:t>
            </a:r>
          </a:p>
        </p:txBody>
      </p:sp>
      <p:sp>
        <p:nvSpPr>
          <p:cNvPr id="12" name="Content Placeholder 2">
            <a:extLst>
              <a:ext uri="{FF2B5EF4-FFF2-40B4-BE49-F238E27FC236}">
                <a16:creationId xmlns:a16="http://schemas.microsoft.com/office/drawing/2014/main" id="{DCC90B0B-3EF0-817E-3B79-A65B50C737F8}"/>
              </a:ext>
            </a:extLst>
          </p:cNvPr>
          <p:cNvSpPr txBox="1">
            <a:spLocks/>
          </p:cNvSpPr>
          <p:nvPr/>
        </p:nvSpPr>
        <p:spPr>
          <a:xfrm>
            <a:off x="532740" y="898940"/>
            <a:ext cx="10897260" cy="5350464"/>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0" fontAlgn="base" latinLnBrk="0" hangingPunct="0">
              <a:lnSpc>
                <a:spcPct val="100000"/>
              </a:lnSpc>
              <a:spcBef>
                <a:spcPct val="20000"/>
              </a:spcBef>
              <a:spcAft>
                <a:spcPts val="1200"/>
              </a:spcAft>
              <a:buClrTx/>
              <a:buSzTx/>
              <a:buFont typeface="Wingdings" pitchFamily="2" charset="2"/>
              <a:buChar char="q"/>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For instance, a CLO may receive various in-kind donations such as office supplies, food items, or equipment from multiple donors. If the organization lacks a systematic approach to track these donations, they might not be able to specify how many items came from each donor. This can lead to significant challenges when trying to estimate the total value of the donations per FE.</a:t>
            </a:r>
          </a:p>
          <a:p>
            <a:pPr marR="0" lvl="0" algn="l" defTabSz="914400" rtl="0" eaLnBrk="0" fontAlgn="base" latinLnBrk="0" hangingPunct="0">
              <a:lnSpc>
                <a:spcPct val="100000"/>
              </a:lnSpc>
              <a:spcBef>
                <a:spcPct val="20000"/>
              </a:spcBef>
              <a:spcAft>
                <a:spcPts val="1200"/>
              </a:spcAft>
              <a:buClrTx/>
              <a:buSzTx/>
              <a:buFont typeface="Wingdings" pitchFamily="2" charset="2"/>
              <a:buChar char="q"/>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Additionally, small or unfunded CLOs that operate from the founder's home may struggle to accurately estimate the cost of using the property for free. However, without proper valuation methods, managers may either undervalue the benefit, missing out on important financial insights or overvalue it, which could lead to inflated expense reports. </a:t>
            </a:r>
          </a:p>
          <a:p>
            <a:pPr marR="0" lvl="0" algn="l" defTabSz="914400" rtl="0" eaLnBrk="0" fontAlgn="base" latinLnBrk="0" hangingPunct="0">
              <a:lnSpc>
                <a:spcPct val="100000"/>
              </a:lnSpc>
              <a:spcBef>
                <a:spcPct val="20000"/>
              </a:spcBef>
              <a:spcAft>
                <a:spcPts val="1200"/>
              </a:spcAft>
              <a:buClrTx/>
              <a:buSzTx/>
              <a:buFont typeface="Wingdings" pitchFamily="2" charset="2"/>
              <a:buChar char="q"/>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It is crucial to translate all economic costs into financial terms. NASA / RT team should assist CLO in choosing the approach that provides the most reasonable estimates.  To address this, managers can research local rental rates for similar properties, By doing so, they can derive a more accurate and fair market value for the space being used.</a:t>
            </a:r>
          </a:p>
          <a:p>
            <a:pPr marR="0" lvl="0" algn="l" defTabSz="914400" rtl="0" eaLnBrk="0" fontAlgn="base" latinLnBrk="0" hangingPunct="0">
              <a:lnSpc>
                <a:spcPct val="100000"/>
              </a:lnSpc>
              <a:spcBef>
                <a:spcPct val="20000"/>
              </a:spcBef>
              <a:spcAft>
                <a:spcPts val="1200"/>
              </a:spcAft>
              <a:buClrTx/>
              <a:buSzTx/>
              <a:buFont typeface="Wingdings" pitchFamily="2" charset="2"/>
              <a:buChar char="q"/>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This approach ensures that all economic costs are properly reflected in the financial records, providing a clearer picture of the organization's true expenses and resources.</a:t>
            </a:r>
          </a:p>
          <a:p>
            <a:pPr marR="0" lvl="0" algn="l" defTabSz="914400" rtl="0" eaLnBrk="0" fontAlgn="base" latinLnBrk="0" hangingPunct="0">
              <a:lnSpc>
                <a:spcPct val="100000"/>
              </a:lnSpc>
              <a:spcBef>
                <a:spcPct val="20000"/>
              </a:spcBef>
              <a:spcAft>
                <a:spcPts val="1200"/>
              </a:spcAft>
              <a:buClrTx/>
              <a:buSzTx/>
              <a:buFont typeface="Wingdings" pitchFamily="2" charset="2"/>
              <a:buChar char="q"/>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Overall, accurate cost estimation and appropriate valuation methods are essential for ensuring the comprehensive resource tracking of CLOs.</a:t>
            </a:r>
          </a:p>
        </p:txBody>
      </p:sp>
    </p:spTree>
    <p:extLst>
      <p:ext uri="{BB962C8B-B14F-4D97-AF65-F5344CB8AC3E}">
        <p14:creationId xmlns:p14="http://schemas.microsoft.com/office/powerpoint/2010/main" val="27783315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D3DE0-BAEC-2152-5868-C0F12C0D7A4A}"/>
            </a:ext>
          </a:extLst>
        </p:cNvPr>
        <p:cNvGrpSpPr/>
        <p:nvPr/>
      </p:nvGrpSpPr>
      <p:grpSpPr>
        <a:xfrm>
          <a:off x="0" y="0"/>
          <a:ext cx="0" cy="0"/>
          <a:chOff x="0" y="0"/>
          <a:chExt cx="0" cy="0"/>
        </a:xfrm>
      </p:grpSpPr>
      <p:sp>
        <p:nvSpPr>
          <p:cNvPr id="4" name="TextBox 1">
            <a:extLst>
              <a:ext uri="{FF2B5EF4-FFF2-40B4-BE49-F238E27FC236}">
                <a16:creationId xmlns:a16="http://schemas.microsoft.com/office/drawing/2014/main" id="{FA84B3CE-C4B3-8159-A011-9F8CC5933DD7}"/>
              </a:ext>
            </a:extLst>
          </p:cNvPr>
          <p:cNvSpPr txBox="1"/>
          <p:nvPr/>
        </p:nvSpPr>
        <p:spPr>
          <a:xfrm>
            <a:off x="509667" y="330263"/>
            <a:ext cx="11137690" cy="1015663"/>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prstClr val="white"/>
                </a:solidFill>
                <a:effectLst/>
                <a:uLnTx/>
                <a:uFillTx/>
                <a:latin typeface="Avenir Book" panose="02000503020000020003" pitchFamily="2" charset="0"/>
                <a:ea typeface="ＭＳ Ｐゴシック" panose="020B0600070205080204" pitchFamily="34" charset="-128"/>
                <a:cs typeface="Arial" panose="020B0604020202020204" pitchFamily="34" charset="0"/>
              </a:rPr>
              <a:t>Module 5: </a:t>
            </a:r>
            <a:br>
              <a:rPr kumimoji="0" lang="en-US" altLang="en-US" sz="3000" b="0" i="0" u="none" strike="noStrike" kern="1200" cap="none" spc="0" normalizeH="0" baseline="0" noProof="0" dirty="0">
                <a:ln>
                  <a:noFill/>
                </a:ln>
                <a:solidFill>
                  <a:prstClr val="white"/>
                </a:solidFill>
                <a:effectLst/>
                <a:uLnTx/>
                <a:uFillTx/>
                <a:latin typeface="Avenir Book" panose="02000503020000020003" pitchFamily="2" charset="0"/>
                <a:ea typeface="ＭＳ Ｐゴシック" panose="020B0600070205080204" pitchFamily="34" charset="-128"/>
                <a:cs typeface="Arial" panose="020B0604020202020204" pitchFamily="34" charset="0"/>
              </a:rPr>
            </a:br>
            <a:r>
              <a:rPr kumimoji="0" lang="en-US" altLang="en-US" sz="3000" b="0" i="0" u="none" strike="noStrike" kern="1200" cap="none" spc="0" normalizeH="0" baseline="0" noProof="0" dirty="0">
                <a:ln>
                  <a:noFill/>
                </a:ln>
                <a:solidFill>
                  <a:prstClr val="white"/>
                </a:solidFill>
                <a:effectLst/>
                <a:uLnTx/>
                <a:uFillTx/>
                <a:latin typeface="Avenir Book" panose="02000503020000020003" pitchFamily="2" charset="0"/>
                <a:ea typeface="ＭＳ Ｐゴシック" panose="020B0600070205080204" pitchFamily="34" charset="-128"/>
                <a:cs typeface="Arial" panose="020B0604020202020204" pitchFamily="34" charset="0"/>
              </a:rPr>
              <a:t>CLO Resources Tacking analysis</a:t>
            </a:r>
          </a:p>
        </p:txBody>
      </p:sp>
      <p:sp>
        <p:nvSpPr>
          <p:cNvPr id="3" name="TextBox 1">
            <a:extLst>
              <a:ext uri="{FF2B5EF4-FFF2-40B4-BE49-F238E27FC236}">
                <a16:creationId xmlns:a16="http://schemas.microsoft.com/office/drawing/2014/main" id="{BE8E6EF6-F5D8-5CCD-6D1B-5001C778C17A}"/>
              </a:ext>
            </a:extLst>
          </p:cNvPr>
          <p:cNvSpPr txBox="1"/>
          <p:nvPr/>
        </p:nvSpPr>
        <p:spPr>
          <a:xfrm>
            <a:off x="509667" y="4633907"/>
            <a:ext cx="11137690" cy="707886"/>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prstClr val="white"/>
                </a:solidFill>
                <a:effectLst/>
                <a:uLnTx/>
                <a:uFillTx/>
                <a:latin typeface="Avenir Book" panose="02000503020000020003" pitchFamily="2" charset="0"/>
                <a:ea typeface="ＭＳ Ｐゴシック" panose="020B0600070205080204" pitchFamily="34" charset="-128"/>
                <a:cs typeface="Arial" panose="020B0604020202020204" pitchFamily="34" charset="0"/>
              </a:rPr>
              <a:t>This section will present potential analysis that can be done with this assessment</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prstClr val="white"/>
              </a:solidFill>
              <a:effectLst/>
              <a:uLnTx/>
              <a:uFillTx/>
              <a:latin typeface="Avenir Book" panose="02000503020000020003" pitchFamily="2"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371654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D3298-832C-8C1D-BA11-FABA07711DDE}"/>
            </a:ext>
          </a:extLst>
        </p:cNvPr>
        <p:cNvGrpSpPr/>
        <p:nvPr/>
      </p:nvGrpSpPr>
      <p:grpSpPr>
        <a:xfrm>
          <a:off x="0" y="0"/>
          <a:ext cx="0" cy="0"/>
          <a:chOff x="0" y="0"/>
          <a:chExt cx="0" cy="0"/>
        </a:xfrm>
      </p:grpSpPr>
      <p:sp>
        <p:nvSpPr>
          <p:cNvPr id="6" name="TextBox 1">
            <a:extLst>
              <a:ext uri="{FF2B5EF4-FFF2-40B4-BE49-F238E27FC236}">
                <a16:creationId xmlns:a16="http://schemas.microsoft.com/office/drawing/2014/main" id="{B15D1980-3015-282A-4F97-19D632619ED7}"/>
              </a:ext>
            </a:extLst>
          </p:cNvPr>
          <p:cNvSpPr txBox="1"/>
          <p:nvPr/>
        </p:nvSpPr>
        <p:spPr>
          <a:xfrm>
            <a:off x="509667" y="330951"/>
            <a:ext cx="11137690" cy="553998"/>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Basic graphs for CLO data analysis</a:t>
            </a:r>
          </a:p>
        </p:txBody>
      </p:sp>
      <p:sp>
        <p:nvSpPr>
          <p:cNvPr id="8" name="Segnaposto piè di pagina 7">
            <a:extLst>
              <a:ext uri="{FF2B5EF4-FFF2-40B4-BE49-F238E27FC236}">
                <a16:creationId xmlns:a16="http://schemas.microsoft.com/office/drawing/2014/main" id="{6176BEA4-C49F-7047-0628-E6B81132C0C6}"/>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43</a:t>
            </a:r>
          </a:p>
        </p:txBody>
      </p:sp>
      <p:sp>
        <p:nvSpPr>
          <p:cNvPr id="2" name="TextBox 1">
            <a:extLst>
              <a:ext uri="{FF2B5EF4-FFF2-40B4-BE49-F238E27FC236}">
                <a16:creationId xmlns:a16="http://schemas.microsoft.com/office/drawing/2014/main" id="{B9C6696F-F207-6A69-81AD-745539299A34}"/>
              </a:ext>
            </a:extLst>
          </p:cNvPr>
          <p:cNvSpPr txBox="1"/>
          <p:nvPr/>
        </p:nvSpPr>
        <p:spPr>
          <a:xfrm>
            <a:off x="935855" y="1078655"/>
            <a:ext cx="2701684" cy="434506"/>
          </a:xfrm>
          <a:prstGeom prst="rect">
            <a:avLst/>
          </a:prstGeom>
          <a:noFill/>
        </p:spPr>
        <p:txBody>
          <a:bodyPr wrap="square" rtlCol="0" anchor="ctr">
            <a:spAutoFit/>
          </a:bodyPr>
          <a:lstStyle/>
          <a:p>
            <a:pPr algn="ctr"/>
            <a:r>
              <a:rPr lang="en-GB" sz="1000" b="1" dirty="0">
                <a:ln/>
                <a:solidFill>
                  <a:srgbClr val="231F20"/>
                </a:solidFill>
                <a:latin typeface="Avenir Heavy" panose="02000503020000020003" pitchFamily="2" charset="0"/>
                <a:sym typeface="Avenir-Book"/>
                <a:rtl val="0"/>
              </a:rPr>
              <a:t>CLO Sources of Funding (Financial /grants versus Donated) (2022, %)</a:t>
            </a:r>
          </a:p>
        </p:txBody>
      </p:sp>
      <p:graphicFrame>
        <p:nvGraphicFramePr>
          <p:cNvPr id="3" name="Chart 2">
            <a:extLst>
              <a:ext uri="{FF2B5EF4-FFF2-40B4-BE49-F238E27FC236}">
                <a16:creationId xmlns:a16="http://schemas.microsoft.com/office/drawing/2014/main" id="{0E5F74E6-8FF1-2164-03BE-CB12CD6C8714}"/>
              </a:ext>
            </a:extLst>
          </p:cNvPr>
          <p:cNvGraphicFramePr/>
          <p:nvPr>
            <p:extLst>
              <p:ext uri="{D42A27DB-BD31-4B8C-83A1-F6EECF244321}">
                <p14:modId xmlns:p14="http://schemas.microsoft.com/office/powerpoint/2010/main" val="106170800"/>
              </p:ext>
            </p:extLst>
          </p:nvPr>
        </p:nvGraphicFramePr>
        <p:xfrm>
          <a:off x="935855" y="1706867"/>
          <a:ext cx="2701684" cy="16008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EDCC24C-6968-F74A-D533-332933674BFA}"/>
              </a:ext>
            </a:extLst>
          </p:cNvPr>
          <p:cNvSpPr txBox="1"/>
          <p:nvPr/>
        </p:nvSpPr>
        <p:spPr>
          <a:xfrm>
            <a:off x="5064827" y="1078655"/>
            <a:ext cx="2293546" cy="434506"/>
          </a:xfrm>
          <a:prstGeom prst="rect">
            <a:avLst/>
          </a:prstGeom>
          <a:noFill/>
        </p:spPr>
        <p:txBody>
          <a:bodyPr wrap="square" rtlCol="0" anchor="ctr">
            <a:spAutoFit/>
          </a:bodyPr>
          <a:lstStyle/>
          <a:p>
            <a:pPr algn="ctr"/>
            <a:r>
              <a:rPr lang="en-GB" sz="1000" b="1" dirty="0">
                <a:ln/>
                <a:solidFill>
                  <a:srgbClr val="231F20"/>
                </a:solidFill>
                <a:latin typeface="Avenir Heavy" panose="02000503020000020003" pitchFamily="2" charset="0"/>
                <a:sym typeface="Avenir-Book"/>
                <a:rtl val="0"/>
              </a:rPr>
              <a:t>CLO HIV spend by Intervention (ASC) (2020, %)</a:t>
            </a:r>
          </a:p>
        </p:txBody>
      </p:sp>
      <p:graphicFrame>
        <p:nvGraphicFramePr>
          <p:cNvPr id="5" name="Chart 4">
            <a:extLst>
              <a:ext uri="{FF2B5EF4-FFF2-40B4-BE49-F238E27FC236}">
                <a16:creationId xmlns:a16="http://schemas.microsoft.com/office/drawing/2014/main" id="{CC0169CF-CA11-B037-1A2A-486772AA085F}"/>
              </a:ext>
            </a:extLst>
          </p:cNvPr>
          <p:cNvGraphicFramePr/>
          <p:nvPr>
            <p:extLst>
              <p:ext uri="{D42A27DB-BD31-4B8C-83A1-F6EECF244321}">
                <p14:modId xmlns:p14="http://schemas.microsoft.com/office/powerpoint/2010/main" val="2155017558"/>
              </p:ext>
            </p:extLst>
          </p:nvPr>
        </p:nvGraphicFramePr>
        <p:xfrm>
          <a:off x="4659396" y="1553825"/>
          <a:ext cx="3104409" cy="190694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A80D3B9-4B84-458F-D46A-EC1419C63103}"/>
              </a:ext>
            </a:extLst>
          </p:cNvPr>
          <p:cNvSpPr txBox="1"/>
          <p:nvPr/>
        </p:nvSpPr>
        <p:spPr>
          <a:xfrm>
            <a:off x="8546384" y="1078655"/>
            <a:ext cx="2140312" cy="434506"/>
          </a:xfrm>
          <a:prstGeom prst="rect">
            <a:avLst/>
          </a:prstGeom>
          <a:noFill/>
        </p:spPr>
        <p:txBody>
          <a:bodyPr wrap="square" rtlCol="0" anchor="ctr">
            <a:spAutoFit/>
          </a:bodyPr>
          <a:lstStyle/>
          <a:p>
            <a:pPr algn="ctr"/>
            <a:r>
              <a:rPr lang="en-GB" sz="1000" b="1" dirty="0">
                <a:ln/>
                <a:solidFill>
                  <a:srgbClr val="231F20"/>
                </a:solidFill>
                <a:latin typeface="Avenir Heavy" panose="02000503020000020003" pitchFamily="2" charset="0"/>
                <a:sym typeface="Avenir-Book"/>
                <a:rtl val="0"/>
              </a:rPr>
              <a:t>CLO HIV spend by Beneficiary (BP) (2020, %)</a:t>
            </a:r>
          </a:p>
        </p:txBody>
      </p:sp>
      <p:graphicFrame>
        <p:nvGraphicFramePr>
          <p:cNvPr id="9" name="Chart 8">
            <a:extLst>
              <a:ext uri="{FF2B5EF4-FFF2-40B4-BE49-F238E27FC236}">
                <a16:creationId xmlns:a16="http://schemas.microsoft.com/office/drawing/2014/main" id="{E5C5B384-5A0C-39A7-0337-3A8B6F092676}"/>
              </a:ext>
            </a:extLst>
          </p:cNvPr>
          <p:cNvGraphicFramePr/>
          <p:nvPr>
            <p:extLst>
              <p:ext uri="{D42A27DB-BD31-4B8C-83A1-F6EECF244321}">
                <p14:modId xmlns:p14="http://schemas.microsoft.com/office/powerpoint/2010/main" val="3518478497"/>
              </p:ext>
            </p:extLst>
          </p:nvPr>
        </p:nvGraphicFramePr>
        <p:xfrm>
          <a:off x="8265698" y="1706867"/>
          <a:ext cx="2701684" cy="1600863"/>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C96C29A2-56C1-5571-A8B2-70199B74BEA3}"/>
              </a:ext>
            </a:extLst>
          </p:cNvPr>
          <p:cNvSpPr txBox="1"/>
          <p:nvPr/>
        </p:nvSpPr>
        <p:spPr>
          <a:xfrm>
            <a:off x="1307961" y="3729301"/>
            <a:ext cx="1957472" cy="434506"/>
          </a:xfrm>
          <a:prstGeom prst="rect">
            <a:avLst/>
          </a:prstGeom>
          <a:noFill/>
        </p:spPr>
        <p:txBody>
          <a:bodyPr wrap="square" rtlCol="0" anchor="ctr">
            <a:spAutoFit/>
          </a:bodyPr>
          <a:lstStyle/>
          <a:p>
            <a:pPr algn="ctr"/>
            <a:r>
              <a:rPr lang="en-GB" sz="1000" b="1" dirty="0">
                <a:ln/>
                <a:solidFill>
                  <a:srgbClr val="231F20"/>
                </a:solidFill>
                <a:latin typeface="Avenir Heavy" panose="02000503020000020003" pitchFamily="2" charset="0"/>
                <a:sym typeface="Avenir-Book"/>
                <a:rtl val="0"/>
              </a:rPr>
              <a:t>CLO Source of Monetary Grants (FE) (2020, %)</a:t>
            </a:r>
          </a:p>
        </p:txBody>
      </p:sp>
      <p:graphicFrame>
        <p:nvGraphicFramePr>
          <p:cNvPr id="11" name="Chart 10">
            <a:extLst>
              <a:ext uri="{FF2B5EF4-FFF2-40B4-BE49-F238E27FC236}">
                <a16:creationId xmlns:a16="http://schemas.microsoft.com/office/drawing/2014/main" id="{18EBA1D2-88B2-C334-70DD-8174BBD542DE}"/>
              </a:ext>
            </a:extLst>
          </p:cNvPr>
          <p:cNvGraphicFramePr/>
          <p:nvPr>
            <p:extLst>
              <p:ext uri="{D42A27DB-BD31-4B8C-83A1-F6EECF244321}">
                <p14:modId xmlns:p14="http://schemas.microsoft.com/office/powerpoint/2010/main" val="3065384020"/>
              </p:ext>
            </p:extLst>
          </p:nvPr>
        </p:nvGraphicFramePr>
        <p:xfrm>
          <a:off x="935855" y="4357513"/>
          <a:ext cx="2701684" cy="1600863"/>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4B419656-6CC3-A670-2598-2A6325682793}"/>
              </a:ext>
            </a:extLst>
          </p:cNvPr>
          <p:cNvSpPr txBox="1"/>
          <p:nvPr/>
        </p:nvSpPr>
        <p:spPr>
          <a:xfrm>
            <a:off x="8577908" y="3729301"/>
            <a:ext cx="2108788" cy="434506"/>
          </a:xfrm>
          <a:prstGeom prst="rect">
            <a:avLst/>
          </a:prstGeom>
          <a:noFill/>
        </p:spPr>
        <p:txBody>
          <a:bodyPr wrap="square" rtlCol="0" anchor="ctr">
            <a:spAutoFit/>
          </a:bodyPr>
          <a:lstStyle/>
          <a:p>
            <a:pPr algn="ctr"/>
            <a:r>
              <a:rPr lang="en-GB" sz="1000" b="1" dirty="0">
                <a:ln/>
                <a:solidFill>
                  <a:srgbClr val="231F20"/>
                </a:solidFill>
                <a:latin typeface="Avenir Heavy" panose="02000503020000020003" pitchFamily="2" charset="0"/>
                <a:sym typeface="Avenir-Book"/>
                <a:rtl val="0"/>
              </a:rPr>
              <a:t>CLO Donated goods/ time/ services (2020, %)</a:t>
            </a:r>
          </a:p>
        </p:txBody>
      </p:sp>
      <p:graphicFrame>
        <p:nvGraphicFramePr>
          <p:cNvPr id="14" name="Chart 13">
            <a:extLst>
              <a:ext uri="{FF2B5EF4-FFF2-40B4-BE49-F238E27FC236}">
                <a16:creationId xmlns:a16="http://schemas.microsoft.com/office/drawing/2014/main" id="{A5C760D2-E23E-A1F5-F3B5-8042005A7C8A}"/>
              </a:ext>
            </a:extLst>
          </p:cNvPr>
          <p:cNvGraphicFramePr/>
          <p:nvPr>
            <p:extLst>
              <p:ext uri="{D42A27DB-BD31-4B8C-83A1-F6EECF244321}">
                <p14:modId xmlns:p14="http://schemas.microsoft.com/office/powerpoint/2010/main" val="2337487927"/>
              </p:ext>
            </p:extLst>
          </p:nvPr>
        </p:nvGraphicFramePr>
        <p:xfrm>
          <a:off x="8008458" y="4204471"/>
          <a:ext cx="3247687" cy="1906948"/>
        </p:xfrm>
        <a:graphic>
          <a:graphicData uri="http://schemas.openxmlformats.org/drawingml/2006/chart">
            <c:chart xmlns:c="http://schemas.openxmlformats.org/drawingml/2006/chart" xmlns:r="http://schemas.openxmlformats.org/officeDocument/2006/relationships" r:id="rId6"/>
          </a:graphicData>
        </a:graphic>
      </p:graphicFrame>
      <p:sp>
        <p:nvSpPr>
          <p:cNvPr id="15" name="TextBox 14">
            <a:extLst>
              <a:ext uri="{FF2B5EF4-FFF2-40B4-BE49-F238E27FC236}">
                <a16:creationId xmlns:a16="http://schemas.microsoft.com/office/drawing/2014/main" id="{4A387107-E329-F71D-ED28-0E566645DA53}"/>
              </a:ext>
            </a:extLst>
          </p:cNvPr>
          <p:cNvSpPr txBox="1"/>
          <p:nvPr/>
        </p:nvSpPr>
        <p:spPr>
          <a:xfrm>
            <a:off x="4854367" y="3729301"/>
            <a:ext cx="2701684" cy="434506"/>
          </a:xfrm>
          <a:prstGeom prst="rect">
            <a:avLst/>
          </a:prstGeom>
          <a:noFill/>
        </p:spPr>
        <p:txBody>
          <a:bodyPr wrap="square" rtlCol="0" anchor="ctr">
            <a:spAutoFit/>
          </a:bodyPr>
          <a:lstStyle/>
          <a:p>
            <a:pPr algn="ctr"/>
            <a:r>
              <a:rPr lang="en-GB" sz="1000" b="1" dirty="0">
                <a:ln/>
                <a:solidFill>
                  <a:srgbClr val="231F20"/>
                </a:solidFill>
                <a:latin typeface="Avenir Heavy" panose="02000503020000020003" pitchFamily="2" charset="0"/>
                <a:sym typeface="Avenir-Book"/>
                <a:rtl val="0"/>
              </a:rPr>
              <a:t>CLO Source of Non-Monetary Donations (FE) (2020, %)</a:t>
            </a:r>
          </a:p>
        </p:txBody>
      </p:sp>
      <p:graphicFrame>
        <p:nvGraphicFramePr>
          <p:cNvPr id="16" name="Chart 15">
            <a:extLst>
              <a:ext uri="{FF2B5EF4-FFF2-40B4-BE49-F238E27FC236}">
                <a16:creationId xmlns:a16="http://schemas.microsoft.com/office/drawing/2014/main" id="{3199486E-53D5-D82A-E886-F9654732D7CB}"/>
              </a:ext>
            </a:extLst>
          </p:cNvPr>
          <p:cNvGraphicFramePr/>
          <p:nvPr>
            <p:extLst>
              <p:ext uri="{D42A27DB-BD31-4B8C-83A1-F6EECF244321}">
                <p14:modId xmlns:p14="http://schemas.microsoft.com/office/powerpoint/2010/main" val="508736182"/>
              </p:ext>
            </p:extLst>
          </p:nvPr>
        </p:nvGraphicFramePr>
        <p:xfrm>
          <a:off x="4854367" y="4357513"/>
          <a:ext cx="2701684" cy="180665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0357087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5C8DB-C047-62F0-81FD-3CB0BD99C018}"/>
            </a:ext>
          </a:extLst>
        </p:cNvPr>
        <p:cNvGrpSpPr/>
        <p:nvPr/>
      </p:nvGrpSpPr>
      <p:grpSpPr>
        <a:xfrm>
          <a:off x="0" y="0"/>
          <a:ext cx="0" cy="0"/>
          <a:chOff x="0" y="0"/>
          <a:chExt cx="0" cy="0"/>
        </a:xfrm>
      </p:grpSpPr>
      <p:sp>
        <p:nvSpPr>
          <p:cNvPr id="6" name="TextBox 1">
            <a:extLst>
              <a:ext uri="{FF2B5EF4-FFF2-40B4-BE49-F238E27FC236}">
                <a16:creationId xmlns:a16="http://schemas.microsoft.com/office/drawing/2014/main" id="{6E1DE8AF-0BAF-8BDF-3F19-1A8A01FF581C}"/>
              </a:ext>
            </a:extLst>
          </p:cNvPr>
          <p:cNvSpPr txBox="1"/>
          <p:nvPr/>
        </p:nvSpPr>
        <p:spPr>
          <a:xfrm>
            <a:off x="509667" y="330951"/>
            <a:ext cx="11137690" cy="553998"/>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Basic graphs for CLO data analysis</a:t>
            </a:r>
          </a:p>
        </p:txBody>
      </p:sp>
      <p:sp>
        <p:nvSpPr>
          <p:cNvPr id="8" name="Segnaposto piè di pagina 7">
            <a:extLst>
              <a:ext uri="{FF2B5EF4-FFF2-40B4-BE49-F238E27FC236}">
                <a16:creationId xmlns:a16="http://schemas.microsoft.com/office/drawing/2014/main" id="{C867424D-8C44-4446-2146-9D83CC27FF50}"/>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44</a:t>
            </a:r>
          </a:p>
        </p:txBody>
      </p:sp>
      <p:sp>
        <p:nvSpPr>
          <p:cNvPr id="12" name="TextBox 11">
            <a:extLst>
              <a:ext uri="{FF2B5EF4-FFF2-40B4-BE49-F238E27FC236}">
                <a16:creationId xmlns:a16="http://schemas.microsoft.com/office/drawing/2014/main" id="{62C576AB-339D-097C-8B53-0F96CC428F6D}"/>
              </a:ext>
            </a:extLst>
          </p:cNvPr>
          <p:cNvSpPr txBox="1"/>
          <p:nvPr/>
        </p:nvSpPr>
        <p:spPr>
          <a:xfrm>
            <a:off x="992301" y="3737078"/>
            <a:ext cx="2933428" cy="246221"/>
          </a:xfrm>
          <a:prstGeom prst="rect">
            <a:avLst/>
          </a:prstGeom>
          <a:noFill/>
        </p:spPr>
        <p:txBody>
          <a:bodyPr wrap="square" rtlCol="0" anchor="ctr">
            <a:spAutoFit/>
          </a:bodyPr>
          <a:lstStyle/>
          <a:p>
            <a:pPr algn="ctr"/>
            <a:r>
              <a:rPr lang="en-GB" sz="1000" b="1" dirty="0">
                <a:ln/>
                <a:solidFill>
                  <a:srgbClr val="231F20"/>
                </a:solidFill>
                <a:latin typeface="Avenir Heavy" panose="02000503020000020003" pitchFamily="2" charset="0"/>
                <a:sym typeface="Avenir-Book"/>
                <a:rtl val="0"/>
              </a:rPr>
              <a:t>CLO HIV SPEND BY SOURCE (FE) (2020, %)</a:t>
            </a:r>
          </a:p>
        </p:txBody>
      </p:sp>
      <p:graphicFrame>
        <p:nvGraphicFramePr>
          <p:cNvPr id="18" name="Chart 17">
            <a:extLst>
              <a:ext uri="{FF2B5EF4-FFF2-40B4-BE49-F238E27FC236}">
                <a16:creationId xmlns:a16="http://schemas.microsoft.com/office/drawing/2014/main" id="{86237DFB-999F-4309-C54D-7E22061C0F07}"/>
              </a:ext>
            </a:extLst>
          </p:cNvPr>
          <p:cNvGraphicFramePr/>
          <p:nvPr>
            <p:extLst>
              <p:ext uri="{D42A27DB-BD31-4B8C-83A1-F6EECF244321}">
                <p14:modId xmlns:p14="http://schemas.microsoft.com/office/powerpoint/2010/main" val="4074919375"/>
              </p:ext>
            </p:extLst>
          </p:nvPr>
        </p:nvGraphicFramePr>
        <p:xfrm>
          <a:off x="1008403" y="3983299"/>
          <a:ext cx="2917326" cy="2155429"/>
        </p:xfrm>
        <a:graphic>
          <a:graphicData uri="http://schemas.openxmlformats.org/drawingml/2006/chart">
            <c:chart xmlns:c="http://schemas.openxmlformats.org/drawingml/2006/chart" xmlns:r="http://schemas.openxmlformats.org/officeDocument/2006/relationships" r:id="rId2"/>
          </a:graphicData>
        </a:graphic>
      </p:graphicFrame>
      <p:grpSp>
        <p:nvGrpSpPr>
          <p:cNvPr id="178" name="Group 177">
            <a:extLst>
              <a:ext uri="{FF2B5EF4-FFF2-40B4-BE49-F238E27FC236}">
                <a16:creationId xmlns:a16="http://schemas.microsoft.com/office/drawing/2014/main" id="{6455F8E7-12C9-827C-C21E-F7968C105814}"/>
              </a:ext>
            </a:extLst>
          </p:cNvPr>
          <p:cNvGrpSpPr/>
          <p:nvPr/>
        </p:nvGrpSpPr>
        <p:grpSpPr>
          <a:xfrm>
            <a:off x="4550400" y="4037203"/>
            <a:ext cx="3825246" cy="2027148"/>
            <a:chOff x="3885512" y="3946467"/>
            <a:chExt cx="3825246" cy="2027148"/>
          </a:xfrm>
        </p:grpSpPr>
        <p:sp>
          <p:nvSpPr>
            <p:cNvPr id="19" name="Rectangle 18">
              <a:extLst>
                <a:ext uri="{FF2B5EF4-FFF2-40B4-BE49-F238E27FC236}">
                  <a16:creationId xmlns:a16="http://schemas.microsoft.com/office/drawing/2014/main" id="{5E7942E0-037D-8502-96E9-0CAF2B19BCB1}"/>
                </a:ext>
              </a:extLst>
            </p:cNvPr>
            <p:cNvSpPr/>
            <p:nvPr/>
          </p:nvSpPr>
          <p:spPr>
            <a:xfrm rot="16200000">
              <a:off x="4654566" y="5204301"/>
              <a:ext cx="286583" cy="27573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latin typeface="Avenir Book" panose="02000503020000020003" pitchFamily="2" charset="0"/>
              </a:endParaRPr>
            </a:p>
          </p:txBody>
        </p:sp>
        <p:sp>
          <p:nvSpPr>
            <p:cNvPr id="20" name="TextBox 19">
              <a:extLst>
                <a:ext uri="{FF2B5EF4-FFF2-40B4-BE49-F238E27FC236}">
                  <a16:creationId xmlns:a16="http://schemas.microsoft.com/office/drawing/2014/main" id="{84BB1174-3B9E-3A34-3A6A-25C7DDAA4EA3}"/>
                </a:ext>
              </a:extLst>
            </p:cNvPr>
            <p:cNvSpPr txBox="1"/>
            <p:nvPr/>
          </p:nvSpPr>
          <p:spPr>
            <a:xfrm>
              <a:off x="4387793" y="5532309"/>
              <a:ext cx="820132" cy="441306"/>
            </a:xfrm>
            <a:prstGeom prst="rect">
              <a:avLst/>
            </a:prstGeom>
            <a:noFill/>
          </p:spPr>
          <p:txBody>
            <a:bodyPr wrap="square" rtlCol="0" anchor="t">
              <a:spAutoFit/>
            </a:bodyPr>
            <a:lstStyle/>
            <a:p>
              <a:pPr algn="ctr"/>
              <a:r>
                <a:rPr lang="en-GB" sz="700" dirty="0">
                  <a:ln/>
                  <a:solidFill>
                    <a:srgbClr val="231F20"/>
                  </a:solidFill>
                  <a:latin typeface="Avenir Book" panose="02000503020000020003" pitchFamily="2" charset="0"/>
                  <a:sym typeface="Avenir-Book"/>
                  <a:rtl val="0"/>
                </a:rPr>
                <a:t>FE.02 Domestic Private Entities </a:t>
              </a:r>
            </a:p>
          </p:txBody>
        </p:sp>
        <p:sp>
          <p:nvSpPr>
            <p:cNvPr id="21" name="TextBox 20">
              <a:extLst>
                <a:ext uri="{FF2B5EF4-FFF2-40B4-BE49-F238E27FC236}">
                  <a16:creationId xmlns:a16="http://schemas.microsoft.com/office/drawing/2014/main" id="{12F4F051-8DAF-81AC-44BF-3A64D6373BD9}"/>
                </a:ext>
              </a:extLst>
            </p:cNvPr>
            <p:cNvSpPr txBox="1"/>
            <p:nvPr/>
          </p:nvSpPr>
          <p:spPr>
            <a:xfrm>
              <a:off x="3959984" y="5198880"/>
              <a:ext cx="517577" cy="228826"/>
            </a:xfrm>
            <a:prstGeom prst="rect">
              <a:avLst/>
            </a:prstGeom>
            <a:noFill/>
          </p:spPr>
          <p:txBody>
            <a:bodyPr wrap="square" rtlCol="0" anchor="ctr">
              <a:spAutoFit/>
            </a:bodyPr>
            <a:lstStyle/>
            <a:p>
              <a:pPr algn="r"/>
              <a:r>
                <a:rPr lang="en-GB" sz="800" dirty="0">
                  <a:ln/>
                  <a:solidFill>
                    <a:srgbClr val="231F20"/>
                  </a:solidFill>
                  <a:latin typeface="Avenir Book" panose="02000503020000020003" pitchFamily="2" charset="0"/>
                  <a:sym typeface="Avenir-Book"/>
                  <a:rtl val="0"/>
                </a:rPr>
                <a:t>50</a:t>
              </a:r>
            </a:p>
          </p:txBody>
        </p:sp>
        <p:sp>
          <p:nvSpPr>
            <p:cNvPr id="22" name="TextBox 21">
              <a:extLst>
                <a:ext uri="{FF2B5EF4-FFF2-40B4-BE49-F238E27FC236}">
                  <a16:creationId xmlns:a16="http://schemas.microsoft.com/office/drawing/2014/main" id="{39617AAB-95AE-8D51-3AFB-C40FC9CF9212}"/>
                </a:ext>
              </a:extLst>
            </p:cNvPr>
            <p:cNvSpPr txBox="1"/>
            <p:nvPr/>
          </p:nvSpPr>
          <p:spPr>
            <a:xfrm>
              <a:off x="4189210" y="5377798"/>
              <a:ext cx="288350" cy="228826"/>
            </a:xfrm>
            <a:prstGeom prst="rect">
              <a:avLst/>
            </a:prstGeom>
            <a:noFill/>
          </p:spPr>
          <p:txBody>
            <a:bodyPr wrap="square" rtlCol="0" anchor="ctr">
              <a:spAutoFit/>
            </a:bodyPr>
            <a:lstStyle/>
            <a:p>
              <a:pPr algn="r"/>
              <a:r>
                <a:rPr lang="en-GB" sz="800" dirty="0">
                  <a:ln/>
                  <a:solidFill>
                    <a:srgbClr val="231F20"/>
                  </a:solidFill>
                  <a:latin typeface="Avenir Book" panose="02000503020000020003" pitchFamily="2" charset="0"/>
                  <a:sym typeface="Avenir-Book"/>
                  <a:rtl val="0"/>
                </a:rPr>
                <a:t>0</a:t>
              </a:r>
            </a:p>
          </p:txBody>
        </p:sp>
        <p:sp>
          <p:nvSpPr>
            <p:cNvPr id="23" name="TextBox 22">
              <a:extLst>
                <a:ext uri="{FF2B5EF4-FFF2-40B4-BE49-F238E27FC236}">
                  <a16:creationId xmlns:a16="http://schemas.microsoft.com/office/drawing/2014/main" id="{E42EE842-CB8E-CC3C-52CA-843713BA3DD6}"/>
                </a:ext>
              </a:extLst>
            </p:cNvPr>
            <p:cNvSpPr txBox="1"/>
            <p:nvPr/>
          </p:nvSpPr>
          <p:spPr>
            <a:xfrm rot="16200000">
              <a:off x="3266470" y="4655741"/>
              <a:ext cx="1466910" cy="228826"/>
            </a:xfrm>
            <a:prstGeom prst="rect">
              <a:avLst/>
            </a:prstGeom>
            <a:noFill/>
          </p:spPr>
          <p:txBody>
            <a:bodyPr wrap="square" rtlCol="0" anchor="ctr">
              <a:spAutoFit/>
            </a:bodyPr>
            <a:lstStyle/>
            <a:p>
              <a:pPr algn="ctr"/>
              <a:r>
                <a:rPr lang="en-GB" sz="800" dirty="0">
                  <a:ln/>
                  <a:solidFill>
                    <a:srgbClr val="231F20"/>
                  </a:solidFill>
                  <a:latin typeface="Avenir Book" panose="02000503020000020003" pitchFamily="2" charset="0"/>
                  <a:sym typeface="Avenir-Book"/>
                  <a:rtl val="0"/>
                </a:rPr>
                <a:t>Millions-PKR</a:t>
              </a:r>
            </a:p>
          </p:txBody>
        </p:sp>
        <p:sp>
          <p:nvSpPr>
            <p:cNvPr id="24" name="Rectangle 23">
              <a:extLst>
                <a:ext uri="{FF2B5EF4-FFF2-40B4-BE49-F238E27FC236}">
                  <a16:creationId xmlns:a16="http://schemas.microsoft.com/office/drawing/2014/main" id="{444F4F10-EF05-901A-58D6-8FE264A99D1C}"/>
                </a:ext>
              </a:extLst>
            </p:cNvPr>
            <p:cNvSpPr>
              <a:spLocks noChangeAspect="1"/>
            </p:cNvSpPr>
            <p:nvPr/>
          </p:nvSpPr>
          <p:spPr>
            <a:xfrm>
              <a:off x="6017258" y="5380959"/>
              <a:ext cx="76472" cy="7647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25" name="TextBox 24">
              <a:extLst>
                <a:ext uri="{FF2B5EF4-FFF2-40B4-BE49-F238E27FC236}">
                  <a16:creationId xmlns:a16="http://schemas.microsoft.com/office/drawing/2014/main" id="{9B5C8106-CEA6-D7EB-963E-55BC251455B1}"/>
                </a:ext>
              </a:extLst>
            </p:cNvPr>
            <p:cNvSpPr txBox="1"/>
            <p:nvPr/>
          </p:nvSpPr>
          <p:spPr>
            <a:xfrm>
              <a:off x="6057223" y="5329637"/>
              <a:ext cx="831196" cy="196136"/>
            </a:xfrm>
            <a:prstGeom prst="rect">
              <a:avLst/>
            </a:prstGeom>
            <a:noFill/>
          </p:spPr>
          <p:txBody>
            <a:bodyPr wrap="none" rtlCol="0" anchor="ctr">
              <a:spAutoFit/>
            </a:bodyPr>
            <a:lstStyle/>
            <a:p>
              <a:r>
                <a:rPr lang="en-GB" sz="600" spc="0" baseline="0" dirty="0">
                  <a:ln/>
                  <a:solidFill>
                    <a:srgbClr val="231F20"/>
                  </a:solidFill>
                  <a:latin typeface="Avenir-Book"/>
                  <a:sym typeface="Avenir-Book"/>
                  <a:rtl val="0"/>
                </a:rPr>
                <a:t>Prevention for KP</a:t>
              </a:r>
            </a:p>
          </p:txBody>
        </p:sp>
        <p:sp>
          <p:nvSpPr>
            <p:cNvPr id="26" name="TextBox 25">
              <a:extLst>
                <a:ext uri="{FF2B5EF4-FFF2-40B4-BE49-F238E27FC236}">
                  <a16:creationId xmlns:a16="http://schemas.microsoft.com/office/drawing/2014/main" id="{C185A40F-A3D5-E3FC-AED9-B1E06795098C}"/>
                </a:ext>
              </a:extLst>
            </p:cNvPr>
            <p:cNvSpPr txBox="1"/>
            <p:nvPr/>
          </p:nvSpPr>
          <p:spPr>
            <a:xfrm>
              <a:off x="3959984" y="5019964"/>
              <a:ext cx="517577" cy="228826"/>
            </a:xfrm>
            <a:prstGeom prst="rect">
              <a:avLst/>
            </a:prstGeom>
            <a:noFill/>
          </p:spPr>
          <p:txBody>
            <a:bodyPr wrap="square" rtlCol="0" anchor="ctr">
              <a:spAutoFit/>
            </a:bodyPr>
            <a:lstStyle/>
            <a:p>
              <a:pPr algn="r"/>
              <a:r>
                <a:rPr lang="en-GB" sz="800" dirty="0">
                  <a:ln/>
                  <a:solidFill>
                    <a:srgbClr val="231F20"/>
                  </a:solidFill>
                  <a:latin typeface="Avenir Book" panose="02000503020000020003" pitchFamily="2" charset="0"/>
                  <a:sym typeface="Avenir-Book"/>
                  <a:rtl val="0"/>
                </a:rPr>
                <a:t>100</a:t>
              </a:r>
            </a:p>
          </p:txBody>
        </p:sp>
        <p:sp>
          <p:nvSpPr>
            <p:cNvPr id="27" name="TextBox 26">
              <a:extLst>
                <a:ext uri="{FF2B5EF4-FFF2-40B4-BE49-F238E27FC236}">
                  <a16:creationId xmlns:a16="http://schemas.microsoft.com/office/drawing/2014/main" id="{B55FA8C9-3D07-8699-547A-3735E4CE4EA7}"/>
                </a:ext>
              </a:extLst>
            </p:cNvPr>
            <p:cNvSpPr txBox="1"/>
            <p:nvPr/>
          </p:nvSpPr>
          <p:spPr>
            <a:xfrm>
              <a:off x="3994959" y="4841048"/>
              <a:ext cx="482603" cy="228826"/>
            </a:xfrm>
            <a:prstGeom prst="rect">
              <a:avLst/>
            </a:prstGeom>
            <a:noFill/>
          </p:spPr>
          <p:txBody>
            <a:bodyPr wrap="square" rtlCol="0" anchor="ctr">
              <a:spAutoFit/>
            </a:bodyPr>
            <a:lstStyle/>
            <a:p>
              <a:pPr algn="r"/>
              <a:r>
                <a:rPr lang="en-GB" sz="800" dirty="0">
                  <a:ln/>
                  <a:solidFill>
                    <a:srgbClr val="231F20"/>
                  </a:solidFill>
                  <a:latin typeface="Avenir Book" panose="02000503020000020003" pitchFamily="2" charset="0"/>
                  <a:sym typeface="Avenir-Book"/>
                  <a:rtl val="0"/>
                </a:rPr>
                <a:t>150</a:t>
              </a:r>
            </a:p>
          </p:txBody>
        </p:sp>
        <p:sp>
          <p:nvSpPr>
            <p:cNvPr id="28" name="TextBox 27">
              <a:extLst>
                <a:ext uri="{FF2B5EF4-FFF2-40B4-BE49-F238E27FC236}">
                  <a16:creationId xmlns:a16="http://schemas.microsoft.com/office/drawing/2014/main" id="{D441387E-B86B-766B-49ED-8AFBADD92C24}"/>
                </a:ext>
              </a:extLst>
            </p:cNvPr>
            <p:cNvSpPr txBox="1"/>
            <p:nvPr/>
          </p:nvSpPr>
          <p:spPr>
            <a:xfrm>
              <a:off x="3994959" y="4125383"/>
              <a:ext cx="482603" cy="228826"/>
            </a:xfrm>
            <a:prstGeom prst="rect">
              <a:avLst/>
            </a:prstGeom>
            <a:noFill/>
          </p:spPr>
          <p:txBody>
            <a:bodyPr wrap="square" rtlCol="0" anchor="ctr">
              <a:spAutoFit/>
            </a:bodyPr>
            <a:lstStyle/>
            <a:p>
              <a:pPr algn="r"/>
              <a:r>
                <a:rPr lang="en-GB" sz="800" dirty="0">
                  <a:ln/>
                  <a:solidFill>
                    <a:srgbClr val="231F20"/>
                  </a:solidFill>
                  <a:latin typeface="Avenir Book" panose="02000503020000020003" pitchFamily="2" charset="0"/>
                  <a:sym typeface="Avenir-Book"/>
                  <a:rtl val="0"/>
                </a:rPr>
                <a:t>350</a:t>
              </a:r>
            </a:p>
          </p:txBody>
        </p:sp>
        <p:sp>
          <p:nvSpPr>
            <p:cNvPr id="29" name="TextBox 28">
              <a:extLst>
                <a:ext uri="{FF2B5EF4-FFF2-40B4-BE49-F238E27FC236}">
                  <a16:creationId xmlns:a16="http://schemas.microsoft.com/office/drawing/2014/main" id="{F2CC605B-10E7-CE27-0474-7B15B83FFC5F}"/>
                </a:ext>
              </a:extLst>
            </p:cNvPr>
            <p:cNvSpPr txBox="1"/>
            <p:nvPr/>
          </p:nvSpPr>
          <p:spPr>
            <a:xfrm>
              <a:off x="3994959" y="4662132"/>
              <a:ext cx="482603" cy="228826"/>
            </a:xfrm>
            <a:prstGeom prst="rect">
              <a:avLst/>
            </a:prstGeom>
            <a:noFill/>
          </p:spPr>
          <p:txBody>
            <a:bodyPr wrap="square" rtlCol="0" anchor="ctr">
              <a:spAutoFit/>
            </a:bodyPr>
            <a:lstStyle/>
            <a:p>
              <a:pPr algn="r"/>
              <a:r>
                <a:rPr lang="en-GB" sz="800" dirty="0">
                  <a:ln/>
                  <a:solidFill>
                    <a:srgbClr val="231F20"/>
                  </a:solidFill>
                  <a:latin typeface="Avenir Book" panose="02000503020000020003" pitchFamily="2" charset="0"/>
                  <a:sym typeface="Avenir-Book"/>
                  <a:rtl val="0"/>
                </a:rPr>
                <a:t>200</a:t>
              </a:r>
            </a:p>
          </p:txBody>
        </p:sp>
        <p:sp>
          <p:nvSpPr>
            <p:cNvPr id="30" name="TextBox 29">
              <a:extLst>
                <a:ext uri="{FF2B5EF4-FFF2-40B4-BE49-F238E27FC236}">
                  <a16:creationId xmlns:a16="http://schemas.microsoft.com/office/drawing/2014/main" id="{3E026609-CD77-FFFE-8AC7-F7377C8B4CA2}"/>
                </a:ext>
              </a:extLst>
            </p:cNvPr>
            <p:cNvSpPr txBox="1"/>
            <p:nvPr/>
          </p:nvSpPr>
          <p:spPr>
            <a:xfrm>
              <a:off x="3994959" y="4483215"/>
              <a:ext cx="482603" cy="228826"/>
            </a:xfrm>
            <a:prstGeom prst="rect">
              <a:avLst/>
            </a:prstGeom>
            <a:noFill/>
          </p:spPr>
          <p:txBody>
            <a:bodyPr wrap="square" rtlCol="0" anchor="ctr">
              <a:spAutoFit/>
            </a:bodyPr>
            <a:lstStyle/>
            <a:p>
              <a:pPr algn="r"/>
              <a:r>
                <a:rPr lang="en-GB" sz="800" dirty="0">
                  <a:ln/>
                  <a:solidFill>
                    <a:srgbClr val="231F20"/>
                  </a:solidFill>
                  <a:latin typeface="Avenir Book" panose="02000503020000020003" pitchFamily="2" charset="0"/>
                  <a:sym typeface="Avenir-Book"/>
                  <a:rtl val="0"/>
                </a:rPr>
                <a:t>250</a:t>
              </a:r>
            </a:p>
          </p:txBody>
        </p:sp>
        <p:sp>
          <p:nvSpPr>
            <p:cNvPr id="31" name="TextBox 30">
              <a:extLst>
                <a:ext uri="{FF2B5EF4-FFF2-40B4-BE49-F238E27FC236}">
                  <a16:creationId xmlns:a16="http://schemas.microsoft.com/office/drawing/2014/main" id="{0185F079-0ADB-DE49-4F2E-688E76D6A7FA}"/>
                </a:ext>
              </a:extLst>
            </p:cNvPr>
            <p:cNvSpPr txBox="1"/>
            <p:nvPr/>
          </p:nvSpPr>
          <p:spPr>
            <a:xfrm>
              <a:off x="3994959" y="4304299"/>
              <a:ext cx="482603" cy="228826"/>
            </a:xfrm>
            <a:prstGeom prst="rect">
              <a:avLst/>
            </a:prstGeom>
            <a:noFill/>
          </p:spPr>
          <p:txBody>
            <a:bodyPr wrap="square" rtlCol="0" anchor="ctr">
              <a:spAutoFit/>
            </a:bodyPr>
            <a:lstStyle/>
            <a:p>
              <a:pPr algn="r"/>
              <a:r>
                <a:rPr lang="en-GB" sz="800" dirty="0">
                  <a:ln/>
                  <a:solidFill>
                    <a:srgbClr val="231F20"/>
                  </a:solidFill>
                  <a:latin typeface="Avenir Book" panose="02000503020000020003" pitchFamily="2" charset="0"/>
                  <a:sym typeface="Avenir-Book"/>
                  <a:rtl val="0"/>
                </a:rPr>
                <a:t>300</a:t>
              </a:r>
            </a:p>
          </p:txBody>
        </p:sp>
        <p:sp>
          <p:nvSpPr>
            <p:cNvPr id="32" name="TextBox 31">
              <a:extLst>
                <a:ext uri="{FF2B5EF4-FFF2-40B4-BE49-F238E27FC236}">
                  <a16:creationId xmlns:a16="http://schemas.microsoft.com/office/drawing/2014/main" id="{1079D658-0E5C-75FD-FA20-FA1A6434597A}"/>
                </a:ext>
              </a:extLst>
            </p:cNvPr>
            <p:cNvSpPr txBox="1"/>
            <p:nvPr/>
          </p:nvSpPr>
          <p:spPr>
            <a:xfrm>
              <a:off x="3994959" y="3946467"/>
              <a:ext cx="482603" cy="228826"/>
            </a:xfrm>
            <a:prstGeom prst="rect">
              <a:avLst/>
            </a:prstGeom>
            <a:noFill/>
          </p:spPr>
          <p:txBody>
            <a:bodyPr wrap="square" rtlCol="0" anchor="ctr">
              <a:spAutoFit/>
            </a:bodyPr>
            <a:lstStyle/>
            <a:p>
              <a:pPr algn="r"/>
              <a:r>
                <a:rPr lang="en-GB" sz="800" dirty="0">
                  <a:ln/>
                  <a:solidFill>
                    <a:srgbClr val="231F20"/>
                  </a:solidFill>
                  <a:latin typeface="Avenir Book" panose="02000503020000020003" pitchFamily="2" charset="0"/>
                  <a:sym typeface="Avenir-Book"/>
                  <a:rtl val="0"/>
                </a:rPr>
                <a:t>400</a:t>
              </a:r>
            </a:p>
          </p:txBody>
        </p:sp>
        <p:cxnSp>
          <p:nvCxnSpPr>
            <p:cNvPr id="33" name="Straight Connector 32">
              <a:extLst>
                <a:ext uri="{FF2B5EF4-FFF2-40B4-BE49-F238E27FC236}">
                  <a16:creationId xmlns:a16="http://schemas.microsoft.com/office/drawing/2014/main" id="{339EEEF3-D04F-9171-5F95-D7EA995E5295}"/>
                </a:ext>
              </a:extLst>
            </p:cNvPr>
            <p:cNvCxnSpPr>
              <a:stCxn id="22" idx="3"/>
            </p:cNvCxnSpPr>
            <p:nvPr/>
          </p:nvCxnSpPr>
          <p:spPr>
            <a:xfrm flipV="1">
              <a:off x="4477560" y="5492209"/>
              <a:ext cx="1354736" cy="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937CE9BE-635D-F657-6474-07E9A23DB9BA}"/>
                </a:ext>
              </a:extLst>
            </p:cNvPr>
            <p:cNvGrpSpPr/>
            <p:nvPr/>
          </p:nvGrpSpPr>
          <p:grpSpPr>
            <a:xfrm>
              <a:off x="4659990" y="5160703"/>
              <a:ext cx="275739" cy="38236"/>
              <a:chOff x="4583986" y="5289416"/>
              <a:chExt cx="259614" cy="48026"/>
            </a:xfrm>
          </p:grpSpPr>
          <p:sp>
            <p:nvSpPr>
              <p:cNvPr id="35" name="Rectangle 34">
                <a:extLst>
                  <a:ext uri="{FF2B5EF4-FFF2-40B4-BE49-F238E27FC236}">
                    <a16:creationId xmlns:a16="http://schemas.microsoft.com/office/drawing/2014/main" id="{E92D2EFA-A30C-9273-6298-FEE8A614ADB7}"/>
                  </a:ext>
                </a:extLst>
              </p:cNvPr>
              <p:cNvSpPr/>
              <p:nvPr/>
            </p:nvSpPr>
            <p:spPr>
              <a:xfrm rot="16200000">
                <a:off x="4708393" y="5183677"/>
                <a:ext cx="10800" cy="25961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latin typeface="Avenir Book" panose="02000503020000020003" pitchFamily="2" charset="0"/>
                </a:endParaRPr>
              </a:p>
            </p:txBody>
          </p:sp>
          <p:sp>
            <p:nvSpPr>
              <p:cNvPr id="36" name="Rectangle 35">
                <a:extLst>
                  <a:ext uri="{FF2B5EF4-FFF2-40B4-BE49-F238E27FC236}">
                    <a16:creationId xmlns:a16="http://schemas.microsoft.com/office/drawing/2014/main" id="{BBF52DCC-9CD6-E758-5CA2-FD479E338A53}"/>
                  </a:ext>
                </a:extLst>
              </p:cNvPr>
              <p:cNvSpPr/>
              <p:nvPr/>
            </p:nvSpPr>
            <p:spPr>
              <a:xfrm rot="16200000">
                <a:off x="4708393" y="5202235"/>
                <a:ext cx="10800" cy="259614"/>
              </a:xfrm>
              <a:prstGeom prst="rect">
                <a:avLst/>
              </a:prstGeom>
              <a:solidFill>
                <a:srgbClr val="F57F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latin typeface="Avenir Book" panose="02000503020000020003" pitchFamily="2" charset="0"/>
                </a:endParaRPr>
              </a:p>
            </p:txBody>
          </p:sp>
          <p:sp>
            <p:nvSpPr>
              <p:cNvPr id="37" name="Rectangle 36">
                <a:extLst>
                  <a:ext uri="{FF2B5EF4-FFF2-40B4-BE49-F238E27FC236}">
                    <a16:creationId xmlns:a16="http://schemas.microsoft.com/office/drawing/2014/main" id="{6540A6E3-D75F-C62A-13A2-1D622D88A827}"/>
                  </a:ext>
                </a:extLst>
              </p:cNvPr>
              <p:cNvSpPr/>
              <p:nvPr/>
            </p:nvSpPr>
            <p:spPr>
              <a:xfrm rot="16200000">
                <a:off x="4708393" y="5192710"/>
                <a:ext cx="10800" cy="25961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latin typeface="Avenir Book" panose="02000503020000020003" pitchFamily="2" charset="0"/>
                </a:endParaRPr>
              </a:p>
            </p:txBody>
          </p:sp>
          <p:sp>
            <p:nvSpPr>
              <p:cNvPr id="38" name="Rectangle 37">
                <a:extLst>
                  <a:ext uri="{FF2B5EF4-FFF2-40B4-BE49-F238E27FC236}">
                    <a16:creationId xmlns:a16="http://schemas.microsoft.com/office/drawing/2014/main" id="{BBF013D4-2ECD-8C36-31DE-C079250AAA59}"/>
                  </a:ext>
                </a:extLst>
              </p:cNvPr>
              <p:cNvSpPr/>
              <p:nvPr/>
            </p:nvSpPr>
            <p:spPr>
              <a:xfrm rot="16200000">
                <a:off x="4708393" y="5173355"/>
                <a:ext cx="10800" cy="259614"/>
              </a:xfrm>
              <a:prstGeom prst="rect">
                <a:avLst/>
              </a:prstGeom>
              <a:solidFill>
                <a:srgbClr val="02A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latin typeface="Avenir Book" panose="02000503020000020003" pitchFamily="2" charset="0"/>
                </a:endParaRPr>
              </a:p>
            </p:txBody>
          </p:sp>
          <p:sp>
            <p:nvSpPr>
              <p:cNvPr id="39" name="Rectangle 38">
                <a:extLst>
                  <a:ext uri="{FF2B5EF4-FFF2-40B4-BE49-F238E27FC236}">
                    <a16:creationId xmlns:a16="http://schemas.microsoft.com/office/drawing/2014/main" id="{B50A799A-8AB7-B422-C437-B508402B35AB}"/>
                  </a:ext>
                </a:extLst>
              </p:cNvPr>
              <p:cNvSpPr/>
              <p:nvPr/>
            </p:nvSpPr>
            <p:spPr>
              <a:xfrm rot="16200000">
                <a:off x="4708393" y="5165009"/>
                <a:ext cx="10800" cy="25961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latin typeface="Avenir Book" panose="02000503020000020003" pitchFamily="2" charset="0"/>
                </a:endParaRPr>
              </a:p>
            </p:txBody>
          </p:sp>
        </p:grpSp>
        <p:sp>
          <p:nvSpPr>
            <p:cNvPr id="40" name="Rectangle 39">
              <a:extLst>
                <a:ext uri="{FF2B5EF4-FFF2-40B4-BE49-F238E27FC236}">
                  <a16:creationId xmlns:a16="http://schemas.microsoft.com/office/drawing/2014/main" id="{2B97A828-65D7-E4B3-DE73-9A8B9C1E5FF2}"/>
                </a:ext>
              </a:extLst>
            </p:cNvPr>
            <p:cNvSpPr/>
            <p:nvPr/>
          </p:nvSpPr>
          <p:spPr>
            <a:xfrm rot="16200000">
              <a:off x="5036816" y="4860525"/>
              <a:ext cx="974136" cy="27573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latin typeface="Avenir Book" panose="02000503020000020003" pitchFamily="2" charset="0"/>
              </a:endParaRPr>
            </a:p>
          </p:txBody>
        </p:sp>
        <p:sp>
          <p:nvSpPr>
            <p:cNvPr id="41" name="TextBox 40">
              <a:extLst>
                <a:ext uri="{FF2B5EF4-FFF2-40B4-BE49-F238E27FC236}">
                  <a16:creationId xmlns:a16="http://schemas.microsoft.com/office/drawing/2014/main" id="{2D2942CE-E646-A0E7-074A-065AF71EC846}"/>
                </a:ext>
              </a:extLst>
            </p:cNvPr>
            <p:cNvSpPr txBox="1"/>
            <p:nvPr/>
          </p:nvSpPr>
          <p:spPr>
            <a:xfrm>
              <a:off x="5080975" y="5532309"/>
              <a:ext cx="885819" cy="441306"/>
            </a:xfrm>
            <a:prstGeom prst="rect">
              <a:avLst/>
            </a:prstGeom>
            <a:noFill/>
          </p:spPr>
          <p:txBody>
            <a:bodyPr wrap="square" rtlCol="0" anchor="t">
              <a:spAutoFit/>
            </a:bodyPr>
            <a:lstStyle/>
            <a:p>
              <a:pPr algn="ctr"/>
              <a:r>
                <a:rPr lang="en-GB" sz="700" dirty="0">
                  <a:ln/>
                  <a:solidFill>
                    <a:srgbClr val="231F20"/>
                  </a:solidFill>
                  <a:latin typeface="Avenir Book" panose="02000503020000020003" pitchFamily="2" charset="0"/>
                  <a:sym typeface="Avenir-Book"/>
                  <a:rtl val="0"/>
                </a:rPr>
                <a:t>FE.03 International Entities </a:t>
              </a:r>
            </a:p>
          </p:txBody>
        </p:sp>
        <p:sp>
          <p:nvSpPr>
            <p:cNvPr id="42" name="Rectangle 41">
              <a:extLst>
                <a:ext uri="{FF2B5EF4-FFF2-40B4-BE49-F238E27FC236}">
                  <a16:creationId xmlns:a16="http://schemas.microsoft.com/office/drawing/2014/main" id="{5A834ADD-0D1E-E819-D7F7-1D800E2D6897}"/>
                </a:ext>
              </a:extLst>
            </p:cNvPr>
            <p:cNvSpPr/>
            <p:nvPr/>
          </p:nvSpPr>
          <p:spPr>
            <a:xfrm rot="16200000">
              <a:off x="5503671" y="4364266"/>
              <a:ext cx="40431" cy="275739"/>
            </a:xfrm>
            <a:prstGeom prst="rect">
              <a:avLst/>
            </a:prstGeom>
            <a:solidFill>
              <a:srgbClr val="F57F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latin typeface="Avenir Book" panose="02000503020000020003" pitchFamily="2" charset="0"/>
              </a:endParaRPr>
            </a:p>
          </p:txBody>
        </p:sp>
        <p:sp>
          <p:nvSpPr>
            <p:cNvPr id="43" name="Rectangle 42">
              <a:extLst>
                <a:ext uri="{FF2B5EF4-FFF2-40B4-BE49-F238E27FC236}">
                  <a16:creationId xmlns:a16="http://schemas.microsoft.com/office/drawing/2014/main" id="{AB8361AD-2268-8A9D-9C59-3659A4C3BF06}"/>
                </a:ext>
              </a:extLst>
            </p:cNvPr>
            <p:cNvSpPr/>
            <p:nvPr/>
          </p:nvSpPr>
          <p:spPr>
            <a:xfrm rot="16200000">
              <a:off x="5514328" y="4334441"/>
              <a:ext cx="19118" cy="27573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latin typeface="Avenir Book" panose="02000503020000020003" pitchFamily="2" charset="0"/>
              </a:endParaRPr>
            </a:p>
          </p:txBody>
        </p:sp>
        <p:sp>
          <p:nvSpPr>
            <p:cNvPr id="44" name="Rectangle 43">
              <a:extLst>
                <a:ext uri="{FF2B5EF4-FFF2-40B4-BE49-F238E27FC236}">
                  <a16:creationId xmlns:a16="http://schemas.microsoft.com/office/drawing/2014/main" id="{976B3E6E-0F4F-67E8-0043-C5D58C9D89CE}"/>
                </a:ext>
              </a:extLst>
            </p:cNvPr>
            <p:cNvSpPr/>
            <p:nvPr/>
          </p:nvSpPr>
          <p:spPr>
            <a:xfrm rot="16200000">
              <a:off x="5433993" y="4236132"/>
              <a:ext cx="179790" cy="275739"/>
            </a:xfrm>
            <a:prstGeom prst="rect">
              <a:avLst/>
            </a:prstGeom>
            <a:solidFill>
              <a:srgbClr val="02A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latin typeface="Avenir Book" panose="02000503020000020003" pitchFamily="2" charset="0"/>
              </a:endParaRPr>
            </a:p>
          </p:txBody>
        </p:sp>
        <p:sp>
          <p:nvSpPr>
            <p:cNvPr id="45" name="Rectangle 44">
              <a:extLst>
                <a:ext uri="{FF2B5EF4-FFF2-40B4-BE49-F238E27FC236}">
                  <a16:creationId xmlns:a16="http://schemas.microsoft.com/office/drawing/2014/main" id="{850FA34F-FD57-C8C6-180D-5B885E27248C}"/>
                </a:ext>
              </a:extLst>
            </p:cNvPr>
            <p:cNvSpPr/>
            <p:nvPr/>
          </p:nvSpPr>
          <p:spPr>
            <a:xfrm rot="16200000">
              <a:off x="5514327" y="4144310"/>
              <a:ext cx="19118" cy="27573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latin typeface="Avenir Book" panose="02000503020000020003" pitchFamily="2" charset="0"/>
              </a:endParaRPr>
            </a:p>
          </p:txBody>
        </p:sp>
        <p:sp>
          <p:nvSpPr>
            <p:cNvPr id="46" name="Rectangle 45">
              <a:extLst>
                <a:ext uri="{FF2B5EF4-FFF2-40B4-BE49-F238E27FC236}">
                  <a16:creationId xmlns:a16="http://schemas.microsoft.com/office/drawing/2014/main" id="{18E8A547-F39C-5734-0931-7758C783D269}"/>
                </a:ext>
              </a:extLst>
            </p:cNvPr>
            <p:cNvSpPr>
              <a:spLocks noChangeAspect="1"/>
            </p:cNvSpPr>
            <p:nvPr/>
          </p:nvSpPr>
          <p:spPr>
            <a:xfrm>
              <a:off x="6017258" y="5202043"/>
              <a:ext cx="76472" cy="76472"/>
            </a:xfrm>
            <a:prstGeom prst="rect">
              <a:avLst/>
            </a:prstGeom>
            <a:solidFill>
              <a:srgbClr val="F57F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47" name="TextBox 46">
              <a:extLst>
                <a:ext uri="{FF2B5EF4-FFF2-40B4-BE49-F238E27FC236}">
                  <a16:creationId xmlns:a16="http://schemas.microsoft.com/office/drawing/2014/main" id="{059B9F54-BD84-9C4E-A927-B19E75CBFC9B}"/>
                </a:ext>
              </a:extLst>
            </p:cNvPr>
            <p:cNvSpPr txBox="1"/>
            <p:nvPr/>
          </p:nvSpPr>
          <p:spPr>
            <a:xfrm>
              <a:off x="6057223" y="5150721"/>
              <a:ext cx="603051" cy="196136"/>
            </a:xfrm>
            <a:prstGeom prst="rect">
              <a:avLst/>
            </a:prstGeom>
            <a:noFill/>
          </p:spPr>
          <p:txBody>
            <a:bodyPr wrap="none" rtlCol="0" anchor="ctr">
              <a:spAutoFit/>
            </a:bodyPr>
            <a:lstStyle/>
            <a:p>
              <a:r>
                <a:rPr lang="en-GB" sz="600" spc="0" baseline="0" dirty="0">
                  <a:ln/>
                  <a:solidFill>
                    <a:srgbClr val="231F20"/>
                  </a:solidFill>
                  <a:latin typeface="Avenir-Book"/>
                  <a:sym typeface="Avenir-Book"/>
                  <a:rtl val="0"/>
                </a:rPr>
                <a:t>HTC for KP</a:t>
              </a:r>
            </a:p>
          </p:txBody>
        </p:sp>
        <p:sp>
          <p:nvSpPr>
            <p:cNvPr id="48" name="Rectangle 47">
              <a:extLst>
                <a:ext uri="{FF2B5EF4-FFF2-40B4-BE49-F238E27FC236}">
                  <a16:creationId xmlns:a16="http://schemas.microsoft.com/office/drawing/2014/main" id="{2A9043A1-93D6-D9FD-FAF7-0B77D2D674A5}"/>
                </a:ext>
              </a:extLst>
            </p:cNvPr>
            <p:cNvSpPr>
              <a:spLocks noChangeAspect="1"/>
            </p:cNvSpPr>
            <p:nvPr/>
          </p:nvSpPr>
          <p:spPr>
            <a:xfrm>
              <a:off x="6017258" y="5023127"/>
              <a:ext cx="76472" cy="764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49" name="TextBox 48">
              <a:extLst>
                <a:ext uri="{FF2B5EF4-FFF2-40B4-BE49-F238E27FC236}">
                  <a16:creationId xmlns:a16="http://schemas.microsoft.com/office/drawing/2014/main" id="{A48D4A7C-E04F-F1A3-78E2-05E064E76F43}"/>
                </a:ext>
              </a:extLst>
            </p:cNvPr>
            <p:cNvSpPr txBox="1"/>
            <p:nvPr/>
          </p:nvSpPr>
          <p:spPr>
            <a:xfrm>
              <a:off x="6057223" y="4971805"/>
              <a:ext cx="1403259" cy="196136"/>
            </a:xfrm>
            <a:prstGeom prst="rect">
              <a:avLst/>
            </a:prstGeom>
            <a:noFill/>
          </p:spPr>
          <p:txBody>
            <a:bodyPr wrap="none" rtlCol="0" anchor="ctr">
              <a:spAutoFit/>
            </a:bodyPr>
            <a:lstStyle/>
            <a:p>
              <a:r>
                <a:rPr lang="en-GB" sz="600" spc="0" baseline="0" dirty="0">
                  <a:ln/>
                  <a:solidFill>
                    <a:srgbClr val="231F20"/>
                  </a:solidFill>
                  <a:latin typeface="Avenir-Book"/>
                  <a:sym typeface="Avenir-Book"/>
                  <a:rtl val="0"/>
                </a:rPr>
                <a:t>Adherence and retention on ART</a:t>
              </a:r>
            </a:p>
          </p:txBody>
        </p:sp>
        <p:sp>
          <p:nvSpPr>
            <p:cNvPr id="50" name="Rectangle 49">
              <a:extLst>
                <a:ext uri="{FF2B5EF4-FFF2-40B4-BE49-F238E27FC236}">
                  <a16:creationId xmlns:a16="http://schemas.microsoft.com/office/drawing/2014/main" id="{72AD0FE5-5E16-4B92-B8DD-C7BD0A426AF4}"/>
                </a:ext>
              </a:extLst>
            </p:cNvPr>
            <p:cNvSpPr>
              <a:spLocks noChangeAspect="1"/>
            </p:cNvSpPr>
            <p:nvPr/>
          </p:nvSpPr>
          <p:spPr>
            <a:xfrm>
              <a:off x="6017258" y="4844211"/>
              <a:ext cx="76472" cy="76472"/>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51" name="TextBox 50">
              <a:extLst>
                <a:ext uri="{FF2B5EF4-FFF2-40B4-BE49-F238E27FC236}">
                  <a16:creationId xmlns:a16="http://schemas.microsoft.com/office/drawing/2014/main" id="{60A5B2CA-FA98-9068-B32D-DE97C77B02FB}"/>
                </a:ext>
              </a:extLst>
            </p:cNvPr>
            <p:cNvSpPr txBox="1"/>
            <p:nvPr/>
          </p:nvSpPr>
          <p:spPr>
            <a:xfrm>
              <a:off x="6057223" y="4792889"/>
              <a:ext cx="1653535" cy="196136"/>
            </a:xfrm>
            <a:prstGeom prst="rect">
              <a:avLst/>
            </a:prstGeom>
            <a:noFill/>
          </p:spPr>
          <p:txBody>
            <a:bodyPr wrap="none" rtlCol="0" anchor="ctr">
              <a:spAutoFit/>
            </a:bodyPr>
            <a:lstStyle/>
            <a:p>
              <a:r>
                <a:rPr lang="en-GB" sz="600" spc="0" baseline="0" dirty="0">
                  <a:ln/>
                  <a:solidFill>
                    <a:srgbClr val="231F20"/>
                  </a:solidFill>
                  <a:latin typeface="Avenir-Book"/>
                  <a:sym typeface="Avenir-Book"/>
                  <a:rtl val="0"/>
                </a:rPr>
                <a:t>Social protection and economic support</a:t>
              </a:r>
            </a:p>
          </p:txBody>
        </p:sp>
        <p:sp>
          <p:nvSpPr>
            <p:cNvPr id="52" name="Rectangle 51">
              <a:extLst>
                <a:ext uri="{FF2B5EF4-FFF2-40B4-BE49-F238E27FC236}">
                  <a16:creationId xmlns:a16="http://schemas.microsoft.com/office/drawing/2014/main" id="{E88D1AD5-AE09-5AA8-7146-2B066C9BD9C6}"/>
                </a:ext>
              </a:extLst>
            </p:cNvPr>
            <p:cNvSpPr>
              <a:spLocks noChangeAspect="1"/>
            </p:cNvSpPr>
            <p:nvPr/>
          </p:nvSpPr>
          <p:spPr>
            <a:xfrm>
              <a:off x="6017258" y="4665294"/>
              <a:ext cx="76472" cy="7647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53" name="TextBox 52">
              <a:extLst>
                <a:ext uri="{FF2B5EF4-FFF2-40B4-BE49-F238E27FC236}">
                  <a16:creationId xmlns:a16="http://schemas.microsoft.com/office/drawing/2014/main" id="{47242E78-A5E5-2527-ABD4-635C225CFC3F}"/>
                </a:ext>
              </a:extLst>
            </p:cNvPr>
            <p:cNvSpPr txBox="1"/>
            <p:nvPr/>
          </p:nvSpPr>
          <p:spPr>
            <a:xfrm>
              <a:off x="6057223" y="4613973"/>
              <a:ext cx="548568" cy="196136"/>
            </a:xfrm>
            <a:prstGeom prst="rect">
              <a:avLst/>
            </a:prstGeom>
            <a:noFill/>
          </p:spPr>
          <p:txBody>
            <a:bodyPr wrap="none" rtlCol="0" anchor="ctr">
              <a:spAutoFit/>
            </a:bodyPr>
            <a:lstStyle/>
            <a:p>
              <a:r>
                <a:rPr lang="en-GB" sz="600" spc="0" baseline="0" dirty="0">
                  <a:ln/>
                  <a:solidFill>
                    <a:srgbClr val="231F20"/>
                  </a:solidFill>
                  <a:latin typeface="Avenir-Book"/>
                  <a:sym typeface="Avenir-Book"/>
                  <a:rtl val="0"/>
                </a:rPr>
                <a:t>Advocacy</a:t>
              </a:r>
            </a:p>
          </p:txBody>
        </p:sp>
        <p:sp>
          <p:nvSpPr>
            <p:cNvPr id="54" name="Rectangle 53">
              <a:extLst>
                <a:ext uri="{FF2B5EF4-FFF2-40B4-BE49-F238E27FC236}">
                  <a16:creationId xmlns:a16="http://schemas.microsoft.com/office/drawing/2014/main" id="{4DADF4E3-AD15-B6F6-A78E-3AB38B38078C}"/>
                </a:ext>
              </a:extLst>
            </p:cNvPr>
            <p:cNvSpPr>
              <a:spLocks noChangeAspect="1"/>
            </p:cNvSpPr>
            <p:nvPr/>
          </p:nvSpPr>
          <p:spPr>
            <a:xfrm>
              <a:off x="6017258" y="4486378"/>
              <a:ext cx="76472" cy="76472"/>
            </a:xfrm>
            <a:prstGeom prst="rect">
              <a:avLst/>
            </a:prstGeom>
            <a:solidFill>
              <a:srgbClr val="02A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55" name="TextBox 54">
              <a:extLst>
                <a:ext uri="{FF2B5EF4-FFF2-40B4-BE49-F238E27FC236}">
                  <a16:creationId xmlns:a16="http://schemas.microsoft.com/office/drawing/2014/main" id="{6CE881D0-0FBA-4224-03AF-02B93F947DDF}"/>
                </a:ext>
              </a:extLst>
            </p:cNvPr>
            <p:cNvSpPr txBox="1"/>
            <p:nvPr/>
          </p:nvSpPr>
          <p:spPr>
            <a:xfrm>
              <a:off x="6057223" y="4435057"/>
              <a:ext cx="1541166" cy="196136"/>
            </a:xfrm>
            <a:prstGeom prst="rect">
              <a:avLst/>
            </a:prstGeom>
            <a:noFill/>
          </p:spPr>
          <p:txBody>
            <a:bodyPr wrap="none" rtlCol="0" anchor="ctr">
              <a:spAutoFit/>
            </a:bodyPr>
            <a:lstStyle/>
            <a:p>
              <a:r>
                <a:rPr lang="en-GB" sz="600" spc="0" baseline="0" dirty="0">
                  <a:ln/>
                  <a:solidFill>
                    <a:srgbClr val="231F20"/>
                  </a:solidFill>
                  <a:latin typeface="Avenir-Book"/>
                  <a:sym typeface="Avenir-Book"/>
                  <a:rtl val="0"/>
                </a:rPr>
                <a:t>Programme admin and management</a:t>
              </a:r>
            </a:p>
          </p:txBody>
        </p:sp>
        <p:sp>
          <p:nvSpPr>
            <p:cNvPr id="56" name="Rectangle 55">
              <a:extLst>
                <a:ext uri="{FF2B5EF4-FFF2-40B4-BE49-F238E27FC236}">
                  <a16:creationId xmlns:a16="http://schemas.microsoft.com/office/drawing/2014/main" id="{25BDB8D7-532D-C5BE-BEF5-2A8B087AECE8}"/>
                </a:ext>
              </a:extLst>
            </p:cNvPr>
            <p:cNvSpPr>
              <a:spLocks noChangeAspect="1"/>
            </p:cNvSpPr>
            <p:nvPr/>
          </p:nvSpPr>
          <p:spPr>
            <a:xfrm>
              <a:off x="6017258" y="4307462"/>
              <a:ext cx="76472" cy="76472"/>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57" name="TextBox 56">
              <a:extLst>
                <a:ext uri="{FF2B5EF4-FFF2-40B4-BE49-F238E27FC236}">
                  <a16:creationId xmlns:a16="http://schemas.microsoft.com/office/drawing/2014/main" id="{85A894C2-985E-1122-9FD5-42D4255C7DB4}"/>
                </a:ext>
              </a:extLst>
            </p:cNvPr>
            <p:cNvSpPr txBox="1"/>
            <p:nvPr/>
          </p:nvSpPr>
          <p:spPr>
            <a:xfrm>
              <a:off x="6057223" y="4256141"/>
              <a:ext cx="943565" cy="196136"/>
            </a:xfrm>
            <a:prstGeom prst="rect">
              <a:avLst/>
            </a:prstGeom>
            <a:noFill/>
          </p:spPr>
          <p:txBody>
            <a:bodyPr wrap="none" rtlCol="0" anchor="ctr">
              <a:spAutoFit/>
            </a:bodyPr>
            <a:lstStyle/>
            <a:p>
              <a:r>
                <a:rPr lang="en-GB" sz="600" spc="0" baseline="0" dirty="0">
                  <a:ln/>
                  <a:solidFill>
                    <a:srgbClr val="231F20"/>
                  </a:solidFill>
                  <a:latin typeface="Avenir-Book"/>
                  <a:sym typeface="Avenir-Book"/>
                  <a:rtl val="0"/>
                </a:rPr>
                <a:t>HIV-related research</a:t>
              </a:r>
            </a:p>
          </p:txBody>
        </p:sp>
      </p:grpSp>
      <p:grpSp>
        <p:nvGrpSpPr>
          <p:cNvPr id="177" name="Group 176">
            <a:extLst>
              <a:ext uri="{FF2B5EF4-FFF2-40B4-BE49-F238E27FC236}">
                <a16:creationId xmlns:a16="http://schemas.microsoft.com/office/drawing/2014/main" id="{EC551990-2483-90B9-CF52-33F508AB3111}"/>
              </a:ext>
            </a:extLst>
          </p:cNvPr>
          <p:cNvGrpSpPr/>
          <p:nvPr/>
        </p:nvGrpSpPr>
        <p:grpSpPr>
          <a:xfrm>
            <a:off x="8839868" y="4030459"/>
            <a:ext cx="2006810" cy="2033892"/>
            <a:chOff x="7658511" y="3939723"/>
            <a:chExt cx="2006810" cy="2033892"/>
          </a:xfrm>
        </p:grpSpPr>
        <p:sp>
          <p:nvSpPr>
            <p:cNvPr id="58" name="Rectangle 57">
              <a:extLst>
                <a:ext uri="{FF2B5EF4-FFF2-40B4-BE49-F238E27FC236}">
                  <a16:creationId xmlns:a16="http://schemas.microsoft.com/office/drawing/2014/main" id="{F98FF9FE-BCB1-7D7F-252F-69A8CADFE183}"/>
                </a:ext>
              </a:extLst>
            </p:cNvPr>
            <p:cNvSpPr/>
            <p:nvPr/>
          </p:nvSpPr>
          <p:spPr>
            <a:xfrm rot="16200000">
              <a:off x="7850861" y="4702069"/>
              <a:ext cx="1291047" cy="27573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latin typeface="Avenir Book" panose="02000503020000020003" pitchFamily="2" charset="0"/>
              </a:endParaRPr>
            </a:p>
          </p:txBody>
        </p:sp>
        <p:sp>
          <p:nvSpPr>
            <p:cNvPr id="59" name="TextBox 58">
              <a:extLst>
                <a:ext uri="{FF2B5EF4-FFF2-40B4-BE49-F238E27FC236}">
                  <a16:creationId xmlns:a16="http://schemas.microsoft.com/office/drawing/2014/main" id="{BF199CDF-8275-84ED-50DE-6B41CD6818CA}"/>
                </a:ext>
              </a:extLst>
            </p:cNvPr>
            <p:cNvSpPr txBox="1"/>
            <p:nvPr/>
          </p:nvSpPr>
          <p:spPr>
            <a:xfrm>
              <a:off x="8086320" y="5532309"/>
              <a:ext cx="820132" cy="441306"/>
            </a:xfrm>
            <a:prstGeom prst="rect">
              <a:avLst/>
            </a:prstGeom>
            <a:noFill/>
          </p:spPr>
          <p:txBody>
            <a:bodyPr wrap="square" rtlCol="0" anchor="t">
              <a:spAutoFit/>
            </a:bodyPr>
            <a:lstStyle/>
            <a:p>
              <a:pPr algn="ctr"/>
              <a:r>
                <a:rPr lang="en-GB" sz="700" dirty="0">
                  <a:ln/>
                  <a:solidFill>
                    <a:srgbClr val="231F20"/>
                  </a:solidFill>
                  <a:latin typeface="Avenir Book" panose="02000503020000020003" pitchFamily="2" charset="0"/>
                  <a:sym typeface="Avenir-Book"/>
                  <a:rtl val="0"/>
                </a:rPr>
                <a:t>FE.02 Domestic Private Entities </a:t>
              </a:r>
            </a:p>
          </p:txBody>
        </p:sp>
        <p:sp>
          <p:nvSpPr>
            <p:cNvPr id="60" name="TextBox 59">
              <a:extLst>
                <a:ext uri="{FF2B5EF4-FFF2-40B4-BE49-F238E27FC236}">
                  <a16:creationId xmlns:a16="http://schemas.microsoft.com/office/drawing/2014/main" id="{D07EC1CB-E28D-28A4-7445-F184ADB8CB88}"/>
                </a:ext>
              </a:extLst>
            </p:cNvPr>
            <p:cNvSpPr txBox="1"/>
            <p:nvPr/>
          </p:nvSpPr>
          <p:spPr>
            <a:xfrm>
              <a:off x="7658511" y="5233994"/>
              <a:ext cx="517577" cy="228826"/>
            </a:xfrm>
            <a:prstGeom prst="rect">
              <a:avLst/>
            </a:prstGeom>
            <a:noFill/>
          </p:spPr>
          <p:txBody>
            <a:bodyPr wrap="square" rtlCol="0" anchor="ctr">
              <a:spAutoFit/>
            </a:bodyPr>
            <a:lstStyle/>
            <a:p>
              <a:pPr algn="r"/>
              <a:r>
                <a:rPr lang="en-GB" sz="800" dirty="0">
                  <a:ln/>
                  <a:solidFill>
                    <a:srgbClr val="231F20"/>
                  </a:solidFill>
                  <a:latin typeface="Avenir Book" panose="02000503020000020003" pitchFamily="2" charset="0"/>
                  <a:sym typeface="Avenir-Book"/>
                  <a:rtl val="0"/>
                </a:rPr>
                <a:t>10%</a:t>
              </a:r>
            </a:p>
          </p:txBody>
        </p:sp>
        <p:sp>
          <p:nvSpPr>
            <p:cNvPr id="61" name="TextBox 60">
              <a:extLst>
                <a:ext uri="{FF2B5EF4-FFF2-40B4-BE49-F238E27FC236}">
                  <a16:creationId xmlns:a16="http://schemas.microsoft.com/office/drawing/2014/main" id="{6853AC64-AEC6-E8CB-D460-10173A21CD2C}"/>
                </a:ext>
              </a:extLst>
            </p:cNvPr>
            <p:cNvSpPr txBox="1"/>
            <p:nvPr/>
          </p:nvSpPr>
          <p:spPr>
            <a:xfrm>
              <a:off x="7812185" y="5377798"/>
              <a:ext cx="363903" cy="228826"/>
            </a:xfrm>
            <a:prstGeom prst="rect">
              <a:avLst/>
            </a:prstGeom>
            <a:noFill/>
          </p:spPr>
          <p:txBody>
            <a:bodyPr wrap="square" rtlCol="0" anchor="ctr">
              <a:spAutoFit/>
            </a:bodyPr>
            <a:lstStyle/>
            <a:p>
              <a:pPr algn="r"/>
              <a:r>
                <a:rPr lang="en-GB" sz="800" dirty="0">
                  <a:ln/>
                  <a:solidFill>
                    <a:srgbClr val="231F20"/>
                  </a:solidFill>
                  <a:latin typeface="Avenir Book" panose="02000503020000020003" pitchFamily="2" charset="0"/>
                  <a:sym typeface="Avenir-Book"/>
                  <a:rtl val="0"/>
                </a:rPr>
                <a:t>0%</a:t>
              </a:r>
            </a:p>
          </p:txBody>
        </p:sp>
        <p:sp>
          <p:nvSpPr>
            <p:cNvPr id="62" name="TextBox 61">
              <a:extLst>
                <a:ext uri="{FF2B5EF4-FFF2-40B4-BE49-F238E27FC236}">
                  <a16:creationId xmlns:a16="http://schemas.microsoft.com/office/drawing/2014/main" id="{9C3C3EA6-BD53-2D0F-96AB-6DD929CE9C40}"/>
                </a:ext>
              </a:extLst>
            </p:cNvPr>
            <p:cNvSpPr txBox="1"/>
            <p:nvPr/>
          </p:nvSpPr>
          <p:spPr>
            <a:xfrm>
              <a:off x="7658511" y="5090186"/>
              <a:ext cx="517577" cy="228826"/>
            </a:xfrm>
            <a:prstGeom prst="rect">
              <a:avLst/>
            </a:prstGeom>
            <a:noFill/>
          </p:spPr>
          <p:txBody>
            <a:bodyPr wrap="square" rtlCol="0" anchor="ctr">
              <a:spAutoFit/>
            </a:bodyPr>
            <a:lstStyle/>
            <a:p>
              <a:pPr algn="r"/>
              <a:r>
                <a:rPr lang="en-GB" sz="800" dirty="0">
                  <a:ln/>
                  <a:solidFill>
                    <a:srgbClr val="231F20"/>
                  </a:solidFill>
                  <a:latin typeface="Avenir Book" panose="02000503020000020003" pitchFamily="2" charset="0"/>
                  <a:sym typeface="Avenir-Book"/>
                  <a:rtl val="0"/>
                </a:rPr>
                <a:t>20%</a:t>
              </a:r>
            </a:p>
          </p:txBody>
        </p:sp>
        <p:sp>
          <p:nvSpPr>
            <p:cNvPr id="63" name="TextBox 62">
              <a:extLst>
                <a:ext uri="{FF2B5EF4-FFF2-40B4-BE49-F238E27FC236}">
                  <a16:creationId xmlns:a16="http://schemas.microsoft.com/office/drawing/2014/main" id="{1995D64B-1946-D661-9A22-63BE04A99788}"/>
                </a:ext>
              </a:extLst>
            </p:cNvPr>
            <p:cNvSpPr txBox="1"/>
            <p:nvPr/>
          </p:nvSpPr>
          <p:spPr>
            <a:xfrm>
              <a:off x="7693485" y="4946378"/>
              <a:ext cx="482603" cy="228826"/>
            </a:xfrm>
            <a:prstGeom prst="rect">
              <a:avLst/>
            </a:prstGeom>
            <a:noFill/>
          </p:spPr>
          <p:txBody>
            <a:bodyPr wrap="square" rtlCol="0" anchor="ctr">
              <a:spAutoFit/>
            </a:bodyPr>
            <a:lstStyle/>
            <a:p>
              <a:pPr algn="r"/>
              <a:r>
                <a:rPr lang="en-GB" sz="800" dirty="0">
                  <a:ln/>
                  <a:solidFill>
                    <a:srgbClr val="231F20"/>
                  </a:solidFill>
                  <a:latin typeface="Avenir Book" panose="02000503020000020003" pitchFamily="2" charset="0"/>
                  <a:sym typeface="Avenir-Book"/>
                  <a:rtl val="0"/>
                </a:rPr>
                <a:t>30%</a:t>
              </a:r>
            </a:p>
          </p:txBody>
        </p:sp>
        <p:sp>
          <p:nvSpPr>
            <p:cNvPr id="64" name="TextBox 63">
              <a:extLst>
                <a:ext uri="{FF2B5EF4-FFF2-40B4-BE49-F238E27FC236}">
                  <a16:creationId xmlns:a16="http://schemas.microsoft.com/office/drawing/2014/main" id="{4E22ED81-C0E9-9CD7-E7D3-F6130940E0D3}"/>
                </a:ext>
              </a:extLst>
            </p:cNvPr>
            <p:cNvSpPr txBox="1"/>
            <p:nvPr/>
          </p:nvSpPr>
          <p:spPr>
            <a:xfrm>
              <a:off x="7693485" y="4083531"/>
              <a:ext cx="482603" cy="228826"/>
            </a:xfrm>
            <a:prstGeom prst="rect">
              <a:avLst/>
            </a:prstGeom>
            <a:noFill/>
          </p:spPr>
          <p:txBody>
            <a:bodyPr wrap="square" rtlCol="0" anchor="ctr">
              <a:spAutoFit/>
            </a:bodyPr>
            <a:lstStyle/>
            <a:p>
              <a:pPr algn="r"/>
              <a:r>
                <a:rPr lang="en-GB" sz="800" dirty="0">
                  <a:ln/>
                  <a:solidFill>
                    <a:srgbClr val="231F20"/>
                  </a:solidFill>
                  <a:latin typeface="Avenir Book" panose="02000503020000020003" pitchFamily="2" charset="0"/>
                  <a:sym typeface="Avenir-Book"/>
                  <a:rtl val="0"/>
                </a:rPr>
                <a:t>90%</a:t>
              </a:r>
            </a:p>
          </p:txBody>
        </p:sp>
        <p:sp>
          <p:nvSpPr>
            <p:cNvPr id="65" name="TextBox 64">
              <a:extLst>
                <a:ext uri="{FF2B5EF4-FFF2-40B4-BE49-F238E27FC236}">
                  <a16:creationId xmlns:a16="http://schemas.microsoft.com/office/drawing/2014/main" id="{89C4B840-8FAE-F8B9-D695-9E0504C8B2CA}"/>
                </a:ext>
              </a:extLst>
            </p:cNvPr>
            <p:cNvSpPr txBox="1"/>
            <p:nvPr/>
          </p:nvSpPr>
          <p:spPr>
            <a:xfrm>
              <a:off x="7693485" y="4802570"/>
              <a:ext cx="482603" cy="228826"/>
            </a:xfrm>
            <a:prstGeom prst="rect">
              <a:avLst/>
            </a:prstGeom>
            <a:noFill/>
          </p:spPr>
          <p:txBody>
            <a:bodyPr wrap="square" rtlCol="0" anchor="ctr">
              <a:spAutoFit/>
            </a:bodyPr>
            <a:lstStyle/>
            <a:p>
              <a:pPr algn="r"/>
              <a:r>
                <a:rPr lang="en-GB" sz="800" dirty="0">
                  <a:ln/>
                  <a:solidFill>
                    <a:srgbClr val="231F20"/>
                  </a:solidFill>
                  <a:latin typeface="Avenir Book" panose="02000503020000020003" pitchFamily="2" charset="0"/>
                  <a:sym typeface="Avenir-Book"/>
                  <a:rtl val="0"/>
                </a:rPr>
                <a:t>40%</a:t>
              </a:r>
            </a:p>
          </p:txBody>
        </p:sp>
        <p:sp>
          <p:nvSpPr>
            <p:cNvPr id="66" name="TextBox 65">
              <a:extLst>
                <a:ext uri="{FF2B5EF4-FFF2-40B4-BE49-F238E27FC236}">
                  <a16:creationId xmlns:a16="http://schemas.microsoft.com/office/drawing/2014/main" id="{7F9DD3E0-5158-B457-40FD-D313EF2F9A0C}"/>
                </a:ext>
              </a:extLst>
            </p:cNvPr>
            <p:cNvSpPr txBox="1"/>
            <p:nvPr/>
          </p:nvSpPr>
          <p:spPr>
            <a:xfrm>
              <a:off x="7693485" y="4658762"/>
              <a:ext cx="482603" cy="228826"/>
            </a:xfrm>
            <a:prstGeom prst="rect">
              <a:avLst/>
            </a:prstGeom>
            <a:noFill/>
          </p:spPr>
          <p:txBody>
            <a:bodyPr wrap="square" rtlCol="0" anchor="ctr">
              <a:spAutoFit/>
            </a:bodyPr>
            <a:lstStyle/>
            <a:p>
              <a:pPr algn="r"/>
              <a:r>
                <a:rPr lang="en-GB" sz="800" dirty="0">
                  <a:ln/>
                  <a:solidFill>
                    <a:srgbClr val="231F20"/>
                  </a:solidFill>
                  <a:latin typeface="Avenir Book" panose="02000503020000020003" pitchFamily="2" charset="0"/>
                  <a:sym typeface="Avenir-Book"/>
                  <a:rtl val="0"/>
                </a:rPr>
                <a:t>50%</a:t>
              </a:r>
            </a:p>
          </p:txBody>
        </p:sp>
        <p:sp>
          <p:nvSpPr>
            <p:cNvPr id="67" name="TextBox 66">
              <a:extLst>
                <a:ext uri="{FF2B5EF4-FFF2-40B4-BE49-F238E27FC236}">
                  <a16:creationId xmlns:a16="http://schemas.microsoft.com/office/drawing/2014/main" id="{03631229-BB36-9021-0078-8EA1623E24B1}"/>
                </a:ext>
              </a:extLst>
            </p:cNvPr>
            <p:cNvSpPr txBox="1"/>
            <p:nvPr/>
          </p:nvSpPr>
          <p:spPr>
            <a:xfrm>
              <a:off x="7693485" y="4227339"/>
              <a:ext cx="482603" cy="228826"/>
            </a:xfrm>
            <a:prstGeom prst="rect">
              <a:avLst/>
            </a:prstGeom>
            <a:noFill/>
          </p:spPr>
          <p:txBody>
            <a:bodyPr wrap="square" rtlCol="0" anchor="ctr">
              <a:spAutoFit/>
            </a:bodyPr>
            <a:lstStyle/>
            <a:p>
              <a:pPr algn="r"/>
              <a:r>
                <a:rPr lang="en-GB" sz="800" dirty="0">
                  <a:ln/>
                  <a:solidFill>
                    <a:srgbClr val="231F20"/>
                  </a:solidFill>
                  <a:latin typeface="Avenir Book" panose="02000503020000020003" pitchFamily="2" charset="0"/>
                  <a:sym typeface="Avenir-Book"/>
                  <a:rtl val="0"/>
                </a:rPr>
                <a:t>80%</a:t>
              </a:r>
            </a:p>
          </p:txBody>
        </p:sp>
        <p:sp>
          <p:nvSpPr>
            <p:cNvPr id="68" name="TextBox 67">
              <a:extLst>
                <a:ext uri="{FF2B5EF4-FFF2-40B4-BE49-F238E27FC236}">
                  <a16:creationId xmlns:a16="http://schemas.microsoft.com/office/drawing/2014/main" id="{327E9F83-71BC-E53B-8F4F-8FA890859096}"/>
                </a:ext>
              </a:extLst>
            </p:cNvPr>
            <p:cNvSpPr txBox="1"/>
            <p:nvPr/>
          </p:nvSpPr>
          <p:spPr>
            <a:xfrm>
              <a:off x="7693485" y="3939723"/>
              <a:ext cx="482603" cy="228826"/>
            </a:xfrm>
            <a:prstGeom prst="rect">
              <a:avLst/>
            </a:prstGeom>
            <a:noFill/>
          </p:spPr>
          <p:txBody>
            <a:bodyPr wrap="square" rtlCol="0" anchor="ctr">
              <a:spAutoFit/>
            </a:bodyPr>
            <a:lstStyle/>
            <a:p>
              <a:pPr algn="r"/>
              <a:r>
                <a:rPr lang="en-GB" sz="800" dirty="0">
                  <a:ln/>
                  <a:solidFill>
                    <a:srgbClr val="231F20"/>
                  </a:solidFill>
                  <a:latin typeface="Avenir Book" panose="02000503020000020003" pitchFamily="2" charset="0"/>
                  <a:sym typeface="Avenir-Book"/>
                  <a:rtl val="0"/>
                </a:rPr>
                <a:t>100%</a:t>
              </a:r>
            </a:p>
          </p:txBody>
        </p:sp>
        <p:cxnSp>
          <p:nvCxnSpPr>
            <p:cNvPr id="69" name="Straight Connector 68">
              <a:extLst>
                <a:ext uri="{FF2B5EF4-FFF2-40B4-BE49-F238E27FC236}">
                  <a16:creationId xmlns:a16="http://schemas.microsoft.com/office/drawing/2014/main" id="{9D4A136A-AAC7-AE19-3B99-334B08419924}"/>
                </a:ext>
              </a:extLst>
            </p:cNvPr>
            <p:cNvCxnSpPr>
              <a:cxnSpLocks/>
              <a:stCxn id="61" idx="3"/>
            </p:cNvCxnSpPr>
            <p:nvPr/>
          </p:nvCxnSpPr>
          <p:spPr>
            <a:xfrm flipV="1">
              <a:off x="8176088" y="5492209"/>
              <a:ext cx="1354735" cy="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9C854A55-A12F-9BF4-6A0D-663D2CEBFBC0}"/>
                </a:ext>
              </a:extLst>
            </p:cNvPr>
            <p:cNvSpPr/>
            <p:nvPr/>
          </p:nvSpPr>
          <p:spPr>
            <a:xfrm rot="16200000">
              <a:off x="8648224" y="4773406"/>
              <a:ext cx="1148373" cy="27573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latin typeface="Avenir Book" panose="02000503020000020003" pitchFamily="2" charset="0"/>
              </a:endParaRPr>
            </a:p>
          </p:txBody>
        </p:sp>
        <p:sp>
          <p:nvSpPr>
            <p:cNvPr id="71" name="TextBox 70">
              <a:extLst>
                <a:ext uri="{FF2B5EF4-FFF2-40B4-BE49-F238E27FC236}">
                  <a16:creationId xmlns:a16="http://schemas.microsoft.com/office/drawing/2014/main" id="{4E05B4CF-8DB2-47AA-6D93-0B711ADDBA52}"/>
                </a:ext>
              </a:extLst>
            </p:cNvPr>
            <p:cNvSpPr txBox="1"/>
            <p:nvPr/>
          </p:nvSpPr>
          <p:spPr>
            <a:xfrm>
              <a:off x="8779502" y="5532309"/>
              <a:ext cx="885819" cy="441306"/>
            </a:xfrm>
            <a:prstGeom prst="rect">
              <a:avLst/>
            </a:prstGeom>
            <a:noFill/>
          </p:spPr>
          <p:txBody>
            <a:bodyPr wrap="square" rtlCol="0" anchor="t">
              <a:spAutoFit/>
            </a:bodyPr>
            <a:lstStyle/>
            <a:p>
              <a:pPr algn="ctr"/>
              <a:r>
                <a:rPr lang="en-GB" sz="700" dirty="0">
                  <a:ln/>
                  <a:solidFill>
                    <a:srgbClr val="231F20"/>
                  </a:solidFill>
                  <a:latin typeface="Avenir Book" panose="02000503020000020003" pitchFamily="2" charset="0"/>
                  <a:sym typeface="Avenir-Book"/>
                  <a:rtl val="0"/>
                </a:rPr>
                <a:t>FE.03 International Entities </a:t>
              </a:r>
            </a:p>
          </p:txBody>
        </p:sp>
        <p:sp>
          <p:nvSpPr>
            <p:cNvPr id="72" name="Rectangle 71">
              <a:extLst>
                <a:ext uri="{FF2B5EF4-FFF2-40B4-BE49-F238E27FC236}">
                  <a16:creationId xmlns:a16="http://schemas.microsoft.com/office/drawing/2014/main" id="{EFC752E5-9844-D18F-3F60-B6A8F3A74FE4}"/>
                </a:ext>
              </a:extLst>
            </p:cNvPr>
            <p:cNvSpPr/>
            <p:nvPr/>
          </p:nvSpPr>
          <p:spPr>
            <a:xfrm rot="16200000">
              <a:off x="9195923" y="4172727"/>
              <a:ext cx="52983" cy="275739"/>
            </a:xfrm>
            <a:prstGeom prst="rect">
              <a:avLst/>
            </a:prstGeom>
            <a:solidFill>
              <a:srgbClr val="F57F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latin typeface="Avenir Book" panose="02000503020000020003" pitchFamily="2" charset="0"/>
              </a:endParaRPr>
            </a:p>
          </p:txBody>
        </p:sp>
        <p:sp>
          <p:nvSpPr>
            <p:cNvPr id="73" name="Rectangle 72">
              <a:extLst>
                <a:ext uri="{FF2B5EF4-FFF2-40B4-BE49-F238E27FC236}">
                  <a16:creationId xmlns:a16="http://schemas.microsoft.com/office/drawing/2014/main" id="{A3C446A0-53B3-E014-D6EF-595E76FE01FC}"/>
                </a:ext>
              </a:extLst>
            </p:cNvPr>
            <p:cNvSpPr/>
            <p:nvPr/>
          </p:nvSpPr>
          <p:spPr>
            <a:xfrm rot="16200000">
              <a:off x="9212855" y="4144310"/>
              <a:ext cx="19118" cy="27573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latin typeface="Avenir Book" panose="02000503020000020003" pitchFamily="2" charset="0"/>
              </a:endParaRPr>
            </a:p>
          </p:txBody>
        </p:sp>
        <p:sp>
          <p:nvSpPr>
            <p:cNvPr id="74" name="Rectangle 73">
              <a:extLst>
                <a:ext uri="{FF2B5EF4-FFF2-40B4-BE49-F238E27FC236}">
                  <a16:creationId xmlns:a16="http://schemas.microsoft.com/office/drawing/2014/main" id="{B83389E7-3749-E8C3-E771-38F3B0E97D4C}"/>
                </a:ext>
              </a:extLst>
            </p:cNvPr>
            <p:cNvSpPr/>
            <p:nvPr/>
          </p:nvSpPr>
          <p:spPr>
            <a:xfrm rot="16200000">
              <a:off x="9112382" y="4024717"/>
              <a:ext cx="220064" cy="275739"/>
            </a:xfrm>
            <a:prstGeom prst="rect">
              <a:avLst/>
            </a:prstGeom>
            <a:solidFill>
              <a:srgbClr val="02A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latin typeface="Avenir Book" panose="02000503020000020003" pitchFamily="2" charset="0"/>
              </a:endParaRPr>
            </a:p>
          </p:txBody>
        </p:sp>
        <p:sp>
          <p:nvSpPr>
            <p:cNvPr id="75" name="TextBox 74">
              <a:extLst>
                <a:ext uri="{FF2B5EF4-FFF2-40B4-BE49-F238E27FC236}">
                  <a16:creationId xmlns:a16="http://schemas.microsoft.com/office/drawing/2014/main" id="{F62F1B8C-D9BC-E238-4FE0-BC3EEE85BE92}"/>
                </a:ext>
              </a:extLst>
            </p:cNvPr>
            <p:cNvSpPr txBox="1"/>
            <p:nvPr/>
          </p:nvSpPr>
          <p:spPr>
            <a:xfrm>
              <a:off x="7693485" y="4514955"/>
              <a:ext cx="482603" cy="228826"/>
            </a:xfrm>
            <a:prstGeom prst="rect">
              <a:avLst/>
            </a:prstGeom>
            <a:noFill/>
          </p:spPr>
          <p:txBody>
            <a:bodyPr wrap="square" rtlCol="0" anchor="ctr">
              <a:spAutoFit/>
            </a:bodyPr>
            <a:lstStyle/>
            <a:p>
              <a:pPr algn="r"/>
              <a:r>
                <a:rPr lang="en-GB" sz="800" dirty="0">
                  <a:ln/>
                  <a:solidFill>
                    <a:srgbClr val="231F20"/>
                  </a:solidFill>
                  <a:latin typeface="Avenir Book" panose="02000503020000020003" pitchFamily="2" charset="0"/>
                  <a:sym typeface="Avenir-Book"/>
                  <a:rtl val="0"/>
                </a:rPr>
                <a:t>60%</a:t>
              </a:r>
            </a:p>
          </p:txBody>
        </p:sp>
        <p:sp>
          <p:nvSpPr>
            <p:cNvPr id="76" name="TextBox 75">
              <a:extLst>
                <a:ext uri="{FF2B5EF4-FFF2-40B4-BE49-F238E27FC236}">
                  <a16:creationId xmlns:a16="http://schemas.microsoft.com/office/drawing/2014/main" id="{2250B736-A413-26B1-3A23-3727F68F7367}"/>
                </a:ext>
              </a:extLst>
            </p:cNvPr>
            <p:cNvSpPr txBox="1"/>
            <p:nvPr/>
          </p:nvSpPr>
          <p:spPr>
            <a:xfrm>
              <a:off x="7693485" y="4371147"/>
              <a:ext cx="482603" cy="228826"/>
            </a:xfrm>
            <a:prstGeom prst="rect">
              <a:avLst/>
            </a:prstGeom>
            <a:noFill/>
          </p:spPr>
          <p:txBody>
            <a:bodyPr wrap="square" rtlCol="0" anchor="ctr">
              <a:spAutoFit/>
            </a:bodyPr>
            <a:lstStyle/>
            <a:p>
              <a:pPr algn="r"/>
              <a:r>
                <a:rPr lang="en-GB" sz="800" dirty="0">
                  <a:ln/>
                  <a:solidFill>
                    <a:srgbClr val="231F20"/>
                  </a:solidFill>
                  <a:latin typeface="Avenir Book" panose="02000503020000020003" pitchFamily="2" charset="0"/>
                  <a:sym typeface="Avenir-Book"/>
                  <a:rtl val="0"/>
                </a:rPr>
                <a:t>70%</a:t>
              </a:r>
            </a:p>
          </p:txBody>
        </p:sp>
        <p:sp>
          <p:nvSpPr>
            <p:cNvPr id="77" name="Rectangle 76">
              <a:extLst>
                <a:ext uri="{FF2B5EF4-FFF2-40B4-BE49-F238E27FC236}">
                  <a16:creationId xmlns:a16="http://schemas.microsoft.com/office/drawing/2014/main" id="{EA4E32C7-E16E-B741-E492-FC43A48C19EE}"/>
                </a:ext>
              </a:extLst>
            </p:cNvPr>
            <p:cNvSpPr/>
            <p:nvPr/>
          </p:nvSpPr>
          <p:spPr>
            <a:xfrm rot="16200000">
              <a:off x="8483001" y="4043162"/>
              <a:ext cx="26765" cy="275739"/>
            </a:xfrm>
            <a:prstGeom prst="rect">
              <a:avLst/>
            </a:prstGeom>
            <a:solidFill>
              <a:srgbClr val="F57F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latin typeface="Avenir Book" panose="02000503020000020003" pitchFamily="2" charset="0"/>
              </a:endParaRPr>
            </a:p>
          </p:txBody>
        </p:sp>
        <p:sp>
          <p:nvSpPr>
            <p:cNvPr id="78" name="Rectangle 77">
              <a:extLst>
                <a:ext uri="{FF2B5EF4-FFF2-40B4-BE49-F238E27FC236}">
                  <a16:creationId xmlns:a16="http://schemas.microsoft.com/office/drawing/2014/main" id="{6AD9A79F-AE21-D53B-F397-C4C29ED6B182}"/>
                </a:ext>
              </a:extLst>
            </p:cNvPr>
            <p:cNvSpPr/>
            <p:nvPr/>
          </p:nvSpPr>
          <p:spPr>
            <a:xfrm rot="16200000">
              <a:off x="8477265" y="4010449"/>
              <a:ext cx="38236" cy="275739"/>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latin typeface="Avenir Book" panose="02000503020000020003" pitchFamily="2" charset="0"/>
              </a:endParaRPr>
            </a:p>
          </p:txBody>
        </p:sp>
        <p:sp>
          <p:nvSpPr>
            <p:cNvPr id="79" name="Rectangle 78">
              <a:extLst>
                <a:ext uri="{FF2B5EF4-FFF2-40B4-BE49-F238E27FC236}">
                  <a16:creationId xmlns:a16="http://schemas.microsoft.com/office/drawing/2014/main" id="{C0876CD8-EA15-0A46-3FF2-9C466E275622}"/>
                </a:ext>
              </a:extLst>
            </p:cNvPr>
            <p:cNvSpPr/>
            <p:nvPr/>
          </p:nvSpPr>
          <p:spPr>
            <a:xfrm rot="16200000">
              <a:off x="8483001" y="3975718"/>
              <a:ext cx="26765" cy="27573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latin typeface="Avenir Book" panose="02000503020000020003" pitchFamily="2" charset="0"/>
              </a:endParaRPr>
            </a:p>
          </p:txBody>
        </p:sp>
        <p:sp>
          <p:nvSpPr>
            <p:cNvPr id="80" name="Rectangle 79">
              <a:extLst>
                <a:ext uri="{FF2B5EF4-FFF2-40B4-BE49-F238E27FC236}">
                  <a16:creationId xmlns:a16="http://schemas.microsoft.com/office/drawing/2014/main" id="{DC075108-91E4-5755-8A32-A359073D3C2D}"/>
                </a:ext>
              </a:extLst>
            </p:cNvPr>
            <p:cNvSpPr/>
            <p:nvPr/>
          </p:nvSpPr>
          <p:spPr>
            <a:xfrm rot="16200000">
              <a:off x="8486824" y="3952564"/>
              <a:ext cx="19118" cy="275739"/>
            </a:xfrm>
            <a:prstGeom prst="rect">
              <a:avLst/>
            </a:prstGeom>
            <a:solidFill>
              <a:srgbClr val="02A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latin typeface="Avenir Book" panose="02000503020000020003" pitchFamily="2" charset="0"/>
              </a:endParaRPr>
            </a:p>
          </p:txBody>
        </p:sp>
        <p:sp>
          <p:nvSpPr>
            <p:cNvPr id="81" name="Rectangle 80">
              <a:extLst>
                <a:ext uri="{FF2B5EF4-FFF2-40B4-BE49-F238E27FC236}">
                  <a16:creationId xmlns:a16="http://schemas.microsoft.com/office/drawing/2014/main" id="{30F19D9E-E24F-CD52-FF9D-9595882D66D2}"/>
                </a:ext>
              </a:extLst>
            </p:cNvPr>
            <p:cNvSpPr/>
            <p:nvPr/>
          </p:nvSpPr>
          <p:spPr>
            <a:xfrm rot="16200000">
              <a:off x="8486824" y="3932331"/>
              <a:ext cx="19118" cy="27573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latin typeface="Avenir Book" panose="02000503020000020003" pitchFamily="2" charset="0"/>
              </a:endParaRPr>
            </a:p>
          </p:txBody>
        </p:sp>
      </p:grpSp>
      <p:grpSp>
        <p:nvGrpSpPr>
          <p:cNvPr id="174" name="Group 173">
            <a:extLst>
              <a:ext uri="{FF2B5EF4-FFF2-40B4-BE49-F238E27FC236}">
                <a16:creationId xmlns:a16="http://schemas.microsoft.com/office/drawing/2014/main" id="{6B7261FB-FC89-F64D-71EA-A78F3B4941FF}"/>
              </a:ext>
            </a:extLst>
          </p:cNvPr>
          <p:cNvGrpSpPr/>
          <p:nvPr/>
        </p:nvGrpSpPr>
        <p:grpSpPr>
          <a:xfrm>
            <a:off x="587375" y="973580"/>
            <a:ext cx="10111143" cy="2782704"/>
            <a:chOff x="591331" y="973580"/>
            <a:chExt cx="8759339" cy="2410672"/>
          </a:xfrm>
        </p:grpSpPr>
        <p:sp>
          <p:nvSpPr>
            <p:cNvPr id="82" name="Rectangle 81">
              <a:extLst>
                <a:ext uri="{FF2B5EF4-FFF2-40B4-BE49-F238E27FC236}">
                  <a16:creationId xmlns:a16="http://schemas.microsoft.com/office/drawing/2014/main" id="{DCFAE208-21E2-9B4D-524B-2593D963A9B2}"/>
                </a:ext>
              </a:extLst>
            </p:cNvPr>
            <p:cNvSpPr/>
            <p:nvPr/>
          </p:nvSpPr>
          <p:spPr>
            <a:xfrm>
              <a:off x="704902" y="1554318"/>
              <a:ext cx="2778596" cy="364759"/>
            </a:xfrm>
            <a:prstGeom prst="rect">
              <a:avLst/>
            </a:prstGeom>
            <a:solidFill>
              <a:schemeClr val="bg2">
                <a:lumMod val="90000"/>
                <a:alpha val="69165"/>
              </a:schemeClr>
            </a:solidFill>
            <a:ln w="12418" cap="flat">
              <a:noFill/>
              <a:prstDash val="solid"/>
              <a:miter/>
            </a:ln>
          </p:spPr>
          <p:txBody>
            <a:bodyPr/>
            <a:lstStyle/>
            <a:p>
              <a:endParaRPr lang="en-GB"/>
            </a:p>
          </p:txBody>
        </p:sp>
        <p:sp>
          <p:nvSpPr>
            <p:cNvPr id="83" name="Freeform 82">
              <a:extLst>
                <a:ext uri="{FF2B5EF4-FFF2-40B4-BE49-F238E27FC236}">
                  <a16:creationId xmlns:a16="http://schemas.microsoft.com/office/drawing/2014/main" id="{2FAACAAF-C6FB-0C56-8528-E425DB8A74BB}"/>
                </a:ext>
              </a:extLst>
            </p:cNvPr>
            <p:cNvSpPr/>
            <p:nvPr/>
          </p:nvSpPr>
          <p:spPr>
            <a:xfrm>
              <a:off x="704902" y="1189558"/>
              <a:ext cx="2778596" cy="364759"/>
            </a:xfrm>
            <a:custGeom>
              <a:avLst/>
              <a:gdLst>
                <a:gd name="csX0" fmla="*/ 2616103 w 2616103"/>
                <a:gd name="csY0" fmla="*/ 288837 h 343428"/>
                <a:gd name="csX1" fmla="*/ 0 w 2616103"/>
                <a:gd name="csY1" fmla="*/ 343428 h 343428"/>
                <a:gd name="csX2" fmla="*/ 0 w 2616103"/>
                <a:gd name="csY2" fmla="*/ 46030 h 343428"/>
                <a:gd name="csX3" fmla="*/ 2616103 w 2616103"/>
                <a:gd name="csY3" fmla="*/ 0 h 343428"/>
                <a:gd name="csX4" fmla="*/ 2616103 w 2616103"/>
                <a:gd name="csY4" fmla="*/ 288837 h 343428"/>
              </a:gdLst>
              <a:ahLst/>
              <a:cxnLst>
                <a:cxn ang="0">
                  <a:pos x="csX0" y="csY0"/>
                </a:cxn>
                <a:cxn ang="0">
                  <a:pos x="csX1" y="csY1"/>
                </a:cxn>
                <a:cxn ang="0">
                  <a:pos x="csX2" y="csY2"/>
                </a:cxn>
                <a:cxn ang="0">
                  <a:pos x="csX3" y="csY3"/>
                </a:cxn>
                <a:cxn ang="0">
                  <a:pos x="csX4" y="csY4"/>
                </a:cxn>
              </a:cxnLst>
              <a:rect l="l" t="t" r="r" b="b"/>
              <a:pathLst>
                <a:path w="2616103" h="343428">
                  <a:moveTo>
                    <a:pt x="2616103" y="288837"/>
                  </a:moveTo>
                  <a:lnTo>
                    <a:pt x="0" y="343428"/>
                  </a:lnTo>
                  <a:lnTo>
                    <a:pt x="0" y="46030"/>
                  </a:lnTo>
                  <a:lnTo>
                    <a:pt x="2616103" y="0"/>
                  </a:lnTo>
                  <a:lnTo>
                    <a:pt x="2616103" y="288837"/>
                  </a:lnTo>
                  <a:close/>
                </a:path>
              </a:pathLst>
            </a:custGeom>
            <a:solidFill>
              <a:schemeClr val="bg2">
                <a:lumMod val="90000"/>
                <a:alpha val="69165"/>
              </a:schemeClr>
            </a:solidFill>
            <a:ln w="12418" cap="flat">
              <a:noFill/>
              <a:prstDash val="solid"/>
              <a:miter/>
            </a:ln>
          </p:spPr>
          <p:txBody>
            <a:bodyPr/>
            <a:lstStyle/>
            <a:p>
              <a:endParaRPr lang="en-GB"/>
            </a:p>
          </p:txBody>
        </p:sp>
        <p:sp>
          <p:nvSpPr>
            <p:cNvPr id="84" name="Rectangle 83">
              <a:extLst>
                <a:ext uri="{FF2B5EF4-FFF2-40B4-BE49-F238E27FC236}">
                  <a16:creationId xmlns:a16="http://schemas.microsoft.com/office/drawing/2014/main" id="{4CF4F521-04D3-35AD-0F74-861501F1DD97}"/>
                </a:ext>
              </a:extLst>
            </p:cNvPr>
            <p:cNvSpPr/>
            <p:nvPr/>
          </p:nvSpPr>
          <p:spPr>
            <a:xfrm>
              <a:off x="3585989" y="1554318"/>
              <a:ext cx="2774902" cy="65361"/>
            </a:xfrm>
            <a:prstGeom prst="rect">
              <a:avLst/>
            </a:prstGeom>
            <a:solidFill>
              <a:schemeClr val="bg2">
                <a:lumMod val="90000"/>
                <a:alpha val="69165"/>
              </a:schemeClr>
            </a:solidFill>
            <a:ln w="12418" cap="flat">
              <a:noFill/>
              <a:prstDash val="solid"/>
              <a:miter/>
            </a:ln>
          </p:spPr>
          <p:txBody>
            <a:bodyPr/>
            <a:lstStyle/>
            <a:p>
              <a:endParaRPr lang="en-GB"/>
            </a:p>
          </p:txBody>
        </p:sp>
        <p:sp>
          <p:nvSpPr>
            <p:cNvPr id="85" name="Freeform 84">
              <a:extLst>
                <a:ext uri="{FF2B5EF4-FFF2-40B4-BE49-F238E27FC236}">
                  <a16:creationId xmlns:a16="http://schemas.microsoft.com/office/drawing/2014/main" id="{925618F0-25E2-F926-385E-AA8BFB41432A}"/>
                </a:ext>
              </a:extLst>
            </p:cNvPr>
            <p:cNvSpPr/>
            <p:nvPr/>
          </p:nvSpPr>
          <p:spPr>
            <a:xfrm>
              <a:off x="3585857" y="1189312"/>
              <a:ext cx="2774902" cy="367547"/>
            </a:xfrm>
            <a:custGeom>
              <a:avLst/>
              <a:gdLst>
                <a:gd name="csX0" fmla="*/ 2458380 w 2612625"/>
                <a:gd name="csY0" fmla="*/ 343660 h 346053"/>
                <a:gd name="csX1" fmla="*/ 1945218 w 2612625"/>
                <a:gd name="csY1" fmla="*/ 336960 h 346053"/>
                <a:gd name="csX2" fmla="*/ 1427711 w 2612625"/>
                <a:gd name="csY2" fmla="*/ 276290 h 346053"/>
                <a:gd name="csX3" fmla="*/ 1038990 w 2612625"/>
                <a:gd name="csY3" fmla="*/ 217852 h 346053"/>
                <a:gd name="csX4" fmla="*/ 734595 w 2612625"/>
                <a:gd name="csY4" fmla="*/ 180259 h 346053"/>
                <a:gd name="csX5" fmla="*/ 0 w 2612625"/>
                <a:gd name="csY5" fmla="*/ 142417 h 346053"/>
                <a:gd name="csX6" fmla="*/ 0 w 2612625"/>
                <a:gd name="csY6" fmla="*/ 232 h 346053"/>
                <a:gd name="csX7" fmla="*/ 839414 w 2612625"/>
                <a:gd name="csY7" fmla="*/ 28644 h 346053"/>
                <a:gd name="csX8" fmla="*/ 1102452 w 2612625"/>
                <a:gd name="csY8" fmla="*/ 68347 h 346053"/>
                <a:gd name="csX9" fmla="*/ 1453046 w 2612625"/>
                <a:gd name="csY9" fmla="*/ 119092 h 346053"/>
                <a:gd name="csX10" fmla="*/ 1955278 w 2612625"/>
                <a:gd name="csY10" fmla="*/ 183857 h 346053"/>
                <a:gd name="csX11" fmla="*/ 2612626 w 2612625"/>
                <a:gd name="csY11" fmla="*/ 204577 h 346053"/>
                <a:gd name="csX12" fmla="*/ 2612626 w 2612625"/>
                <a:gd name="csY12" fmla="*/ 343660 h 346053"/>
                <a:gd name="csX13" fmla="*/ 2458380 w 2612625"/>
                <a:gd name="csY13" fmla="*/ 343660 h 34605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2612625" h="346053">
                  <a:moveTo>
                    <a:pt x="2458380" y="343660"/>
                  </a:moveTo>
                  <a:cubicBezTo>
                    <a:pt x="2283641" y="343660"/>
                    <a:pt x="2115858" y="352221"/>
                    <a:pt x="1945218" y="336960"/>
                  </a:cubicBezTo>
                  <a:cubicBezTo>
                    <a:pt x="1775200" y="321824"/>
                    <a:pt x="1640948" y="307928"/>
                    <a:pt x="1427711" y="276290"/>
                  </a:cubicBezTo>
                  <a:cubicBezTo>
                    <a:pt x="1238318" y="248250"/>
                    <a:pt x="1141075" y="230756"/>
                    <a:pt x="1038990" y="217852"/>
                  </a:cubicBezTo>
                  <a:cubicBezTo>
                    <a:pt x="987698" y="211400"/>
                    <a:pt x="879527" y="194651"/>
                    <a:pt x="734595" y="180259"/>
                  </a:cubicBezTo>
                  <a:cubicBezTo>
                    <a:pt x="624686" y="169340"/>
                    <a:pt x="371707" y="139688"/>
                    <a:pt x="0" y="142417"/>
                  </a:cubicBezTo>
                  <a:lnTo>
                    <a:pt x="0" y="232"/>
                  </a:lnTo>
                  <a:cubicBezTo>
                    <a:pt x="383505" y="-2498"/>
                    <a:pt x="752852" y="19587"/>
                    <a:pt x="839414" y="28644"/>
                  </a:cubicBezTo>
                  <a:cubicBezTo>
                    <a:pt x="929080" y="38074"/>
                    <a:pt x="1059606" y="60778"/>
                    <a:pt x="1102452" y="68347"/>
                  </a:cubicBezTo>
                  <a:cubicBezTo>
                    <a:pt x="1194726" y="84600"/>
                    <a:pt x="1266385" y="91424"/>
                    <a:pt x="1453046" y="119092"/>
                  </a:cubicBezTo>
                  <a:cubicBezTo>
                    <a:pt x="1663427" y="150358"/>
                    <a:pt x="1790351" y="169092"/>
                    <a:pt x="1955278" y="183857"/>
                  </a:cubicBezTo>
                  <a:cubicBezTo>
                    <a:pt x="2164169" y="202467"/>
                    <a:pt x="2398395" y="209539"/>
                    <a:pt x="2612626" y="204577"/>
                  </a:cubicBezTo>
                  <a:lnTo>
                    <a:pt x="2612626" y="343660"/>
                  </a:lnTo>
                  <a:cubicBezTo>
                    <a:pt x="2566799" y="344653"/>
                    <a:pt x="2504206" y="343660"/>
                    <a:pt x="2458380" y="343660"/>
                  </a:cubicBezTo>
                  <a:close/>
                </a:path>
              </a:pathLst>
            </a:custGeom>
            <a:solidFill>
              <a:schemeClr val="bg2">
                <a:lumMod val="90000"/>
                <a:alpha val="69165"/>
              </a:schemeClr>
            </a:solidFill>
            <a:ln w="12418" cap="flat">
              <a:noFill/>
              <a:prstDash val="solid"/>
              <a:miter/>
            </a:ln>
          </p:spPr>
          <p:txBody>
            <a:bodyPr/>
            <a:lstStyle/>
            <a:p>
              <a:endParaRPr lang="en-GB"/>
            </a:p>
          </p:txBody>
        </p:sp>
        <p:sp>
          <p:nvSpPr>
            <p:cNvPr id="86" name="Freeform 85">
              <a:extLst>
                <a:ext uri="{FF2B5EF4-FFF2-40B4-BE49-F238E27FC236}">
                  <a16:creationId xmlns:a16="http://schemas.microsoft.com/office/drawing/2014/main" id="{7AF50F00-47C0-4DEF-3F65-243C22B25AE2}"/>
                </a:ext>
              </a:extLst>
            </p:cNvPr>
            <p:cNvSpPr/>
            <p:nvPr/>
          </p:nvSpPr>
          <p:spPr>
            <a:xfrm>
              <a:off x="3585857" y="1361749"/>
              <a:ext cx="2774770" cy="865817"/>
            </a:xfrm>
            <a:custGeom>
              <a:avLst/>
              <a:gdLst>
                <a:gd name="csX0" fmla="*/ 2593252 w 2612501"/>
                <a:gd name="csY0" fmla="*/ 815184 h 815184"/>
                <a:gd name="csX1" fmla="*/ 2570152 w 2612501"/>
                <a:gd name="csY1" fmla="*/ 815184 h 815184"/>
                <a:gd name="csX2" fmla="*/ 2129147 w 2612501"/>
                <a:gd name="csY2" fmla="*/ 775854 h 815184"/>
                <a:gd name="csX3" fmla="*/ 1632379 w 2612501"/>
                <a:gd name="csY3" fmla="*/ 624487 h 815184"/>
                <a:gd name="csX4" fmla="*/ 1531784 w 2612501"/>
                <a:gd name="csY4" fmla="*/ 572750 h 815184"/>
                <a:gd name="csX5" fmla="*/ 1273837 w 2612501"/>
                <a:gd name="csY5" fmla="*/ 438381 h 815184"/>
                <a:gd name="csX6" fmla="*/ 995895 w 2612501"/>
                <a:gd name="csY6" fmla="*/ 299546 h 815184"/>
                <a:gd name="csX7" fmla="*/ 377916 w 2612501"/>
                <a:gd name="csY7" fmla="*/ 120015 h 815184"/>
                <a:gd name="csX8" fmla="*/ 0 w 2612501"/>
                <a:gd name="csY8" fmla="*/ 99420 h 815184"/>
                <a:gd name="csX9" fmla="*/ 0 w 2612501"/>
                <a:gd name="csY9" fmla="*/ 163 h 815184"/>
                <a:gd name="csX10" fmla="*/ 391577 w 2612501"/>
                <a:gd name="csY10" fmla="*/ 21627 h 815184"/>
                <a:gd name="csX11" fmla="*/ 1035885 w 2612501"/>
                <a:gd name="csY11" fmla="*/ 208726 h 815184"/>
                <a:gd name="csX12" fmla="*/ 1319043 w 2612501"/>
                <a:gd name="csY12" fmla="*/ 350043 h 815184"/>
                <a:gd name="csX13" fmla="*/ 1578356 w 2612501"/>
                <a:gd name="csY13" fmla="*/ 485156 h 815184"/>
                <a:gd name="csX14" fmla="*/ 1675846 w 2612501"/>
                <a:gd name="csY14" fmla="*/ 535280 h 815184"/>
                <a:gd name="csX15" fmla="*/ 2146906 w 2612501"/>
                <a:gd name="csY15" fmla="*/ 678210 h 815184"/>
                <a:gd name="csX16" fmla="*/ 2570897 w 2612501"/>
                <a:gd name="csY16" fmla="*/ 715928 h 815184"/>
                <a:gd name="csX17" fmla="*/ 2612502 w 2612501"/>
                <a:gd name="csY17" fmla="*/ 715928 h 815184"/>
                <a:gd name="csX18" fmla="*/ 2612502 w 2612501"/>
                <a:gd name="csY18" fmla="*/ 815184 h 815184"/>
                <a:gd name="csX19" fmla="*/ 2593128 w 2612501"/>
                <a:gd name="csY19" fmla="*/ 815184 h 81518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2612501" h="815184">
                  <a:moveTo>
                    <a:pt x="2593252" y="815184"/>
                  </a:moveTo>
                  <a:cubicBezTo>
                    <a:pt x="2586421" y="815184"/>
                    <a:pt x="2578597" y="815184"/>
                    <a:pt x="2570152" y="815184"/>
                  </a:cubicBezTo>
                  <a:cubicBezTo>
                    <a:pt x="2505448" y="814688"/>
                    <a:pt x="2333567" y="813199"/>
                    <a:pt x="2129147" y="775854"/>
                  </a:cubicBezTo>
                  <a:cubicBezTo>
                    <a:pt x="1860768" y="726970"/>
                    <a:pt x="1692364" y="653768"/>
                    <a:pt x="1632379" y="624487"/>
                  </a:cubicBezTo>
                  <a:cubicBezTo>
                    <a:pt x="1593134" y="605381"/>
                    <a:pt x="1570035" y="593097"/>
                    <a:pt x="1531784" y="572750"/>
                  </a:cubicBezTo>
                  <a:cubicBezTo>
                    <a:pt x="1486578" y="548680"/>
                    <a:pt x="1418396" y="512451"/>
                    <a:pt x="1273837" y="438381"/>
                  </a:cubicBezTo>
                  <a:cubicBezTo>
                    <a:pt x="1120336" y="359844"/>
                    <a:pt x="1043212" y="320390"/>
                    <a:pt x="995895" y="299546"/>
                  </a:cubicBezTo>
                  <a:cubicBezTo>
                    <a:pt x="725529" y="180562"/>
                    <a:pt x="492669" y="135896"/>
                    <a:pt x="377916" y="120015"/>
                  </a:cubicBezTo>
                  <a:cubicBezTo>
                    <a:pt x="316814" y="111579"/>
                    <a:pt x="152011" y="97683"/>
                    <a:pt x="0" y="99420"/>
                  </a:cubicBezTo>
                  <a:lnTo>
                    <a:pt x="0" y="163"/>
                  </a:lnTo>
                  <a:cubicBezTo>
                    <a:pt x="158469" y="-1698"/>
                    <a:pt x="327743" y="12818"/>
                    <a:pt x="391577" y="21627"/>
                  </a:cubicBezTo>
                  <a:cubicBezTo>
                    <a:pt x="511423" y="38377"/>
                    <a:pt x="754466" y="84779"/>
                    <a:pt x="1035885" y="208726"/>
                  </a:cubicBezTo>
                  <a:cubicBezTo>
                    <a:pt x="1085810" y="230687"/>
                    <a:pt x="1163803" y="270637"/>
                    <a:pt x="1319043" y="350043"/>
                  </a:cubicBezTo>
                  <a:cubicBezTo>
                    <a:pt x="1464223" y="424361"/>
                    <a:pt x="1532901" y="460962"/>
                    <a:pt x="1578356" y="485156"/>
                  </a:cubicBezTo>
                  <a:cubicBezTo>
                    <a:pt x="1616979" y="505752"/>
                    <a:pt x="1638216" y="517042"/>
                    <a:pt x="1675846" y="535280"/>
                  </a:cubicBezTo>
                  <a:cubicBezTo>
                    <a:pt x="1732105" y="562700"/>
                    <a:pt x="1890698" y="631435"/>
                    <a:pt x="2146906" y="678210"/>
                  </a:cubicBezTo>
                  <a:cubicBezTo>
                    <a:pt x="2342881" y="713943"/>
                    <a:pt x="2508553" y="715431"/>
                    <a:pt x="2570897" y="715928"/>
                  </a:cubicBezTo>
                  <a:cubicBezTo>
                    <a:pt x="2587663" y="716052"/>
                    <a:pt x="2602939" y="715928"/>
                    <a:pt x="2612502" y="715928"/>
                  </a:cubicBezTo>
                  <a:lnTo>
                    <a:pt x="2612502" y="815184"/>
                  </a:lnTo>
                  <a:cubicBezTo>
                    <a:pt x="2607410" y="815184"/>
                    <a:pt x="2600331" y="815184"/>
                    <a:pt x="2593128" y="815184"/>
                  </a:cubicBezTo>
                  <a:close/>
                </a:path>
              </a:pathLst>
            </a:custGeom>
            <a:solidFill>
              <a:schemeClr val="bg2">
                <a:lumMod val="90000"/>
                <a:alpha val="69165"/>
              </a:schemeClr>
            </a:solidFill>
            <a:ln w="12418" cap="flat">
              <a:noFill/>
              <a:prstDash val="solid"/>
              <a:miter/>
            </a:ln>
          </p:spPr>
          <p:txBody>
            <a:bodyPr/>
            <a:lstStyle/>
            <a:p>
              <a:endParaRPr lang="en-GB"/>
            </a:p>
          </p:txBody>
        </p:sp>
        <p:sp>
          <p:nvSpPr>
            <p:cNvPr id="87" name="Freeform 86">
              <a:extLst>
                <a:ext uri="{FF2B5EF4-FFF2-40B4-BE49-F238E27FC236}">
                  <a16:creationId xmlns:a16="http://schemas.microsoft.com/office/drawing/2014/main" id="{DA24CEBF-0296-DB10-2BF2-1E0AD496BB61}"/>
                </a:ext>
              </a:extLst>
            </p:cNvPr>
            <p:cNvSpPr/>
            <p:nvPr/>
          </p:nvSpPr>
          <p:spPr>
            <a:xfrm>
              <a:off x="3586122" y="1476306"/>
              <a:ext cx="2774770" cy="1388931"/>
            </a:xfrm>
            <a:custGeom>
              <a:avLst/>
              <a:gdLst>
                <a:gd name="csX0" fmla="*/ 2551399 w 2612501"/>
                <a:gd name="csY0" fmla="*/ 1307459 h 1307706"/>
                <a:gd name="csX1" fmla="*/ 2160567 w 2612501"/>
                <a:gd name="csY1" fmla="*/ 1249890 h 1307706"/>
                <a:gd name="csX2" fmla="*/ 1795567 w 2612501"/>
                <a:gd name="csY2" fmla="*/ 1076439 h 1307706"/>
                <a:gd name="csX3" fmla="*/ 1497879 w 2612501"/>
                <a:gd name="csY3" fmla="*/ 846908 h 1307706"/>
                <a:gd name="csX4" fmla="*/ 1365615 w 2612501"/>
                <a:gd name="csY4" fmla="*/ 717874 h 1307706"/>
                <a:gd name="csX5" fmla="*/ 1186903 w 2612501"/>
                <a:gd name="csY5" fmla="*/ 539708 h 1307706"/>
                <a:gd name="csX6" fmla="*/ 966462 w 2612501"/>
                <a:gd name="csY6" fmla="*/ 343924 h 1307706"/>
                <a:gd name="csX7" fmla="*/ 697462 w 2612501"/>
                <a:gd name="csY7" fmla="*/ 164766 h 1307706"/>
                <a:gd name="csX8" fmla="*/ 405487 w 2612501"/>
                <a:gd name="csY8" fmla="*/ 51986 h 1307706"/>
                <a:gd name="csX9" fmla="*/ 174986 w 2612501"/>
                <a:gd name="csY9" fmla="*/ 18238 h 1307706"/>
                <a:gd name="csX10" fmla="*/ 0 w 2612501"/>
                <a:gd name="csY10" fmla="*/ 12407 h 1307706"/>
                <a:gd name="csX11" fmla="*/ 0 w 2612501"/>
                <a:gd name="csY11" fmla="*/ 0 h 1307706"/>
                <a:gd name="csX12" fmla="*/ 175980 w 2612501"/>
                <a:gd name="csY12" fmla="*/ 5831 h 1307706"/>
                <a:gd name="csX13" fmla="*/ 408343 w 2612501"/>
                <a:gd name="csY13" fmla="*/ 39827 h 1307706"/>
                <a:gd name="csX14" fmla="*/ 703175 w 2612501"/>
                <a:gd name="csY14" fmla="*/ 153600 h 1307706"/>
                <a:gd name="csX15" fmla="*/ 974162 w 2612501"/>
                <a:gd name="csY15" fmla="*/ 333999 h 1307706"/>
                <a:gd name="csX16" fmla="*/ 1195471 w 2612501"/>
                <a:gd name="csY16" fmla="*/ 530527 h 1307706"/>
                <a:gd name="csX17" fmla="*/ 1374681 w 2612501"/>
                <a:gd name="csY17" fmla="*/ 709189 h 1307706"/>
                <a:gd name="csX18" fmla="*/ 1506200 w 2612501"/>
                <a:gd name="csY18" fmla="*/ 837602 h 1307706"/>
                <a:gd name="csX19" fmla="*/ 1802273 w 2612501"/>
                <a:gd name="csY19" fmla="*/ 1065893 h 1307706"/>
                <a:gd name="csX20" fmla="*/ 2164293 w 2612501"/>
                <a:gd name="csY20" fmla="*/ 1238103 h 1307706"/>
                <a:gd name="csX21" fmla="*/ 2612502 w 2612501"/>
                <a:gd name="csY21" fmla="*/ 1293935 h 1307706"/>
                <a:gd name="csX22" fmla="*/ 2612502 w 2612501"/>
                <a:gd name="csY22" fmla="*/ 1306342 h 1307706"/>
                <a:gd name="csX23" fmla="*/ 2551523 w 2612501"/>
                <a:gd name="csY23" fmla="*/ 1307707 h 130770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2612501" h="1307706">
                  <a:moveTo>
                    <a:pt x="2551399" y="1307459"/>
                  </a:moveTo>
                  <a:cubicBezTo>
                    <a:pt x="2417396" y="1307459"/>
                    <a:pt x="2286250" y="1288104"/>
                    <a:pt x="2160567" y="1249890"/>
                  </a:cubicBezTo>
                  <a:cubicBezTo>
                    <a:pt x="1991169" y="1198276"/>
                    <a:pt x="1873436" y="1124950"/>
                    <a:pt x="1795567" y="1076439"/>
                  </a:cubicBezTo>
                  <a:cubicBezTo>
                    <a:pt x="1661937" y="993187"/>
                    <a:pt x="1571028" y="912045"/>
                    <a:pt x="1497879" y="846908"/>
                  </a:cubicBezTo>
                  <a:cubicBezTo>
                    <a:pt x="1435907" y="791696"/>
                    <a:pt x="1404859" y="759065"/>
                    <a:pt x="1365615" y="717874"/>
                  </a:cubicBezTo>
                  <a:cubicBezTo>
                    <a:pt x="1327364" y="677799"/>
                    <a:pt x="1279922" y="627798"/>
                    <a:pt x="1186903" y="539708"/>
                  </a:cubicBezTo>
                  <a:cubicBezTo>
                    <a:pt x="1091647" y="449509"/>
                    <a:pt x="1042467" y="403478"/>
                    <a:pt x="966462" y="343924"/>
                  </a:cubicBezTo>
                  <a:cubicBezTo>
                    <a:pt x="896045" y="288837"/>
                    <a:pt x="816189" y="226305"/>
                    <a:pt x="697462" y="164766"/>
                  </a:cubicBezTo>
                  <a:cubicBezTo>
                    <a:pt x="643438" y="136726"/>
                    <a:pt x="542967" y="84616"/>
                    <a:pt x="405487" y="51986"/>
                  </a:cubicBezTo>
                  <a:cubicBezTo>
                    <a:pt x="308865" y="29157"/>
                    <a:pt x="221807" y="22085"/>
                    <a:pt x="174986" y="18238"/>
                  </a:cubicBezTo>
                  <a:cubicBezTo>
                    <a:pt x="119845" y="13772"/>
                    <a:pt x="23224" y="12655"/>
                    <a:pt x="0" y="12407"/>
                  </a:cubicBezTo>
                  <a:lnTo>
                    <a:pt x="0" y="0"/>
                  </a:lnTo>
                  <a:cubicBezTo>
                    <a:pt x="23348" y="248"/>
                    <a:pt x="120466" y="1365"/>
                    <a:pt x="175980" y="5831"/>
                  </a:cubicBezTo>
                  <a:cubicBezTo>
                    <a:pt x="223173" y="9678"/>
                    <a:pt x="310852" y="16750"/>
                    <a:pt x="408343" y="39827"/>
                  </a:cubicBezTo>
                  <a:cubicBezTo>
                    <a:pt x="547314" y="72706"/>
                    <a:pt x="648654" y="125312"/>
                    <a:pt x="703175" y="153600"/>
                  </a:cubicBezTo>
                  <a:cubicBezTo>
                    <a:pt x="822896" y="215759"/>
                    <a:pt x="903248" y="278663"/>
                    <a:pt x="974162" y="333999"/>
                  </a:cubicBezTo>
                  <a:cubicBezTo>
                    <a:pt x="1050664" y="393925"/>
                    <a:pt x="1099968" y="440079"/>
                    <a:pt x="1195471" y="530527"/>
                  </a:cubicBezTo>
                  <a:cubicBezTo>
                    <a:pt x="1288740" y="618865"/>
                    <a:pt x="1336429" y="668990"/>
                    <a:pt x="1374681" y="709189"/>
                  </a:cubicBezTo>
                  <a:cubicBezTo>
                    <a:pt x="1413801" y="750256"/>
                    <a:pt x="1444725" y="782639"/>
                    <a:pt x="1506200" y="837602"/>
                  </a:cubicBezTo>
                  <a:cubicBezTo>
                    <a:pt x="1578976" y="902491"/>
                    <a:pt x="1669512" y="983137"/>
                    <a:pt x="1802273" y="1065893"/>
                  </a:cubicBezTo>
                  <a:cubicBezTo>
                    <a:pt x="1879645" y="1114032"/>
                    <a:pt x="1996509" y="1186862"/>
                    <a:pt x="2164293" y="1238103"/>
                  </a:cubicBezTo>
                  <a:cubicBezTo>
                    <a:pt x="2307486" y="1281776"/>
                    <a:pt x="2459001" y="1300511"/>
                    <a:pt x="2612502" y="1293935"/>
                  </a:cubicBezTo>
                  <a:lnTo>
                    <a:pt x="2612502" y="1306342"/>
                  </a:lnTo>
                  <a:cubicBezTo>
                    <a:pt x="2592258" y="1307210"/>
                    <a:pt x="2571643" y="1307707"/>
                    <a:pt x="2551523" y="1307707"/>
                  </a:cubicBezTo>
                  <a:close/>
                </a:path>
              </a:pathLst>
            </a:custGeom>
            <a:solidFill>
              <a:schemeClr val="bg2">
                <a:lumMod val="90000"/>
                <a:alpha val="69165"/>
              </a:schemeClr>
            </a:solidFill>
            <a:ln w="12418" cap="flat">
              <a:noFill/>
              <a:prstDash val="solid"/>
              <a:miter/>
            </a:ln>
          </p:spPr>
          <p:txBody>
            <a:bodyPr/>
            <a:lstStyle/>
            <a:p>
              <a:endParaRPr lang="en-GB"/>
            </a:p>
          </p:txBody>
        </p:sp>
        <p:sp>
          <p:nvSpPr>
            <p:cNvPr id="88" name="Freeform 87">
              <a:extLst>
                <a:ext uri="{FF2B5EF4-FFF2-40B4-BE49-F238E27FC236}">
                  <a16:creationId xmlns:a16="http://schemas.microsoft.com/office/drawing/2014/main" id="{F5E65FE9-812A-1A16-13EE-7F94A2A36B71}"/>
                </a:ext>
              </a:extLst>
            </p:cNvPr>
            <p:cNvSpPr/>
            <p:nvPr/>
          </p:nvSpPr>
          <p:spPr>
            <a:xfrm>
              <a:off x="3585725" y="1489698"/>
              <a:ext cx="2774902" cy="1584538"/>
            </a:xfrm>
            <a:custGeom>
              <a:avLst/>
              <a:gdLst>
                <a:gd name="csX0" fmla="*/ 2571270 w 2612625"/>
                <a:gd name="csY0" fmla="*/ 1491874 h 1491874"/>
                <a:gd name="csX1" fmla="*/ 2286001 w 2612625"/>
                <a:gd name="csY1" fmla="*/ 1458747 h 1491874"/>
                <a:gd name="csX2" fmla="*/ 1902869 w 2612625"/>
                <a:gd name="csY2" fmla="*/ 1297455 h 1491874"/>
                <a:gd name="csX3" fmla="*/ 1585807 w 2612625"/>
                <a:gd name="csY3" fmla="*/ 1048073 h 1491874"/>
                <a:gd name="csX4" fmla="*/ 1358660 w 2612625"/>
                <a:gd name="csY4" fmla="*/ 805018 h 1491874"/>
                <a:gd name="csX5" fmla="*/ 1302401 w 2612625"/>
                <a:gd name="csY5" fmla="*/ 743107 h 1491874"/>
                <a:gd name="csX6" fmla="*/ 1077241 w 2612625"/>
                <a:gd name="csY6" fmla="*/ 497074 h 1491874"/>
                <a:gd name="csX7" fmla="*/ 671133 w 2612625"/>
                <a:gd name="csY7" fmla="*/ 173497 h 1491874"/>
                <a:gd name="csX8" fmla="*/ 343142 w 2612625"/>
                <a:gd name="csY8" fmla="*/ 44216 h 1491874"/>
                <a:gd name="csX9" fmla="*/ 0 w 2612625"/>
                <a:gd name="csY9" fmla="*/ 6126 h 1491874"/>
                <a:gd name="csX10" fmla="*/ 0 w 2612625"/>
                <a:gd name="csY10" fmla="*/ 46 h 1491874"/>
                <a:gd name="csX11" fmla="*/ 344508 w 2612625"/>
                <a:gd name="csY11" fmla="*/ 38136 h 1491874"/>
                <a:gd name="csX12" fmla="*/ 673990 w 2612625"/>
                <a:gd name="csY12" fmla="*/ 168038 h 1491874"/>
                <a:gd name="csX13" fmla="*/ 1081463 w 2612625"/>
                <a:gd name="csY13" fmla="*/ 492608 h 1491874"/>
                <a:gd name="csX14" fmla="*/ 1306872 w 2612625"/>
                <a:gd name="csY14" fmla="*/ 738764 h 1491874"/>
                <a:gd name="csX15" fmla="*/ 1363131 w 2612625"/>
                <a:gd name="csY15" fmla="*/ 800676 h 1491874"/>
                <a:gd name="csX16" fmla="*/ 1589905 w 2612625"/>
                <a:gd name="csY16" fmla="*/ 1043358 h 1491874"/>
                <a:gd name="csX17" fmla="*/ 1905849 w 2612625"/>
                <a:gd name="csY17" fmla="*/ 1291872 h 1491874"/>
                <a:gd name="csX18" fmla="*/ 2287243 w 2612625"/>
                <a:gd name="csY18" fmla="*/ 1452420 h 1491874"/>
                <a:gd name="csX19" fmla="*/ 2612626 w 2612625"/>
                <a:gd name="csY19" fmla="*/ 1484802 h 1491874"/>
                <a:gd name="csX20" fmla="*/ 2612626 w 2612625"/>
                <a:gd name="csY20" fmla="*/ 1491006 h 1491874"/>
                <a:gd name="csX21" fmla="*/ 2571146 w 2612625"/>
                <a:gd name="csY21" fmla="*/ 1491626 h 149187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2612625" h="1491874">
                  <a:moveTo>
                    <a:pt x="2571270" y="1491874"/>
                  </a:moveTo>
                  <a:cubicBezTo>
                    <a:pt x="2475021" y="1491874"/>
                    <a:pt x="2379269" y="1480708"/>
                    <a:pt x="2286001" y="1458747"/>
                  </a:cubicBezTo>
                  <a:cubicBezTo>
                    <a:pt x="2098968" y="1414578"/>
                    <a:pt x="1971423" y="1338398"/>
                    <a:pt x="1902869" y="1297455"/>
                  </a:cubicBezTo>
                  <a:cubicBezTo>
                    <a:pt x="1761042" y="1212715"/>
                    <a:pt x="1667898" y="1125245"/>
                    <a:pt x="1585807" y="1048073"/>
                  </a:cubicBezTo>
                  <a:cubicBezTo>
                    <a:pt x="1544078" y="1008866"/>
                    <a:pt x="1526567" y="989511"/>
                    <a:pt x="1358660" y="805018"/>
                  </a:cubicBezTo>
                  <a:lnTo>
                    <a:pt x="1302401" y="743107"/>
                  </a:lnTo>
                  <a:cubicBezTo>
                    <a:pt x="1166783" y="594098"/>
                    <a:pt x="1092144" y="511963"/>
                    <a:pt x="1077241" y="497074"/>
                  </a:cubicBezTo>
                  <a:cubicBezTo>
                    <a:pt x="965220" y="386155"/>
                    <a:pt x="849473" y="271389"/>
                    <a:pt x="671133" y="173497"/>
                  </a:cubicBezTo>
                  <a:cubicBezTo>
                    <a:pt x="528685" y="95333"/>
                    <a:pt x="404493" y="58980"/>
                    <a:pt x="343142" y="44216"/>
                  </a:cubicBezTo>
                  <a:cubicBezTo>
                    <a:pt x="243913" y="20394"/>
                    <a:pt x="102334" y="5381"/>
                    <a:pt x="0" y="6126"/>
                  </a:cubicBezTo>
                  <a:lnTo>
                    <a:pt x="0" y="46"/>
                  </a:lnTo>
                  <a:cubicBezTo>
                    <a:pt x="102831" y="-946"/>
                    <a:pt x="244782" y="14066"/>
                    <a:pt x="344508" y="38136"/>
                  </a:cubicBezTo>
                  <a:cubicBezTo>
                    <a:pt x="406232" y="53025"/>
                    <a:pt x="531045" y="89501"/>
                    <a:pt x="673990" y="168038"/>
                  </a:cubicBezTo>
                  <a:cubicBezTo>
                    <a:pt x="853075" y="266302"/>
                    <a:pt x="969194" y="381316"/>
                    <a:pt x="1081463" y="492608"/>
                  </a:cubicBezTo>
                  <a:cubicBezTo>
                    <a:pt x="1096490" y="507496"/>
                    <a:pt x="1171254" y="589755"/>
                    <a:pt x="1306872" y="738764"/>
                  </a:cubicBezTo>
                  <a:lnTo>
                    <a:pt x="1363131" y="800676"/>
                  </a:lnTo>
                  <a:cubicBezTo>
                    <a:pt x="1530790" y="985045"/>
                    <a:pt x="1548301" y="1004400"/>
                    <a:pt x="1589905" y="1043358"/>
                  </a:cubicBezTo>
                  <a:cubicBezTo>
                    <a:pt x="1671748" y="1120282"/>
                    <a:pt x="1764519" y="1207504"/>
                    <a:pt x="1905849" y="1291872"/>
                  </a:cubicBezTo>
                  <a:cubicBezTo>
                    <a:pt x="1974031" y="1332567"/>
                    <a:pt x="2101079" y="1408499"/>
                    <a:pt x="2287243" y="1452420"/>
                  </a:cubicBezTo>
                  <a:cubicBezTo>
                    <a:pt x="2393303" y="1477482"/>
                    <a:pt x="2503089" y="1488276"/>
                    <a:pt x="2612626" y="1484802"/>
                  </a:cubicBezTo>
                  <a:lnTo>
                    <a:pt x="2612626" y="1491006"/>
                  </a:lnTo>
                  <a:cubicBezTo>
                    <a:pt x="2598965" y="1491502"/>
                    <a:pt x="2584807" y="1491626"/>
                    <a:pt x="2571146" y="1491626"/>
                  </a:cubicBezTo>
                  <a:close/>
                </a:path>
              </a:pathLst>
            </a:custGeom>
            <a:solidFill>
              <a:schemeClr val="bg2">
                <a:lumMod val="90000"/>
                <a:alpha val="69165"/>
              </a:schemeClr>
            </a:solidFill>
            <a:ln w="12418" cap="flat">
              <a:noFill/>
              <a:prstDash val="solid"/>
              <a:miter/>
            </a:ln>
          </p:spPr>
          <p:txBody>
            <a:bodyPr/>
            <a:lstStyle/>
            <a:p>
              <a:endParaRPr lang="en-GB"/>
            </a:p>
          </p:txBody>
        </p:sp>
        <p:sp>
          <p:nvSpPr>
            <p:cNvPr id="89" name="Freeform 88">
              <a:extLst>
                <a:ext uri="{FF2B5EF4-FFF2-40B4-BE49-F238E27FC236}">
                  <a16:creationId xmlns:a16="http://schemas.microsoft.com/office/drawing/2014/main" id="{7BF11B64-AB86-1FF4-F6CF-051A70EAE31D}"/>
                </a:ext>
              </a:extLst>
            </p:cNvPr>
            <p:cNvSpPr/>
            <p:nvPr/>
          </p:nvSpPr>
          <p:spPr>
            <a:xfrm>
              <a:off x="3585755" y="1610059"/>
              <a:ext cx="2775005" cy="834413"/>
            </a:xfrm>
            <a:custGeom>
              <a:avLst/>
              <a:gdLst>
                <a:gd name="csX0" fmla="*/ 2582047 w 2612722"/>
                <a:gd name="csY0" fmla="*/ 785617 h 785616"/>
                <a:gd name="csX1" fmla="*/ 2278770 w 2612722"/>
                <a:gd name="csY1" fmla="*/ 770976 h 785616"/>
                <a:gd name="csX2" fmla="*/ 1598571 w 2612722"/>
                <a:gd name="csY2" fmla="*/ 627799 h 785616"/>
                <a:gd name="csX3" fmla="*/ 1418617 w 2612722"/>
                <a:gd name="csY3" fmla="*/ 555589 h 785616"/>
                <a:gd name="csX4" fmla="*/ 1196313 w 2612722"/>
                <a:gd name="csY4" fmla="*/ 460675 h 785616"/>
                <a:gd name="csX5" fmla="*/ 546293 w 2612722"/>
                <a:gd name="csY5" fmla="*/ 243303 h 785616"/>
                <a:gd name="csX6" fmla="*/ 221 w 2612722"/>
                <a:gd name="csY6" fmla="*/ 210920 h 785616"/>
                <a:gd name="csX7" fmla="*/ 221 w 2612722"/>
                <a:gd name="csY7" fmla="*/ 210920 h 785616"/>
                <a:gd name="csX8" fmla="*/ 221 w 2612722"/>
                <a:gd name="csY8" fmla="*/ 0 h 785616"/>
                <a:gd name="csX9" fmla="*/ 221 w 2612722"/>
                <a:gd name="csY9" fmla="*/ 0 h 785616"/>
                <a:gd name="csX10" fmla="*/ 585910 w 2612722"/>
                <a:gd name="csY10" fmla="*/ 48636 h 785616"/>
                <a:gd name="csX11" fmla="*/ 1272691 w 2612722"/>
                <a:gd name="csY11" fmla="*/ 264023 h 785616"/>
                <a:gd name="csX12" fmla="*/ 1509153 w 2612722"/>
                <a:gd name="csY12" fmla="*/ 365016 h 785616"/>
                <a:gd name="csX13" fmla="*/ 1665510 w 2612722"/>
                <a:gd name="csY13" fmla="*/ 427672 h 785616"/>
                <a:gd name="csX14" fmla="*/ 2299138 w 2612722"/>
                <a:gd name="csY14" fmla="*/ 561048 h 785616"/>
                <a:gd name="csX15" fmla="*/ 2612723 w 2612722"/>
                <a:gd name="csY15" fmla="*/ 574572 h 785616"/>
                <a:gd name="csX16" fmla="*/ 2612723 w 2612722"/>
                <a:gd name="csY16" fmla="*/ 785493 h 785616"/>
                <a:gd name="csX17" fmla="*/ 2582047 w 2612722"/>
                <a:gd name="csY17" fmla="*/ 785617 h 7856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2612722" h="785616">
                  <a:moveTo>
                    <a:pt x="2582047" y="785617"/>
                  </a:moveTo>
                  <a:cubicBezTo>
                    <a:pt x="2481203" y="785617"/>
                    <a:pt x="2379242" y="780654"/>
                    <a:pt x="2278770" y="770976"/>
                  </a:cubicBezTo>
                  <a:cubicBezTo>
                    <a:pt x="2047525" y="748519"/>
                    <a:pt x="1809946" y="705591"/>
                    <a:pt x="1598571" y="627799"/>
                  </a:cubicBezTo>
                  <a:cubicBezTo>
                    <a:pt x="1507663" y="594299"/>
                    <a:pt x="1467673" y="576061"/>
                    <a:pt x="1418617" y="555589"/>
                  </a:cubicBezTo>
                  <a:cubicBezTo>
                    <a:pt x="1365711" y="533629"/>
                    <a:pt x="1316531" y="518368"/>
                    <a:pt x="1196313" y="460675"/>
                  </a:cubicBezTo>
                  <a:cubicBezTo>
                    <a:pt x="981089" y="357572"/>
                    <a:pt x="791324" y="280524"/>
                    <a:pt x="546293" y="243303"/>
                  </a:cubicBezTo>
                  <a:cubicBezTo>
                    <a:pt x="431788" y="225933"/>
                    <a:pt x="201784" y="210920"/>
                    <a:pt x="221" y="210920"/>
                  </a:cubicBezTo>
                  <a:cubicBezTo>
                    <a:pt x="-276" y="210920"/>
                    <a:pt x="718" y="210920"/>
                    <a:pt x="221" y="210920"/>
                  </a:cubicBezTo>
                  <a:lnTo>
                    <a:pt x="221" y="0"/>
                  </a:lnTo>
                  <a:cubicBezTo>
                    <a:pt x="221" y="0"/>
                    <a:pt x="-276" y="0"/>
                    <a:pt x="221" y="0"/>
                  </a:cubicBezTo>
                  <a:cubicBezTo>
                    <a:pt x="272449" y="0"/>
                    <a:pt x="526174" y="37221"/>
                    <a:pt x="585910" y="48636"/>
                  </a:cubicBezTo>
                  <a:cubicBezTo>
                    <a:pt x="848328" y="98760"/>
                    <a:pt x="1054486" y="179034"/>
                    <a:pt x="1272691" y="264023"/>
                  </a:cubicBezTo>
                  <a:cubicBezTo>
                    <a:pt x="1404335" y="315264"/>
                    <a:pt x="1462457" y="342808"/>
                    <a:pt x="1509153" y="365016"/>
                  </a:cubicBezTo>
                  <a:cubicBezTo>
                    <a:pt x="1554110" y="386357"/>
                    <a:pt x="1583668" y="400377"/>
                    <a:pt x="1665510" y="427672"/>
                  </a:cubicBezTo>
                  <a:cubicBezTo>
                    <a:pt x="1864342" y="494050"/>
                    <a:pt x="2083416" y="540080"/>
                    <a:pt x="2299138" y="561048"/>
                  </a:cubicBezTo>
                  <a:cubicBezTo>
                    <a:pt x="2402465" y="571098"/>
                    <a:pt x="2509271" y="575565"/>
                    <a:pt x="2612723" y="574572"/>
                  </a:cubicBezTo>
                  <a:lnTo>
                    <a:pt x="2612723" y="785493"/>
                  </a:lnTo>
                  <a:cubicBezTo>
                    <a:pt x="2602539" y="785493"/>
                    <a:pt x="2592231" y="785617"/>
                    <a:pt x="2582047" y="785617"/>
                  </a:cubicBezTo>
                  <a:close/>
                </a:path>
              </a:pathLst>
            </a:custGeom>
            <a:solidFill>
              <a:schemeClr val="bg2">
                <a:lumMod val="90000"/>
                <a:alpha val="69165"/>
              </a:schemeClr>
            </a:solidFill>
            <a:ln w="12418" cap="flat">
              <a:noFill/>
              <a:prstDash val="solid"/>
              <a:miter/>
            </a:ln>
          </p:spPr>
          <p:txBody>
            <a:bodyPr/>
            <a:lstStyle/>
            <a:p>
              <a:endParaRPr lang="en-GB"/>
            </a:p>
          </p:txBody>
        </p:sp>
        <p:sp>
          <p:nvSpPr>
            <p:cNvPr id="90" name="Freeform 89">
              <a:extLst>
                <a:ext uri="{FF2B5EF4-FFF2-40B4-BE49-F238E27FC236}">
                  <a16:creationId xmlns:a16="http://schemas.microsoft.com/office/drawing/2014/main" id="{DEA4016A-2941-255A-692C-A26F64274C01}"/>
                </a:ext>
              </a:extLst>
            </p:cNvPr>
            <p:cNvSpPr/>
            <p:nvPr/>
          </p:nvSpPr>
          <p:spPr>
            <a:xfrm>
              <a:off x="3585989" y="1838956"/>
              <a:ext cx="2774770" cy="1117602"/>
            </a:xfrm>
            <a:custGeom>
              <a:avLst/>
              <a:gdLst>
                <a:gd name="csX0" fmla="*/ 2575617 w 2612501"/>
                <a:gd name="csY0" fmla="*/ 1052121 h 1052244"/>
                <a:gd name="csX1" fmla="*/ 2089529 w 2612501"/>
                <a:gd name="csY1" fmla="*/ 987356 h 1052244"/>
                <a:gd name="csX2" fmla="*/ 1727013 w 2612501"/>
                <a:gd name="csY2" fmla="*/ 845667 h 1052244"/>
                <a:gd name="csX3" fmla="*/ 1348476 w 2612501"/>
                <a:gd name="csY3" fmla="*/ 600503 h 1052244"/>
                <a:gd name="csX4" fmla="*/ 1207891 w 2612501"/>
                <a:gd name="csY4" fmla="*/ 496780 h 1052244"/>
                <a:gd name="csX5" fmla="*/ 1090902 w 2612501"/>
                <a:gd name="csY5" fmla="*/ 412287 h 1052244"/>
                <a:gd name="csX6" fmla="*/ 747139 w 2612501"/>
                <a:gd name="csY6" fmla="*/ 211417 h 1052244"/>
                <a:gd name="csX7" fmla="*/ 405238 w 2612501"/>
                <a:gd name="csY7" fmla="*/ 102979 h 1052244"/>
                <a:gd name="csX8" fmla="*/ 205662 w 2612501"/>
                <a:gd name="csY8" fmla="*/ 80150 h 1052244"/>
                <a:gd name="csX9" fmla="*/ 0 w 2612501"/>
                <a:gd name="csY9" fmla="*/ 74443 h 1052244"/>
                <a:gd name="csX10" fmla="*/ 0 w 2612501"/>
                <a:gd name="csY10" fmla="*/ 0 h 1052244"/>
                <a:gd name="csX11" fmla="*/ 210878 w 2612501"/>
                <a:gd name="csY11" fmla="*/ 5955 h 1052244"/>
                <a:gd name="csX12" fmla="*/ 418030 w 2612501"/>
                <a:gd name="csY12" fmla="*/ 29777 h 1052244"/>
                <a:gd name="csX13" fmla="*/ 777442 w 2612501"/>
                <a:gd name="csY13" fmla="*/ 143426 h 1052244"/>
                <a:gd name="csX14" fmla="*/ 1132506 w 2612501"/>
                <a:gd name="csY14" fmla="*/ 350624 h 1052244"/>
                <a:gd name="csX15" fmla="*/ 1253345 w 2612501"/>
                <a:gd name="csY15" fmla="*/ 437846 h 1052244"/>
                <a:gd name="csX16" fmla="*/ 1391695 w 2612501"/>
                <a:gd name="csY16" fmla="*/ 539956 h 1052244"/>
                <a:gd name="csX17" fmla="*/ 1761166 w 2612501"/>
                <a:gd name="csY17" fmla="*/ 779537 h 1052244"/>
                <a:gd name="csX18" fmla="*/ 2109276 w 2612501"/>
                <a:gd name="csY18" fmla="*/ 915643 h 1052244"/>
                <a:gd name="csX19" fmla="*/ 2612502 w 2612501"/>
                <a:gd name="csY19" fmla="*/ 977430 h 1052244"/>
                <a:gd name="csX20" fmla="*/ 2612502 w 2612501"/>
                <a:gd name="csY20" fmla="*/ 1051873 h 1052244"/>
                <a:gd name="csX21" fmla="*/ 2575617 w 2612501"/>
                <a:gd name="csY21" fmla="*/ 1052245 h 105224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2612501" h="1052244">
                  <a:moveTo>
                    <a:pt x="2575617" y="1052121"/>
                  </a:moveTo>
                  <a:cubicBezTo>
                    <a:pt x="2410069" y="1052121"/>
                    <a:pt x="2246757" y="1030408"/>
                    <a:pt x="2089529" y="987356"/>
                  </a:cubicBezTo>
                  <a:cubicBezTo>
                    <a:pt x="1968442" y="954229"/>
                    <a:pt x="1843133" y="905221"/>
                    <a:pt x="1727013" y="845667"/>
                  </a:cubicBezTo>
                  <a:cubicBezTo>
                    <a:pt x="1605553" y="783259"/>
                    <a:pt x="1519613" y="722216"/>
                    <a:pt x="1348476" y="600503"/>
                  </a:cubicBezTo>
                  <a:cubicBezTo>
                    <a:pt x="1275700" y="548765"/>
                    <a:pt x="1238070" y="519981"/>
                    <a:pt x="1207891" y="496780"/>
                  </a:cubicBezTo>
                  <a:cubicBezTo>
                    <a:pt x="1174732" y="471345"/>
                    <a:pt x="1148651" y="451246"/>
                    <a:pt x="1090902" y="412287"/>
                  </a:cubicBezTo>
                  <a:cubicBezTo>
                    <a:pt x="968449" y="329780"/>
                    <a:pt x="880024" y="270226"/>
                    <a:pt x="747139" y="211417"/>
                  </a:cubicBezTo>
                  <a:cubicBezTo>
                    <a:pt x="688148" y="185238"/>
                    <a:pt x="565322" y="130895"/>
                    <a:pt x="405238" y="102979"/>
                  </a:cubicBezTo>
                  <a:cubicBezTo>
                    <a:pt x="348855" y="93177"/>
                    <a:pt x="281667" y="85485"/>
                    <a:pt x="205662" y="80150"/>
                  </a:cubicBezTo>
                  <a:cubicBezTo>
                    <a:pt x="137232" y="75311"/>
                    <a:pt x="32911" y="74443"/>
                    <a:pt x="0" y="74443"/>
                  </a:cubicBezTo>
                  <a:lnTo>
                    <a:pt x="0" y="0"/>
                  </a:lnTo>
                  <a:cubicBezTo>
                    <a:pt x="33780" y="0"/>
                    <a:pt x="140213" y="993"/>
                    <a:pt x="210878" y="5955"/>
                  </a:cubicBezTo>
                  <a:cubicBezTo>
                    <a:pt x="289491" y="11539"/>
                    <a:pt x="359163" y="19479"/>
                    <a:pt x="418030" y="29777"/>
                  </a:cubicBezTo>
                  <a:cubicBezTo>
                    <a:pt x="587180" y="59182"/>
                    <a:pt x="715594" y="116130"/>
                    <a:pt x="777442" y="143426"/>
                  </a:cubicBezTo>
                  <a:cubicBezTo>
                    <a:pt x="916412" y="204965"/>
                    <a:pt x="1011792" y="269234"/>
                    <a:pt x="1132506" y="350624"/>
                  </a:cubicBezTo>
                  <a:cubicBezTo>
                    <a:pt x="1192243" y="390947"/>
                    <a:pt x="1219193" y="411667"/>
                    <a:pt x="1253345" y="437846"/>
                  </a:cubicBezTo>
                  <a:cubicBezTo>
                    <a:pt x="1283027" y="460675"/>
                    <a:pt x="1320036" y="489087"/>
                    <a:pt x="1391695" y="539956"/>
                  </a:cubicBezTo>
                  <a:cubicBezTo>
                    <a:pt x="1559975" y="659561"/>
                    <a:pt x="1644426" y="719611"/>
                    <a:pt x="1761166" y="779537"/>
                  </a:cubicBezTo>
                  <a:cubicBezTo>
                    <a:pt x="1872690" y="836858"/>
                    <a:pt x="1993032" y="883881"/>
                    <a:pt x="2109276" y="915643"/>
                  </a:cubicBezTo>
                  <a:cubicBezTo>
                    <a:pt x="2271222" y="959936"/>
                    <a:pt x="2441738" y="980656"/>
                    <a:pt x="2612502" y="977430"/>
                  </a:cubicBezTo>
                  <a:lnTo>
                    <a:pt x="2612502" y="1051873"/>
                  </a:lnTo>
                  <a:cubicBezTo>
                    <a:pt x="2600207" y="1052121"/>
                    <a:pt x="2587912" y="1052245"/>
                    <a:pt x="2575617" y="1052245"/>
                  </a:cubicBezTo>
                  <a:close/>
                </a:path>
              </a:pathLst>
            </a:custGeom>
            <a:solidFill>
              <a:schemeClr val="bg2">
                <a:lumMod val="90000"/>
                <a:alpha val="69165"/>
              </a:schemeClr>
            </a:solidFill>
            <a:ln w="12418" cap="flat">
              <a:noFill/>
              <a:prstDash val="solid"/>
              <a:miter/>
            </a:ln>
          </p:spPr>
          <p:txBody>
            <a:bodyPr/>
            <a:lstStyle/>
            <a:p>
              <a:endParaRPr lang="en-GB"/>
            </a:p>
          </p:txBody>
        </p:sp>
        <p:sp>
          <p:nvSpPr>
            <p:cNvPr id="91" name="Freeform 90">
              <a:extLst>
                <a:ext uri="{FF2B5EF4-FFF2-40B4-BE49-F238E27FC236}">
                  <a16:creationId xmlns:a16="http://schemas.microsoft.com/office/drawing/2014/main" id="{66BAD371-1E8C-CB54-6E52-66EA07C0B0FE}"/>
                </a:ext>
              </a:extLst>
            </p:cNvPr>
            <p:cNvSpPr/>
            <p:nvPr/>
          </p:nvSpPr>
          <p:spPr>
            <a:xfrm>
              <a:off x="3586122" y="1916903"/>
              <a:ext cx="2775035" cy="1160627"/>
            </a:xfrm>
            <a:custGeom>
              <a:avLst/>
              <a:gdLst>
                <a:gd name="csX0" fmla="*/ 2544817 w 2612750"/>
                <a:gd name="csY0" fmla="*/ 1092754 h 1092753"/>
                <a:gd name="csX1" fmla="*/ 2371197 w 2612750"/>
                <a:gd name="csY1" fmla="*/ 1083077 h 1092753"/>
                <a:gd name="csX2" fmla="*/ 2088660 w 2612750"/>
                <a:gd name="csY2" fmla="*/ 1028733 h 1092753"/>
                <a:gd name="csX3" fmla="*/ 1778056 w 2612750"/>
                <a:gd name="csY3" fmla="*/ 893992 h 1092753"/>
                <a:gd name="csX4" fmla="*/ 1522842 w 2612750"/>
                <a:gd name="csY4" fmla="*/ 724636 h 1092753"/>
                <a:gd name="csX5" fmla="*/ 1412807 w 2612750"/>
                <a:gd name="csY5" fmla="*/ 636918 h 1092753"/>
                <a:gd name="csX6" fmla="*/ 1291348 w 2612750"/>
                <a:gd name="csY6" fmla="*/ 536296 h 1092753"/>
                <a:gd name="csX7" fmla="*/ 954912 w 2612750"/>
                <a:gd name="csY7" fmla="*/ 276244 h 1092753"/>
                <a:gd name="csX8" fmla="*/ 742047 w 2612750"/>
                <a:gd name="csY8" fmla="*/ 154654 h 1092753"/>
                <a:gd name="csX9" fmla="*/ 473171 w 2612750"/>
                <a:gd name="csY9" fmla="*/ 55770 h 1092753"/>
                <a:gd name="csX10" fmla="*/ 130774 w 2612750"/>
                <a:gd name="csY10" fmla="*/ 3660 h 1092753"/>
                <a:gd name="csX11" fmla="*/ 0 w 2612750"/>
                <a:gd name="csY11" fmla="*/ 3660 h 1092753"/>
                <a:gd name="csX12" fmla="*/ 0 w 2612750"/>
                <a:gd name="csY12" fmla="*/ 558 h 1092753"/>
                <a:gd name="csX13" fmla="*/ 130898 w 2612750"/>
                <a:gd name="csY13" fmla="*/ 558 h 1092753"/>
                <a:gd name="csX14" fmla="*/ 474040 w 2612750"/>
                <a:gd name="csY14" fmla="*/ 52792 h 1092753"/>
                <a:gd name="csX15" fmla="*/ 743413 w 2612750"/>
                <a:gd name="csY15" fmla="*/ 151801 h 1092753"/>
                <a:gd name="csX16" fmla="*/ 956651 w 2612750"/>
                <a:gd name="csY16" fmla="*/ 273638 h 1092753"/>
                <a:gd name="csX17" fmla="*/ 1293459 w 2612750"/>
                <a:gd name="csY17" fmla="*/ 533815 h 1092753"/>
                <a:gd name="csX18" fmla="*/ 1414919 w 2612750"/>
                <a:gd name="csY18" fmla="*/ 634436 h 1092753"/>
                <a:gd name="csX19" fmla="*/ 1524829 w 2612750"/>
                <a:gd name="csY19" fmla="*/ 722030 h 1092753"/>
                <a:gd name="csX20" fmla="*/ 1779795 w 2612750"/>
                <a:gd name="csY20" fmla="*/ 891139 h 1092753"/>
                <a:gd name="csX21" fmla="*/ 2089778 w 2612750"/>
                <a:gd name="csY21" fmla="*/ 1025632 h 1092753"/>
                <a:gd name="csX22" fmla="*/ 2371818 w 2612750"/>
                <a:gd name="csY22" fmla="*/ 1079851 h 1092753"/>
                <a:gd name="csX23" fmla="*/ 2612750 w 2612750"/>
                <a:gd name="csY23" fmla="*/ 1088039 h 1092753"/>
                <a:gd name="csX24" fmla="*/ 2612750 w 2612750"/>
                <a:gd name="csY24" fmla="*/ 1091141 h 1092753"/>
                <a:gd name="csX25" fmla="*/ 2545190 w 2612750"/>
                <a:gd name="csY25" fmla="*/ 1092630 h 109275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Lst>
              <a:rect l="l" t="t" r="r" b="b"/>
              <a:pathLst>
                <a:path w="2612750" h="1092753">
                  <a:moveTo>
                    <a:pt x="2544817" y="1092754"/>
                  </a:moveTo>
                  <a:cubicBezTo>
                    <a:pt x="2498493" y="1092754"/>
                    <a:pt x="2441489" y="1090521"/>
                    <a:pt x="2371197" y="1083077"/>
                  </a:cubicBezTo>
                  <a:cubicBezTo>
                    <a:pt x="2316552" y="1077245"/>
                    <a:pt x="2214963" y="1066451"/>
                    <a:pt x="2088660" y="1028733"/>
                  </a:cubicBezTo>
                  <a:cubicBezTo>
                    <a:pt x="1943231" y="985185"/>
                    <a:pt x="1839779" y="928112"/>
                    <a:pt x="1778056" y="893992"/>
                  </a:cubicBezTo>
                  <a:cubicBezTo>
                    <a:pt x="1671624" y="835183"/>
                    <a:pt x="1595990" y="778979"/>
                    <a:pt x="1522842" y="724636"/>
                  </a:cubicBezTo>
                  <a:cubicBezTo>
                    <a:pt x="1478132" y="691385"/>
                    <a:pt x="1459007" y="675380"/>
                    <a:pt x="1412807" y="636918"/>
                  </a:cubicBezTo>
                  <a:cubicBezTo>
                    <a:pt x="1385734" y="614337"/>
                    <a:pt x="1348600" y="583319"/>
                    <a:pt x="1291348" y="536296"/>
                  </a:cubicBezTo>
                  <a:cubicBezTo>
                    <a:pt x="1049298" y="337783"/>
                    <a:pt x="987823" y="297832"/>
                    <a:pt x="954912" y="276244"/>
                  </a:cubicBezTo>
                  <a:cubicBezTo>
                    <a:pt x="905732" y="244109"/>
                    <a:pt x="838296" y="200188"/>
                    <a:pt x="742047" y="154654"/>
                  </a:cubicBezTo>
                  <a:cubicBezTo>
                    <a:pt x="692743" y="131329"/>
                    <a:pt x="601089" y="87780"/>
                    <a:pt x="473171" y="55770"/>
                  </a:cubicBezTo>
                  <a:cubicBezTo>
                    <a:pt x="298930" y="12097"/>
                    <a:pt x="175607" y="4777"/>
                    <a:pt x="130774" y="3660"/>
                  </a:cubicBezTo>
                  <a:cubicBezTo>
                    <a:pt x="100223" y="2916"/>
                    <a:pt x="31048" y="2916"/>
                    <a:pt x="0" y="3660"/>
                  </a:cubicBezTo>
                  <a:lnTo>
                    <a:pt x="0" y="558"/>
                  </a:lnTo>
                  <a:cubicBezTo>
                    <a:pt x="31172" y="-186"/>
                    <a:pt x="100223" y="-186"/>
                    <a:pt x="130898" y="558"/>
                  </a:cubicBezTo>
                  <a:cubicBezTo>
                    <a:pt x="226029" y="2916"/>
                    <a:pt x="351090" y="22023"/>
                    <a:pt x="474040" y="52792"/>
                  </a:cubicBezTo>
                  <a:cubicBezTo>
                    <a:pt x="602207" y="84927"/>
                    <a:pt x="694109" y="128475"/>
                    <a:pt x="743413" y="151801"/>
                  </a:cubicBezTo>
                  <a:cubicBezTo>
                    <a:pt x="839786" y="197459"/>
                    <a:pt x="907346" y="241504"/>
                    <a:pt x="956651" y="273638"/>
                  </a:cubicBezTo>
                  <a:cubicBezTo>
                    <a:pt x="989686" y="295227"/>
                    <a:pt x="1051285" y="335301"/>
                    <a:pt x="1293459" y="533815"/>
                  </a:cubicBezTo>
                  <a:cubicBezTo>
                    <a:pt x="1350711" y="580714"/>
                    <a:pt x="1387845" y="611731"/>
                    <a:pt x="1414919" y="634436"/>
                  </a:cubicBezTo>
                  <a:cubicBezTo>
                    <a:pt x="1460994" y="672898"/>
                    <a:pt x="1480120" y="688903"/>
                    <a:pt x="1524829" y="722030"/>
                  </a:cubicBezTo>
                  <a:cubicBezTo>
                    <a:pt x="1597978" y="776373"/>
                    <a:pt x="1673486" y="832453"/>
                    <a:pt x="1779795" y="891139"/>
                  </a:cubicBezTo>
                  <a:cubicBezTo>
                    <a:pt x="1841518" y="925258"/>
                    <a:pt x="1944722" y="982207"/>
                    <a:pt x="2089778" y="1025632"/>
                  </a:cubicBezTo>
                  <a:cubicBezTo>
                    <a:pt x="2215833" y="1063349"/>
                    <a:pt x="2317298" y="1074143"/>
                    <a:pt x="2371818" y="1079851"/>
                  </a:cubicBezTo>
                  <a:cubicBezTo>
                    <a:pt x="2480486" y="1091389"/>
                    <a:pt x="2557857" y="1090272"/>
                    <a:pt x="2612750" y="1088039"/>
                  </a:cubicBezTo>
                  <a:lnTo>
                    <a:pt x="2612750" y="1091141"/>
                  </a:lnTo>
                  <a:cubicBezTo>
                    <a:pt x="2593252" y="1091885"/>
                    <a:pt x="2570649" y="1092630"/>
                    <a:pt x="2545190" y="1092630"/>
                  </a:cubicBezTo>
                  <a:close/>
                </a:path>
              </a:pathLst>
            </a:custGeom>
            <a:solidFill>
              <a:schemeClr val="bg2">
                <a:lumMod val="90000"/>
                <a:alpha val="69165"/>
              </a:schemeClr>
            </a:solidFill>
            <a:ln w="12418" cap="flat">
              <a:noFill/>
              <a:prstDash val="solid"/>
              <a:miter/>
            </a:ln>
          </p:spPr>
          <p:txBody>
            <a:bodyPr/>
            <a:lstStyle/>
            <a:p>
              <a:endParaRPr lang="en-GB"/>
            </a:p>
          </p:txBody>
        </p:sp>
        <p:sp>
          <p:nvSpPr>
            <p:cNvPr id="92" name="Freeform 91">
              <a:extLst>
                <a:ext uri="{FF2B5EF4-FFF2-40B4-BE49-F238E27FC236}">
                  <a16:creationId xmlns:a16="http://schemas.microsoft.com/office/drawing/2014/main" id="{E79DC9A2-0938-1CEE-CF58-FE65981FCB3E}"/>
                </a:ext>
              </a:extLst>
            </p:cNvPr>
            <p:cNvSpPr/>
            <p:nvPr/>
          </p:nvSpPr>
          <p:spPr>
            <a:xfrm>
              <a:off x="3585857" y="1915514"/>
              <a:ext cx="2774639" cy="1371146"/>
            </a:xfrm>
            <a:custGeom>
              <a:avLst/>
              <a:gdLst>
                <a:gd name="csX0" fmla="*/ 2585055 w 2612377"/>
                <a:gd name="csY0" fmla="*/ 1290962 h 1290961"/>
                <a:gd name="csX1" fmla="*/ 2106668 w 2612377"/>
                <a:gd name="csY1" fmla="*/ 1212673 h 1290961"/>
                <a:gd name="csX2" fmla="*/ 1675349 w 2612377"/>
                <a:gd name="csY2" fmla="*/ 982398 h 1290961"/>
                <a:gd name="csX3" fmla="*/ 1404487 w 2612377"/>
                <a:gd name="csY3" fmla="*/ 742817 h 1290961"/>
                <a:gd name="csX4" fmla="*/ 1308238 w 2612377"/>
                <a:gd name="csY4" fmla="*/ 649267 h 1290961"/>
                <a:gd name="csX5" fmla="*/ 1174607 w 2612377"/>
                <a:gd name="csY5" fmla="*/ 521102 h 1290961"/>
                <a:gd name="csX6" fmla="*/ 968821 w 2612377"/>
                <a:gd name="csY6" fmla="*/ 340827 h 1290961"/>
                <a:gd name="csX7" fmla="*/ 673120 w 2612377"/>
                <a:gd name="csY7" fmla="*/ 150255 h 1290961"/>
                <a:gd name="csX8" fmla="*/ 474538 w 2612377"/>
                <a:gd name="csY8" fmla="*/ 73331 h 1290961"/>
                <a:gd name="csX9" fmla="*/ 236958 w 2612377"/>
                <a:gd name="csY9" fmla="*/ 16134 h 1290961"/>
                <a:gd name="csX10" fmla="*/ 0 w 2612377"/>
                <a:gd name="csY10" fmla="*/ 6456 h 1290961"/>
                <a:gd name="csX11" fmla="*/ 0 w 2612377"/>
                <a:gd name="csY11" fmla="*/ 253 h 1290961"/>
                <a:gd name="csX12" fmla="*/ 237579 w 2612377"/>
                <a:gd name="csY12" fmla="*/ 9930 h 1290961"/>
                <a:gd name="csX13" fmla="*/ 476152 w 2612377"/>
                <a:gd name="csY13" fmla="*/ 67375 h 1290961"/>
                <a:gd name="csX14" fmla="*/ 675604 w 2612377"/>
                <a:gd name="csY14" fmla="*/ 144671 h 1290961"/>
                <a:gd name="csX15" fmla="*/ 972423 w 2612377"/>
                <a:gd name="csY15" fmla="*/ 335989 h 1290961"/>
                <a:gd name="csX16" fmla="*/ 1178582 w 2612377"/>
                <a:gd name="csY16" fmla="*/ 516512 h 1290961"/>
                <a:gd name="csX17" fmla="*/ 1312336 w 2612377"/>
                <a:gd name="csY17" fmla="*/ 644925 h 1290961"/>
                <a:gd name="csX18" fmla="*/ 1408212 w 2612377"/>
                <a:gd name="csY18" fmla="*/ 738102 h 1290961"/>
                <a:gd name="csX19" fmla="*/ 1678827 w 2612377"/>
                <a:gd name="csY19" fmla="*/ 977435 h 1290961"/>
                <a:gd name="csX20" fmla="*/ 2108407 w 2612377"/>
                <a:gd name="csY20" fmla="*/ 1206842 h 1290961"/>
                <a:gd name="csX21" fmla="*/ 2612377 w 2612377"/>
                <a:gd name="csY21" fmla="*/ 1284634 h 1290961"/>
                <a:gd name="csX22" fmla="*/ 2612377 w 2612377"/>
                <a:gd name="csY22" fmla="*/ 1290838 h 1290961"/>
                <a:gd name="csX23" fmla="*/ 2584807 w 2612377"/>
                <a:gd name="csY23" fmla="*/ 1290962 h 129096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2612377" h="1290961">
                  <a:moveTo>
                    <a:pt x="2585055" y="1290962"/>
                  </a:moveTo>
                  <a:cubicBezTo>
                    <a:pt x="2420749" y="1290962"/>
                    <a:pt x="2259921" y="1264659"/>
                    <a:pt x="2106668" y="1212673"/>
                  </a:cubicBezTo>
                  <a:cubicBezTo>
                    <a:pt x="2038983" y="1189720"/>
                    <a:pt x="1861637" y="1121357"/>
                    <a:pt x="1675349" y="982398"/>
                  </a:cubicBezTo>
                  <a:cubicBezTo>
                    <a:pt x="1590899" y="919370"/>
                    <a:pt x="1524705" y="856714"/>
                    <a:pt x="1404487" y="742817"/>
                  </a:cubicBezTo>
                  <a:cubicBezTo>
                    <a:pt x="1363628" y="704107"/>
                    <a:pt x="1335436" y="676191"/>
                    <a:pt x="1308238" y="649267"/>
                  </a:cubicBezTo>
                  <a:cubicBezTo>
                    <a:pt x="1271353" y="612791"/>
                    <a:pt x="1236579" y="578299"/>
                    <a:pt x="1174607" y="521102"/>
                  </a:cubicBezTo>
                  <a:cubicBezTo>
                    <a:pt x="1082954" y="436362"/>
                    <a:pt x="1037003" y="393930"/>
                    <a:pt x="968821" y="340827"/>
                  </a:cubicBezTo>
                  <a:cubicBezTo>
                    <a:pt x="895921" y="284127"/>
                    <a:pt x="805261" y="213531"/>
                    <a:pt x="673120" y="150255"/>
                  </a:cubicBezTo>
                  <a:cubicBezTo>
                    <a:pt x="608540" y="119361"/>
                    <a:pt x="539862" y="92686"/>
                    <a:pt x="474538" y="73331"/>
                  </a:cubicBezTo>
                  <a:cubicBezTo>
                    <a:pt x="379655" y="45167"/>
                    <a:pt x="302035" y="23082"/>
                    <a:pt x="236958" y="16134"/>
                  </a:cubicBezTo>
                  <a:cubicBezTo>
                    <a:pt x="212989" y="13529"/>
                    <a:pt x="51043" y="4595"/>
                    <a:pt x="0" y="6456"/>
                  </a:cubicBezTo>
                  <a:lnTo>
                    <a:pt x="0" y="253"/>
                  </a:lnTo>
                  <a:cubicBezTo>
                    <a:pt x="51415" y="-1608"/>
                    <a:pt x="213486" y="7325"/>
                    <a:pt x="237579" y="9930"/>
                  </a:cubicBezTo>
                  <a:cubicBezTo>
                    <a:pt x="303028" y="17002"/>
                    <a:pt x="381021" y="39211"/>
                    <a:pt x="476152" y="67375"/>
                  </a:cubicBezTo>
                  <a:cubicBezTo>
                    <a:pt x="541725" y="86854"/>
                    <a:pt x="610652" y="113530"/>
                    <a:pt x="675604" y="144671"/>
                  </a:cubicBezTo>
                  <a:cubicBezTo>
                    <a:pt x="808489" y="208320"/>
                    <a:pt x="899398" y="279040"/>
                    <a:pt x="972423" y="335989"/>
                  </a:cubicBezTo>
                  <a:cubicBezTo>
                    <a:pt x="1040853" y="389215"/>
                    <a:pt x="1086804" y="431771"/>
                    <a:pt x="1178582" y="516512"/>
                  </a:cubicBezTo>
                  <a:cubicBezTo>
                    <a:pt x="1240678" y="573957"/>
                    <a:pt x="1275576" y="608448"/>
                    <a:pt x="1312336" y="644925"/>
                  </a:cubicBezTo>
                  <a:cubicBezTo>
                    <a:pt x="1339534" y="671848"/>
                    <a:pt x="1367726" y="699764"/>
                    <a:pt x="1408212" y="738102"/>
                  </a:cubicBezTo>
                  <a:cubicBezTo>
                    <a:pt x="1528554" y="851999"/>
                    <a:pt x="1594625" y="914655"/>
                    <a:pt x="1678827" y="977435"/>
                  </a:cubicBezTo>
                  <a:cubicBezTo>
                    <a:pt x="1864370" y="1115898"/>
                    <a:pt x="2041094" y="1184013"/>
                    <a:pt x="2108407" y="1206842"/>
                  </a:cubicBezTo>
                  <a:cubicBezTo>
                    <a:pt x="2267621" y="1260813"/>
                    <a:pt x="2441241" y="1286868"/>
                    <a:pt x="2612377" y="1284634"/>
                  </a:cubicBezTo>
                  <a:lnTo>
                    <a:pt x="2612377" y="1290838"/>
                  </a:lnTo>
                  <a:cubicBezTo>
                    <a:pt x="2605175" y="1290838"/>
                    <a:pt x="2591886" y="1290962"/>
                    <a:pt x="2584807" y="1290962"/>
                  </a:cubicBezTo>
                  <a:close/>
                </a:path>
              </a:pathLst>
            </a:custGeom>
            <a:solidFill>
              <a:schemeClr val="bg2">
                <a:lumMod val="90000"/>
                <a:alpha val="69165"/>
              </a:schemeClr>
            </a:solidFill>
            <a:ln w="12418" cap="flat">
              <a:noFill/>
              <a:prstDash val="solid"/>
              <a:miter/>
            </a:ln>
          </p:spPr>
          <p:txBody>
            <a:bodyPr/>
            <a:lstStyle/>
            <a:p>
              <a:endParaRPr lang="en-GB"/>
            </a:p>
          </p:txBody>
        </p:sp>
        <p:sp>
          <p:nvSpPr>
            <p:cNvPr id="93" name="Freeform 92">
              <a:extLst>
                <a:ext uri="{FF2B5EF4-FFF2-40B4-BE49-F238E27FC236}">
                  <a16:creationId xmlns:a16="http://schemas.microsoft.com/office/drawing/2014/main" id="{768174D1-E243-A998-BC8F-21E800E1C461}"/>
                </a:ext>
              </a:extLst>
            </p:cNvPr>
            <p:cNvSpPr/>
            <p:nvPr/>
          </p:nvSpPr>
          <p:spPr>
            <a:xfrm>
              <a:off x="699381" y="2006008"/>
              <a:ext cx="2783985" cy="843942"/>
            </a:xfrm>
            <a:custGeom>
              <a:avLst/>
              <a:gdLst>
                <a:gd name="csX0" fmla="*/ 5198 w 2621177"/>
                <a:gd name="csY0" fmla="*/ 794589 h 794588"/>
                <a:gd name="csX1" fmla="*/ 5198 w 2621177"/>
                <a:gd name="csY1" fmla="*/ 794093 h 794588"/>
                <a:gd name="csX2" fmla="*/ 5198 w 2621177"/>
                <a:gd name="csY2" fmla="*/ 558358 h 794588"/>
                <a:gd name="csX3" fmla="*/ 499482 w 2621177"/>
                <a:gd name="csY3" fmla="*/ 524735 h 794588"/>
                <a:gd name="csX4" fmla="*/ 1182041 w 2621177"/>
                <a:gd name="csY4" fmla="*/ 321631 h 794588"/>
                <a:gd name="csX5" fmla="*/ 1594607 w 2621177"/>
                <a:gd name="csY5" fmla="*/ 158850 h 794588"/>
                <a:gd name="csX6" fmla="*/ 1858515 w 2621177"/>
                <a:gd name="csY6" fmla="*/ 86641 h 794588"/>
                <a:gd name="csX7" fmla="*/ 2621178 w 2621177"/>
                <a:gd name="csY7" fmla="*/ 39 h 794588"/>
                <a:gd name="csX8" fmla="*/ 2621178 w 2621177"/>
                <a:gd name="csY8" fmla="*/ 235774 h 794588"/>
                <a:gd name="csX9" fmla="*/ 1892543 w 2621177"/>
                <a:gd name="csY9" fmla="*/ 314063 h 794588"/>
                <a:gd name="csX10" fmla="*/ 1671606 w 2621177"/>
                <a:gd name="csY10" fmla="*/ 381805 h 794588"/>
                <a:gd name="csX11" fmla="*/ 1344857 w 2621177"/>
                <a:gd name="csY11" fmla="*/ 506993 h 794588"/>
                <a:gd name="csX12" fmla="*/ 536492 w 2621177"/>
                <a:gd name="csY12" fmla="*/ 757368 h 794588"/>
                <a:gd name="csX13" fmla="*/ 5074 w 2621177"/>
                <a:gd name="csY13" fmla="*/ 794341 h 7945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2621177" h="794588">
                  <a:moveTo>
                    <a:pt x="5198" y="794589"/>
                  </a:moveTo>
                  <a:cubicBezTo>
                    <a:pt x="-12809" y="794589"/>
                    <a:pt x="23206" y="794465"/>
                    <a:pt x="5198" y="794093"/>
                  </a:cubicBezTo>
                  <a:lnTo>
                    <a:pt x="5198" y="558358"/>
                  </a:lnTo>
                  <a:cubicBezTo>
                    <a:pt x="166400" y="561336"/>
                    <a:pt x="340889" y="550045"/>
                    <a:pt x="499482" y="524735"/>
                  </a:cubicBezTo>
                  <a:cubicBezTo>
                    <a:pt x="641558" y="502154"/>
                    <a:pt x="900001" y="450789"/>
                    <a:pt x="1182041" y="321631"/>
                  </a:cubicBezTo>
                  <a:cubicBezTo>
                    <a:pt x="1329457" y="254136"/>
                    <a:pt x="1529282" y="182175"/>
                    <a:pt x="1594607" y="158850"/>
                  </a:cubicBezTo>
                  <a:cubicBezTo>
                    <a:pt x="1694333" y="123366"/>
                    <a:pt x="1814923" y="97683"/>
                    <a:pt x="1858515" y="86641"/>
                  </a:cubicBezTo>
                  <a:cubicBezTo>
                    <a:pt x="1984570" y="54630"/>
                    <a:pt x="2333052" y="-1698"/>
                    <a:pt x="2621178" y="39"/>
                  </a:cubicBezTo>
                  <a:lnTo>
                    <a:pt x="2621178" y="235774"/>
                  </a:lnTo>
                  <a:cubicBezTo>
                    <a:pt x="2354413" y="233913"/>
                    <a:pt x="2045424" y="277338"/>
                    <a:pt x="1892543" y="314063"/>
                  </a:cubicBezTo>
                  <a:cubicBezTo>
                    <a:pt x="1857645" y="322499"/>
                    <a:pt x="1771953" y="348058"/>
                    <a:pt x="1671606" y="381805"/>
                  </a:cubicBezTo>
                  <a:cubicBezTo>
                    <a:pt x="1627766" y="396570"/>
                    <a:pt x="1516242" y="437761"/>
                    <a:pt x="1344857" y="506993"/>
                  </a:cubicBezTo>
                  <a:cubicBezTo>
                    <a:pt x="1007676" y="643347"/>
                    <a:pt x="761031" y="728583"/>
                    <a:pt x="536492" y="757368"/>
                  </a:cubicBezTo>
                  <a:cubicBezTo>
                    <a:pt x="381376" y="777219"/>
                    <a:pt x="162177" y="794341"/>
                    <a:pt x="5074" y="794341"/>
                  </a:cubicBezTo>
                  <a:close/>
                </a:path>
              </a:pathLst>
            </a:custGeom>
            <a:solidFill>
              <a:schemeClr val="bg2">
                <a:lumMod val="90000"/>
                <a:alpha val="69165"/>
              </a:schemeClr>
            </a:solidFill>
            <a:ln w="12418" cap="flat">
              <a:noFill/>
              <a:prstDash val="solid"/>
              <a:miter/>
            </a:ln>
          </p:spPr>
          <p:txBody>
            <a:bodyPr/>
            <a:lstStyle/>
            <a:p>
              <a:endParaRPr lang="en-GB"/>
            </a:p>
          </p:txBody>
        </p:sp>
        <p:sp>
          <p:nvSpPr>
            <p:cNvPr id="94" name="Freeform 93">
              <a:extLst>
                <a:ext uri="{FF2B5EF4-FFF2-40B4-BE49-F238E27FC236}">
                  <a16:creationId xmlns:a16="http://schemas.microsoft.com/office/drawing/2014/main" id="{01FB1AFC-228B-2984-0A2D-73E6D0AB6F5A}"/>
                </a:ext>
              </a:extLst>
            </p:cNvPr>
            <p:cNvSpPr/>
            <p:nvPr/>
          </p:nvSpPr>
          <p:spPr>
            <a:xfrm>
              <a:off x="1340028" y="1915694"/>
              <a:ext cx="2143470" cy="629719"/>
            </a:xfrm>
            <a:custGeom>
              <a:avLst/>
              <a:gdLst>
                <a:gd name="csX0" fmla="*/ 621 w 2018119"/>
                <a:gd name="csY0" fmla="*/ 592893 h 592893"/>
                <a:gd name="csX1" fmla="*/ 0 w 2018119"/>
                <a:gd name="csY1" fmla="*/ 592893 h 592893"/>
                <a:gd name="csX2" fmla="*/ 386361 w 2018119"/>
                <a:gd name="csY2" fmla="*/ 468202 h 592893"/>
                <a:gd name="csX3" fmla="*/ 643935 w 2018119"/>
                <a:gd name="csY3" fmla="*/ 355298 h 592893"/>
                <a:gd name="csX4" fmla="*/ 795201 w 2018119"/>
                <a:gd name="csY4" fmla="*/ 282716 h 592893"/>
                <a:gd name="csX5" fmla="*/ 879776 w 2018119"/>
                <a:gd name="csY5" fmla="*/ 242269 h 592893"/>
                <a:gd name="csX6" fmla="*/ 1278929 w 2018119"/>
                <a:gd name="csY6" fmla="*/ 91523 h 592893"/>
                <a:gd name="csX7" fmla="*/ 1652622 w 2018119"/>
                <a:gd name="csY7" fmla="*/ 18817 h 592893"/>
                <a:gd name="csX8" fmla="*/ 2018119 w 2018119"/>
                <a:gd name="csY8" fmla="*/ 1696 h 592893"/>
                <a:gd name="csX9" fmla="*/ 2018119 w 2018119"/>
                <a:gd name="csY9" fmla="*/ 4797 h 592893"/>
                <a:gd name="csX10" fmla="*/ 1652871 w 2018119"/>
                <a:gd name="csY10" fmla="*/ 21919 h 592893"/>
                <a:gd name="csX11" fmla="*/ 1279674 w 2018119"/>
                <a:gd name="csY11" fmla="*/ 94501 h 592893"/>
                <a:gd name="csX12" fmla="*/ 881018 w 2018119"/>
                <a:gd name="csY12" fmla="*/ 244999 h 592893"/>
                <a:gd name="csX13" fmla="*/ 796567 w 2018119"/>
                <a:gd name="csY13" fmla="*/ 285446 h 592893"/>
                <a:gd name="csX14" fmla="*/ 645177 w 2018119"/>
                <a:gd name="csY14" fmla="*/ 358027 h 592893"/>
                <a:gd name="csX15" fmla="*/ 387355 w 2018119"/>
                <a:gd name="csY15" fmla="*/ 471056 h 592893"/>
                <a:gd name="csX16" fmla="*/ 621 w 2018119"/>
                <a:gd name="csY16" fmla="*/ 592893 h 59289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2018119" h="592893">
                  <a:moveTo>
                    <a:pt x="621" y="592893"/>
                  </a:moveTo>
                  <a:lnTo>
                    <a:pt x="0" y="592893"/>
                  </a:lnTo>
                  <a:cubicBezTo>
                    <a:pt x="120715" y="567707"/>
                    <a:pt x="326252" y="490411"/>
                    <a:pt x="386361" y="468202"/>
                  </a:cubicBezTo>
                  <a:cubicBezTo>
                    <a:pt x="456281" y="442395"/>
                    <a:pt x="515769" y="414976"/>
                    <a:pt x="643935" y="355298"/>
                  </a:cubicBezTo>
                  <a:cubicBezTo>
                    <a:pt x="725033" y="317580"/>
                    <a:pt x="763905" y="298225"/>
                    <a:pt x="795201" y="282716"/>
                  </a:cubicBezTo>
                  <a:cubicBezTo>
                    <a:pt x="821902" y="269565"/>
                    <a:pt x="842891" y="259019"/>
                    <a:pt x="879776" y="242269"/>
                  </a:cubicBezTo>
                  <a:cubicBezTo>
                    <a:pt x="967455" y="202318"/>
                    <a:pt x="1099968" y="141896"/>
                    <a:pt x="1278929" y="91523"/>
                  </a:cubicBezTo>
                  <a:cubicBezTo>
                    <a:pt x="1402500" y="56783"/>
                    <a:pt x="1531659" y="31597"/>
                    <a:pt x="1652622" y="18817"/>
                  </a:cubicBezTo>
                  <a:cubicBezTo>
                    <a:pt x="1808235" y="2316"/>
                    <a:pt x="1932551" y="-3143"/>
                    <a:pt x="2018119" y="1696"/>
                  </a:cubicBezTo>
                  <a:lnTo>
                    <a:pt x="2018119" y="4797"/>
                  </a:lnTo>
                  <a:cubicBezTo>
                    <a:pt x="1932675" y="-41"/>
                    <a:pt x="1808359" y="5418"/>
                    <a:pt x="1652871" y="21919"/>
                  </a:cubicBezTo>
                  <a:cubicBezTo>
                    <a:pt x="1532156" y="34699"/>
                    <a:pt x="1403121" y="59761"/>
                    <a:pt x="1279674" y="94501"/>
                  </a:cubicBezTo>
                  <a:cubicBezTo>
                    <a:pt x="1101086" y="144749"/>
                    <a:pt x="968697" y="205172"/>
                    <a:pt x="881018" y="244999"/>
                  </a:cubicBezTo>
                  <a:cubicBezTo>
                    <a:pt x="844257" y="261748"/>
                    <a:pt x="823144" y="272170"/>
                    <a:pt x="796567" y="285446"/>
                  </a:cubicBezTo>
                  <a:cubicBezTo>
                    <a:pt x="765271" y="300955"/>
                    <a:pt x="726275" y="320310"/>
                    <a:pt x="645177" y="358027"/>
                  </a:cubicBezTo>
                  <a:cubicBezTo>
                    <a:pt x="517011" y="417705"/>
                    <a:pt x="457399" y="445249"/>
                    <a:pt x="387355" y="471056"/>
                  </a:cubicBezTo>
                  <a:cubicBezTo>
                    <a:pt x="327246" y="493264"/>
                    <a:pt x="121584" y="567707"/>
                    <a:pt x="621" y="592893"/>
                  </a:cubicBezTo>
                  <a:close/>
                </a:path>
              </a:pathLst>
            </a:custGeom>
            <a:solidFill>
              <a:schemeClr val="bg2">
                <a:lumMod val="90000"/>
                <a:alpha val="69165"/>
              </a:schemeClr>
            </a:solidFill>
            <a:ln w="12418" cap="flat">
              <a:noFill/>
              <a:prstDash val="solid"/>
              <a:miter/>
            </a:ln>
          </p:spPr>
          <p:txBody>
            <a:bodyPr/>
            <a:lstStyle/>
            <a:p>
              <a:endParaRPr lang="en-GB"/>
            </a:p>
          </p:txBody>
        </p:sp>
        <p:sp>
          <p:nvSpPr>
            <p:cNvPr id="95" name="Freeform 94">
              <a:extLst>
                <a:ext uri="{FF2B5EF4-FFF2-40B4-BE49-F238E27FC236}">
                  <a16:creationId xmlns:a16="http://schemas.microsoft.com/office/drawing/2014/main" id="{590C662B-AB33-853E-F585-54C914A3C9A1}"/>
                </a:ext>
              </a:extLst>
            </p:cNvPr>
            <p:cNvSpPr/>
            <p:nvPr/>
          </p:nvSpPr>
          <p:spPr>
            <a:xfrm>
              <a:off x="704902" y="2645746"/>
              <a:ext cx="2778464" cy="399806"/>
            </a:xfrm>
            <a:custGeom>
              <a:avLst/>
              <a:gdLst>
                <a:gd name="csX0" fmla="*/ 174117 w 2615979"/>
                <a:gd name="csY0" fmla="*/ 376012 h 376425"/>
                <a:gd name="csX1" fmla="*/ 0 w 2615979"/>
                <a:gd name="csY1" fmla="*/ 375144 h 376425"/>
                <a:gd name="csX2" fmla="*/ 0 w 2615979"/>
                <a:gd name="csY2" fmla="*/ 267450 h 376425"/>
                <a:gd name="csX3" fmla="*/ 338050 w 2615979"/>
                <a:gd name="csY3" fmla="*/ 258889 h 376425"/>
                <a:gd name="csX4" fmla="*/ 843263 w 2615979"/>
                <a:gd name="csY4" fmla="*/ 221172 h 376425"/>
                <a:gd name="csX5" fmla="*/ 1087301 w 2615979"/>
                <a:gd name="csY5" fmla="*/ 177127 h 376425"/>
                <a:gd name="csX6" fmla="*/ 1363876 w 2615979"/>
                <a:gd name="csY6" fmla="*/ 123404 h 376425"/>
                <a:gd name="csX7" fmla="*/ 1831459 w 2615979"/>
                <a:gd name="csY7" fmla="*/ 35190 h 376425"/>
                <a:gd name="csX8" fmla="*/ 2615979 w 2615979"/>
                <a:gd name="csY8" fmla="*/ 1318 h 376425"/>
                <a:gd name="csX9" fmla="*/ 2615979 w 2615979"/>
                <a:gd name="csY9" fmla="*/ 109012 h 376425"/>
                <a:gd name="csX10" fmla="*/ 1847479 w 2615979"/>
                <a:gd name="csY10" fmla="*/ 158268 h 376425"/>
                <a:gd name="csX11" fmla="*/ 1385858 w 2615979"/>
                <a:gd name="csY11" fmla="*/ 233083 h 376425"/>
                <a:gd name="csX12" fmla="*/ 1112387 w 2615979"/>
                <a:gd name="csY12" fmla="*/ 286185 h 376425"/>
                <a:gd name="csX13" fmla="*/ 861520 w 2615979"/>
                <a:gd name="csY13" fmla="*/ 331471 h 376425"/>
                <a:gd name="csX14" fmla="*/ 342894 w 2615979"/>
                <a:gd name="csY14" fmla="*/ 370801 h 376425"/>
                <a:gd name="csX15" fmla="*/ 174117 w 2615979"/>
                <a:gd name="csY15" fmla="*/ 376012 h 37642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615979" h="376425">
                  <a:moveTo>
                    <a:pt x="174117" y="376012"/>
                  </a:moveTo>
                  <a:cubicBezTo>
                    <a:pt x="117734" y="376012"/>
                    <a:pt x="55762" y="377377"/>
                    <a:pt x="0" y="375144"/>
                  </a:cubicBezTo>
                  <a:lnTo>
                    <a:pt x="0" y="267450"/>
                  </a:lnTo>
                  <a:cubicBezTo>
                    <a:pt x="66070" y="267450"/>
                    <a:pt x="229134" y="263232"/>
                    <a:pt x="338050" y="258889"/>
                  </a:cubicBezTo>
                  <a:cubicBezTo>
                    <a:pt x="442372" y="254795"/>
                    <a:pt x="634993" y="250825"/>
                    <a:pt x="843263" y="221172"/>
                  </a:cubicBezTo>
                  <a:cubicBezTo>
                    <a:pt x="953670" y="205415"/>
                    <a:pt x="1009681" y="193132"/>
                    <a:pt x="1087301" y="177127"/>
                  </a:cubicBezTo>
                  <a:cubicBezTo>
                    <a:pt x="1150763" y="163975"/>
                    <a:pt x="1229873" y="147598"/>
                    <a:pt x="1363876" y="123404"/>
                  </a:cubicBezTo>
                  <a:cubicBezTo>
                    <a:pt x="1482231" y="102064"/>
                    <a:pt x="1661191" y="57398"/>
                    <a:pt x="1831459" y="35190"/>
                  </a:cubicBezTo>
                  <a:cubicBezTo>
                    <a:pt x="2081457" y="2683"/>
                    <a:pt x="2352816" y="-3148"/>
                    <a:pt x="2615979" y="1318"/>
                  </a:cubicBezTo>
                  <a:lnTo>
                    <a:pt x="2615979" y="109012"/>
                  </a:lnTo>
                  <a:cubicBezTo>
                    <a:pt x="2358653" y="104793"/>
                    <a:pt x="2091517" y="126506"/>
                    <a:pt x="1847479" y="158268"/>
                  </a:cubicBezTo>
                  <a:cubicBezTo>
                    <a:pt x="1680193" y="180105"/>
                    <a:pt x="1503095" y="211991"/>
                    <a:pt x="1385858" y="233083"/>
                  </a:cubicBezTo>
                  <a:cubicBezTo>
                    <a:pt x="1253345" y="256904"/>
                    <a:pt x="1175228" y="273158"/>
                    <a:pt x="1112387" y="286185"/>
                  </a:cubicBezTo>
                  <a:cubicBezTo>
                    <a:pt x="1032780" y="302686"/>
                    <a:pt x="974907" y="312488"/>
                    <a:pt x="861520" y="331471"/>
                  </a:cubicBezTo>
                  <a:cubicBezTo>
                    <a:pt x="710378" y="356781"/>
                    <a:pt x="441254" y="366955"/>
                    <a:pt x="342894" y="370801"/>
                  </a:cubicBezTo>
                  <a:cubicBezTo>
                    <a:pt x="286883" y="373035"/>
                    <a:pt x="230500" y="376012"/>
                    <a:pt x="174117" y="376012"/>
                  </a:cubicBezTo>
                  <a:close/>
                </a:path>
              </a:pathLst>
            </a:custGeom>
            <a:solidFill>
              <a:schemeClr val="bg2">
                <a:lumMod val="90000"/>
                <a:alpha val="69165"/>
              </a:schemeClr>
            </a:solidFill>
            <a:ln w="12418" cap="flat">
              <a:noFill/>
              <a:prstDash val="solid"/>
              <a:miter/>
            </a:ln>
          </p:spPr>
          <p:txBody>
            <a:bodyPr/>
            <a:lstStyle/>
            <a:p>
              <a:endParaRPr lang="en-GB"/>
            </a:p>
          </p:txBody>
        </p:sp>
        <p:sp>
          <p:nvSpPr>
            <p:cNvPr id="96" name="Freeform 95">
              <a:extLst>
                <a:ext uri="{FF2B5EF4-FFF2-40B4-BE49-F238E27FC236}">
                  <a16:creationId xmlns:a16="http://schemas.microsoft.com/office/drawing/2014/main" id="{620665B7-E53A-2AA5-8976-C5C02D3E4CB1}"/>
                </a:ext>
              </a:extLst>
            </p:cNvPr>
            <p:cNvSpPr/>
            <p:nvPr/>
          </p:nvSpPr>
          <p:spPr>
            <a:xfrm>
              <a:off x="3584924" y="1639182"/>
              <a:ext cx="2775968" cy="445143"/>
            </a:xfrm>
            <a:custGeom>
              <a:avLst/>
              <a:gdLst>
                <a:gd name="csX0" fmla="*/ 1004 w 2613629"/>
                <a:gd name="csY0" fmla="*/ 419111 h 419111"/>
                <a:gd name="csX1" fmla="*/ 1004 w 2613629"/>
                <a:gd name="csY1" fmla="*/ 419111 h 419111"/>
                <a:gd name="csX2" fmla="*/ 1004 w 2613629"/>
                <a:gd name="csY2" fmla="*/ 344669 h 419111"/>
                <a:gd name="csX3" fmla="*/ 431453 w 2613629"/>
                <a:gd name="csY3" fmla="*/ 328416 h 419111"/>
                <a:gd name="csX4" fmla="*/ 829240 w 2613629"/>
                <a:gd name="csY4" fmla="*/ 279159 h 419111"/>
                <a:gd name="csX5" fmla="*/ 1146178 w 2613629"/>
                <a:gd name="csY5" fmla="*/ 209556 h 419111"/>
                <a:gd name="csX6" fmla="*/ 1375188 w 2613629"/>
                <a:gd name="csY6" fmla="*/ 150622 h 419111"/>
                <a:gd name="csX7" fmla="*/ 1535023 w 2613629"/>
                <a:gd name="csY7" fmla="*/ 110175 h 419111"/>
                <a:gd name="csX8" fmla="*/ 1994036 w 2613629"/>
                <a:gd name="csY8" fmla="*/ 32755 h 419111"/>
                <a:gd name="csX9" fmla="*/ 2415916 w 2613629"/>
                <a:gd name="csY9" fmla="*/ 4467 h 419111"/>
                <a:gd name="csX10" fmla="*/ 2613630 w 2613629"/>
                <a:gd name="csY10" fmla="*/ 0 h 419111"/>
                <a:gd name="csX11" fmla="*/ 2613630 w 2613629"/>
                <a:gd name="csY11" fmla="*/ 74443 h 419111"/>
                <a:gd name="csX12" fmla="*/ 2418649 w 2613629"/>
                <a:gd name="csY12" fmla="*/ 78785 h 419111"/>
                <a:gd name="csX13" fmla="*/ 2002357 w 2613629"/>
                <a:gd name="csY13" fmla="*/ 106577 h 419111"/>
                <a:gd name="csX14" fmla="*/ 1551416 w 2613629"/>
                <a:gd name="csY14" fmla="*/ 182632 h 419111"/>
                <a:gd name="csX15" fmla="*/ 1395183 w 2613629"/>
                <a:gd name="csY15" fmla="*/ 222211 h 419111"/>
                <a:gd name="csX16" fmla="*/ 1163565 w 2613629"/>
                <a:gd name="csY16" fmla="*/ 281765 h 419111"/>
                <a:gd name="csX17" fmla="*/ 842280 w 2613629"/>
                <a:gd name="csY17" fmla="*/ 352237 h 419111"/>
                <a:gd name="csX18" fmla="*/ 437042 w 2613629"/>
                <a:gd name="csY18" fmla="*/ 402362 h 419111"/>
                <a:gd name="csX19" fmla="*/ 1004 w 2613629"/>
                <a:gd name="csY19" fmla="*/ 418863 h 41911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2613629" h="419111">
                  <a:moveTo>
                    <a:pt x="1004" y="419111"/>
                  </a:moveTo>
                  <a:cubicBezTo>
                    <a:pt x="-2474" y="419111"/>
                    <a:pt x="4481" y="419111"/>
                    <a:pt x="1004" y="419111"/>
                  </a:cubicBezTo>
                  <a:lnTo>
                    <a:pt x="1004" y="344669"/>
                  </a:lnTo>
                  <a:cubicBezTo>
                    <a:pt x="138360" y="344793"/>
                    <a:pt x="322785" y="336480"/>
                    <a:pt x="431453" y="328416"/>
                  </a:cubicBezTo>
                  <a:cubicBezTo>
                    <a:pt x="566325" y="318242"/>
                    <a:pt x="707532" y="300748"/>
                    <a:pt x="829240" y="279159"/>
                  </a:cubicBezTo>
                  <a:cubicBezTo>
                    <a:pt x="932195" y="260921"/>
                    <a:pt x="1003729" y="243675"/>
                    <a:pt x="1146178" y="209556"/>
                  </a:cubicBezTo>
                  <a:cubicBezTo>
                    <a:pt x="1265651" y="180895"/>
                    <a:pt x="1326380" y="164146"/>
                    <a:pt x="1375188" y="150622"/>
                  </a:cubicBezTo>
                  <a:cubicBezTo>
                    <a:pt x="1421760" y="137719"/>
                    <a:pt x="1461998" y="126552"/>
                    <a:pt x="1535023" y="110175"/>
                  </a:cubicBezTo>
                  <a:cubicBezTo>
                    <a:pt x="1687531" y="75931"/>
                    <a:pt x="1842025" y="49877"/>
                    <a:pt x="1994036" y="32755"/>
                  </a:cubicBezTo>
                  <a:cubicBezTo>
                    <a:pt x="2163683" y="13648"/>
                    <a:pt x="2303522" y="8561"/>
                    <a:pt x="2415916" y="4467"/>
                  </a:cubicBezTo>
                  <a:cubicBezTo>
                    <a:pt x="2479378" y="2109"/>
                    <a:pt x="2550168" y="620"/>
                    <a:pt x="2613630" y="0"/>
                  </a:cubicBezTo>
                  <a:lnTo>
                    <a:pt x="2613630" y="74443"/>
                  </a:lnTo>
                  <a:cubicBezTo>
                    <a:pt x="2550913" y="75063"/>
                    <a:pt x="2481490" y="76552"/>
                    <a:pt x="2418649" y="78785"/>
                  </a:cubicBezTo>
                  <a:cubicBezTo>
                    <a:pt x="2307497" y="82879"/>
                    <a:pt x="2169271" y="87842"/>
                    <a:pt x="2002357" y="106577"/>
                  </a:cubicBezTo>
                  <a:cubicBezTo>
                    <a:pt x="1853078" y="123326"/>
                    <a:pt x="1701316" y="148885"/>
                    <a:pt x="1551416" y="182632"/>
                  </a:cubicBezTo>
                  <a:cubicBezTo>
                    <a:pt x="1480254" y="198637"/>
                    <a:pt x="1442748" y="209059"/>
                    <a:pt x="1395183" y="222211"/>
                  </a:cubicBezTo>
                  <a:cubicBezTo>
                    <a:pt x="1345754" y="235859"/>
                    <a:pt x="1284403" y="252856"/>
                    <a:pt x="1163565" y="281765"/>
                  </a:cubicBezTo>
                  <a:cubicBezTo>
                    <a:pt x="1019626" y="316257"/>
                    <a:pt x="947347" y="333627"/>
                    <a:pt x="842280" y="352237"/>
                  </a:cubicBezTo>
                  <a:cubicBezTo>
                    <a:pt x="718212" y="374322"/>
                    <a:pt x="574398" y="392064"/>
                    <a:pt x="437042" y="402362"/>
                  </a:cubicBezTo>
                  <a:cubicBezTo>
                    <a:pt x="329740" y="410426"/>
                    <a:pt x="139105" y="418863"/>
                    <a:pt x="1004" y="418863"/>
                  </a:cubicBezTo>
                  <a:close/>
                </a:path>
              </a:pathLst>
            </a:custGeom>
            <a:solidFill>
              <a:schemeClr val="bg2">
                <a:lumMod val="90000"/>
                <a:alpha val="69165"/>
              </a:schemeClr>
            </a:solidFill>
            <a:ln w="12418" cap="flat">
              <a:noFill/>
              <a:prstDash val="solid"/>
              <a:miter/>
            </a:ln>
          </p:spPr>
          <p:txBody>
            <a:bodyPr/>
            <a:lstStyle/>
            <a:p>
              <a:endParaRPr lang="en-GB"/>
            </a:p>
          </p:txBody>
        </p:sp>
        <p:sp>
          <p:nvSpPr>
            <p:cNvPr id="97" name="Freeform 96">
              <a:extLst>
                <a:ext uri="{FF2B5EF4-FFF2-40B4-BE49-F238E27FC236}">
                  <a16:creationId xmlns:a16="http://schemas.microsoft.com/office/drawing/2014/main" id="{4A5D0B23-4422-748F-CB1C-076BB783A452}"/>
                </a:ext>
              </a:extLst>
            </p:cNvPr>
            <p:cNvSpPr/>
            <p:nvPr/>
          </p:nvSpPr>
          <p:spPr>
            <a:xfrm>
              <a:off x="3585989" y="2090801"/>
              <a:ext cx="2774902" cy="493460"/>
            </a:xfrm>
            <a:custGeom>
              <a:avLst/>
              <a:gdLst>
                <a:gd name="csX0" fmla="*/ 2582572 w 2612625"/>
                <a:gd name="csY0" fmla="*/ 460409 h 464602"/>
                <a:gd name="csX1" fmla="*/ 2558851 w 2612625"/>
                <a:gd name="csY1" fmla="*/ 460409 h 464602"/>
                <a:gd name="csX2" fmla="*/ 2368837 w 2612625"/>
                <a:gd name="csY2" fmla="*/ 463759 h 464602"/>
                <a:gd name="csX3" fmla="*/ 1851578 w 2612625"/>
                <a:gd name="csY3" fmla="*/ 416860 h 464602"/>
                <a:gd name="csX4" fmla="*/ 1447830 w 2612625"/>
                <a:gd name="csY4" fmla="*/ 324799 h 464602"/>
                <a:gd name="csX5" fmla="*/ 1292341 w 2612625"/>
                <a:gd name="csY5" fmla="*/ 282987 h 464602"/>
                <a:gd name="csX6" fmla="*/ 1140331 w 2612625"/>
                <a:gd name="csY6" fmla="*/ 241920 h 464602"/>
                <a:gd name="csX7" fmla="*/ 700567 w 2612625"/>
                <a:gd name="csY7" fmla="*/ 151969 h 464602"/>
                <a:gd name="csX8" fmla="*/ 370837 w 2612625"/>
                <a:gd name="csY8" fmla="*/ 119710 h 464602"/>
                <a:gd name="csX9" fmla="*/ 0 w 2612625"/>
                <a:gd name="csY9" fmla="*/ 112762 h 464602"/>
                <a:gd name="csX10" fmla="*/ 0 w 2612625"/>
                <a:gd name="csY10" fmla="*/ 1098 h 464602"/>
                <a:gd name="csX11" fmla="*/ 377543 w 2612625"/>
                <a:gd name="csY11" fmla="*/ 8170 h 464602"/>
                <a:gd name="csX12" fmla="*/ 716463 w 2612625"/>
                <a:gd name="csY12" fmla="*/ 41297 h 464602"/>
                <a:gd name="csX13" fmla="*/ 1167404 w 2612625"/>
                <a:gd name="csY13" fmla="*/ 133482 h 464602"/>
                <a:gd name="csX14" fmla="*/ 1323886 w 2612625"/>
                <a:gd name="csY14" fmla="*/ 175790 h 464602"/>
                <a:gd name="csX15" fmla="*/ 1474655 w 2612625"/>
                <a:gd name="csY15" fmla="*/ 216361 h 464602"/>
                <a:gd name="csX16" fmla="*/ 1871697 w 2612625"/>
                <a:gd name="csY16" fmla="*/ 298620 h 464602"/>
                <a:gd name="csX17" fmla="*/ 2376165 w 2612625"/>
                <a:gd name="csY17" fmla="*/ 345271 h 464602"/>
                <a:gd name="csX18" fmla="*/ 2559348 w 2612625"/>
                <a:gd name="csY18" fmla="*/ 348745 h 464602"/>
                <a:gd name="csX19" fmla="*/ 2612626 w 2612625"/>
                <a:gd name="csY19" fmla="*/ 348745 h 464602"/>
                <a:gd name="csX20" fmla="*/ 2612626 w 2612625"/>
                <a:gd name="csY20" fmla="*/ 460409 h 464602"/>
                <a:gd name="csX21" fmla="*/ 2582696 w 2612625"/>
                <a:gd name="csY21" fmla="*/ 460409 h 46460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2612625" h="464602">
                  <a:moveTo>
                    <a:pt x="2582572" y="460409"/>
                  </a:moveTo>
                  <a:cubicBezTo>
                    <a:pt x="2575368" y="460409"/>
                    <a:pt x="2567420" y="460409"/>
                    <a:pt x="2558851" y="460409"/>
                  </a:cubicBezTo>
                  <a:cubicBezTo>
                    <a:pt x="2557857" y="460409"/>
                    <a:pt x="2456268" y="466860"/>
                    <a:pt x="2368837" y="463759"/>
                  </a:cubicBezTo>
                  <a:cubicBezTo>
                    <a:pt x="2099092" y="454081"/>
                    <a:pt x="1861513" y="418349"/>
                    <a:pt x="1851578" y="416860"/>
                  </a:cubicBezTo>
                  <a:cubicBezTo>
                    <a:pt x="1675722" y="389440"/>
                    <a:pt x="1545196" y="348745"/>
                    <a:pt x="1447830" y="324799"/>
                  </a:cubicBezTo>
                  <a:cubicBezTo>
                    <a:pt x="1369464" y="305568"/>
                    <a:pt x="1330220" y="294030"/>
                    <a:pt x="1292341" y="282987"/>
                  </a:cubicBezTo>
                  <a:cubicBezTo>
                    <a:pt x="1255332" y="272193"/>
                    <a:pt x="1217081" y="261027"/>
                    <a:pt x="1140331" y="241920"/>
                  </a:cubicBezTo>
                  <a:cubicBezTo>
                    <a:pt x="1026571" y="213632"/>
                    <a:pt x="884992" y="178396"/>
                    <a:pt x="700567" y="151969"/>
                  </a:cubicBezTo>
                  <a:cubicBezTo>
                    <a:pt x="551661" y="130628"/>
                    <a:pt x="438522" y="123804"/>
                    <a:pt x="370837" y="119710"/>
                  </a:cubicBezTo>
                  <a:cubicBezTo>
                    <a:pt x="249626" y="112390"/>
                    <a:pt x="121087" y="110157"/>
                    <a:pt x="0" y="112762"/>
                  </a:cubicBezTo>
                  <a:lnTo>
                    <a:pt x="0" y="1098"/>
                  </a:lnTo>
                  <a:cubicBezTo>
                    <a:pt x="124192" y="-1631"/>
                    <a:pt x="253352" y="726"/>
                    <a:pt x="377543" y="8170"/>
                  </a:cubicBezTo>
                  <a:cubicBezTo>
                    <a:pt x="442372" y="12017"/>
                    <a:pt x="562962" y="19337"/>
                    <a:pt x="716463" y="41297"/>
                  </a:cubicBezTo>
                  <a:cubicBezTo>
                    <a:pt x="906601" y="68593"/>
                    <a:pt x="1051161" y="104574"/>
                    <a:pt x="1167404" y="133482"/>
                  </a:cubicBezTo>
                  <a:cubicBezTo>
                    <a:pt x="1246515" y="153209"/>
                    <a:pt x="1285759" y="164624"/>
                    <a:pt x="1323886" y="175790"/>
                  </a:cubicBezTo>
                  <a:cubicBezTo>
                    <a:pt x="1362386" y="187081"/>
                    <a:pt x="1398650" y="197627"/>
                    <a:pt x="1474655" y="216361"/>
                  </a:cubicBezTo>
                  <a:cubicBezTo>
                    <a:pt x="1570035" y="239811"/>
                    <a:pt x="1700685" y="271945"/>
                    <a:pt x="1871697" y="298620"/>
                  </a:cubicBezTo>
                  <a:cubicBezTo>
                    <a:pt x="1874056" y="298993"/>
                    <a:pt x="2113375" y="335842"/>
                    <a:pt x="2376165" y="345271"/>
                  </a:cubicBezTo>
                  <a:cubicBezTo>
                    <a:pt x="2461733" y="348373"/>
                    <a:pt x="2558354" y="348745"/>
                    <a:pt x="2559348" y="348745"/>
                  </a:cubicBezTo>
                  <a:cubicBezTo>
                    <a:pt x="2579343" y="348745"/>
                    <a:pt x="2601697" y="348745"/>
                    <a:pt x="2612626" y="348745"/>
                  </a:cubicBezTo>
                  <a:lnTo>
                    <a:pt x="2612626" y="460409"/>
                  </a:lnTo>
                  <a:cubicBezTo>
                    <a:pt x="2606292" y="460409"/>
                    <a:pt x="2592507" y="460409"/>
                    <a:pt x="2582696" y="460409"/>
                  </a:cubicBezTo>
                  <a:close/>
                </a:path>
              </a:pathLst>
            </a:custGeom>
            <a:solidFill>
              <a:schemeClr val="bg2">
                <a:lumMod val="90000"/>
                <a:alpha val="69165"/>
              </a:schemeClr>
            </a:solidFill>
            <a:ln w="12418" cap="flat">
              <a:noFill/>
              <a:prstDash val="solid"/>
              <a:miter/>
            </a:ln>
          </p:spPr>
          <p:txBody>
            <a:bodyPr/>
            <a:lstStyle/>
            <a:p>
              <a:endParaRPr lang="en-GB"/>
            </a:p>
          </p:txBody>
        </p:sp>
        <p:sp>
          <p:nvSpPr>
            <p:cNvPr id="98" name="Freeform 97">
              <a:extLst>
                <a:ext uri="{FF2B5EF4-FFF2-40B4-BE49-F238E27FC236}">
                  <a16:creationId xmlns:a16="http://schemas.microsoft.com/office/drawing/2014/main" id="{3830131D-2388-2832-F8AD-345B18E4F66C}"/>
                </a:ext>
              </a:extLst>
            </p:cNvPr>
            <p:cNvSpPr/>
            <p:nvPr/>
          </p:nvSpPr>
          <p:spPr>
            <a:xfrm>
              <a:off x="3585857" y="2217288"/>
              <a:ext cx="2774770" cy="895031"/>
            </a:xfrm>
            <a:custGeom>
              <a:avLst/>
              <a:gdLst>
                <a:gd name="csX0" fmla="*/ 2534758 w 2612501"/>
                <a:gd name="csY0" fmla="*/ 842689 h 842689"/>
                <a:gd name="csX1" fmla="*/ 2456765 w 2612501"/>
                <a:gd name="csY1" fmla="*/ 841200 h 842689"/>
                <a:gd name="csX2" fmla="*/ 2074502 w 2612501"/>
                <a:gd name="csY2" fmla="*/ 790704 h 842689"/>
                <a:gd name="csX3" fmla="*/ 1622940 w 2612501"/>
                <a:gd name="csY3" fmla="*/ 620851 h 842689"/>
                <a:gd name="csX4" fmla="*/ 1287870 w 2612501"/>
                <a:gd name="csY4" fmla="*/ 427176 h 842689"/>
                <a:gd name="csX5" fmla="*/ 1119963 w 2612501"/>
                <a:gd name="csY5" fmla="*/ 326430 h 842689"/>
                <a:gd name="csX6" fmla="*/ 991673 w 2612501"/>
                <a:gd name="csY6" fmla="*/ 253601 h 842689"/>
                <a:gd name="csX7" fmla="*/ 628163 w 2612501"/>
                <a:gd name="csY7" fmla="*/ 109679 h 842689"/>
                <a:gd name="csX8" fmla="*/ 355065 w 2612501"/>
                <a:gd name="csY8" fmla="*/ 57445 h 842689"/>
                <a:gd name="csX9" fmla="*/ 0 w 2612501"/>
                <a:gd name="csY9" fmla="*/ 34616 h 842689"/>
                <a:gd name="csX10" fmla="*/ 0 w 2612501"/>
                <a:gd name="csY10" fmla="*/ 0 h 842689"/>
                <a:gd name="csX11" fmla="*/ 358418 w 2612501"/>
                <a:gd name="csY11" fmla="*/ 32879 h 842689"/>
                <a:gd name="csX12" fmla="*/ 634621 w 2612501"/>
                <a:gd name="csY12" fmla="*/ 85733 h 842689"/>
                <a:gd name="csX13" fmla="*/ 1002850 w 2612501"/>
                <a:gd name="csY13" fmla="*/ 231392 h 842689"/>
                <a:gd name="csX14" fmla="*/ 1132755 w 2612501"/>
                <a:gd name="csY14" fmla="*/ 305214 h 842689"/>
                <a:gd name="csX15" fmla="*/ 1300414 w 2612501"/>
                <a:gd name="csY15" fmla="*/ 405836 h 842689"/>
                <a:gd name="csX16" fmla="*/ 1633869 w 2612501"/>
                <a:gd name="csY16" fmla="*/ 598642 h 842689"/>
                <a:gd name="csX17" fmla="*/ 2079967 w 2612501"/>
                <a:gd name="csY17" fmla="*/ 766510 h 842689"/>
                <a:gd name="csX18" fmla="*/ 2457510 w 2612501"/>
                <a:gd name="csY18" fmla="*/ 816386 h 842689"/>
                <a:gd name="csX19" fmla="*/ 2612502 w 2612501"/>
                <a:gd name="csY19" fmla="*/ 816386 h 842689"/>
                <a:gd name="csX20" fmla="*/ 2612502 w 2612501"/>
                <a:gd name="csY20" fmla="*/ 841200 h 842689"/>
                <a:gd name="csX21" fmla="*/ 2534634 w 2612501"/>
                <a:gd name="csY21" fmla="*/ 842689 h 84268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2612501" h="842689">
                  <a:moveTo>
                    <a:pt x="2534758" y="842689"/>
                  </a:moveTo>
                  <a:cubicBezTo>
                    <a:pt x="2508677" y="842689"/>
                    <a:pt x="2482597" y="842193"/>
                    <a:pt x="2456765" y="841200"/>
                  </a:cubicBezTo>
                  <a:cubicBezTo>
                    <a:pt x="2291217" y="834997"/>
                    <a:pt x="2157587" y="810307"/>
                    <a:pt x="2074502" y="790704"/>
                  </a:cubicBezTo>
                  <a:cubicBezTo>
                    <a:pt x="1864121" y="741075"/>
                    <a:pt x="1713104" y="665888"/>
                    <a:pt x="1622940" y="620851"/>
                  </a:cubicBezTo>
                  <a:cubicBezTo>
                    <a:pt x="1567675" y="593307"/>
                    <a:pt x="1474158" y="537847"/>
                    <a:pt x="1287870" y="427176"/>
                  </a:cubicBezTo>
                  <a:cubicBezTo>
                    <a:pt x="1207643" y="379533"/>
                    <a:pt x="1156972" y="348887"/>
                    <a:pt x="1119963" y="326430"/>
                  </a:cubicBezTo>
                  <a:cubicBezTo>
                    <a:pt x="1057743" y="288713"/>
                    <a:pt x="1038866" y="277298"/>
                    <a:pt x="991673" y="253601"/>
                  </a:cubicBezTo>
                  <a:cubicBezTo>
                    <a:pt x="918896" y="217000"/>
                    <a:pt x="797188" y="155709"/>
                    <a:pt x="628163" y="109679"/>
                  </a:cubicBezTo>
                  <a:cubicBezTo>
                    <a:pt x="529306" y="82755"/>
                    <a:pt x="452431" y="71589"/>
                    <a:pt x="355065" y="57445"/>
                  </a:cubicBezTo>
                  <a:cubicBezTo>
                    <a:pt x="240436" y="40819"/>
                    <a:pt x="114381" y="39703"/>
                    <a:pt x="0" y="34616"/>
                  </a:cubicBezTo>
                  <a:lnTo>
                    <a:pt x="0" y="0"/>
                  </a:lnTo>
                  <a:cubicBezTo>
                    <a:pt x="115126" y="5087"/>
                    <a:pt x="243168" y="16129"/>
                    <a:pt x="358418" y="32879"/>
                  </a:cubicBezTo>
                  <a:cubicBezTo>
                    <a:pt x="456778" y="47147"/>
                    <a:pt x="534274" y="58437"/>
                    <a:pt x="634621" y="85733"/>
                  </a:cubicBezTo>
                  <a:cubicBezTo>
                    <a:pt x="806130" y="132508"/>
                    <a:pt x="929204" y="194419"/>
                    <a:pt x="1002850" y="231392"/>
                  </a:cubicBezTo>
                  <a:cubicBezTo>
                    <a:pt x="1050912" y="255586"/>
                    <a:pt x="1069914" y="267125"/>
                    <a:pt x="1132755" y="305214"/>
                  </a:cubicBezTo>
                  <a:cubicBezTo>
                    <a:pt x="1169640" y="327547"/>
                    <a:pt x="1220310" y="358317"/>
                    <a:pt x="1300414" y="405836"/>
                  </a:cubicBezTo>
                  <a:cubicBezTo>
                    <a:pt x="1486205" y="516135"/>
                    <a:pt x="1579473" y="571470"/>
                    <a:pt x="1633869" y="598642"/>
                  </a:cubicBezTo>
                  <a:cubicBezTo>
                    <a:pt x="1723039" y="643059"/>
                    <a:pt x="1872442" y="717502"/>
                    <a:pt x="2079967" y="766510"/>
                  </a:cubicBezTo>
                  <a:cubicBezTo>
                    <a:pt x="2161933" y="785865"/>
                    <a:pt x="2293950" y="810183"/>
                    <a:pt x="2457510" y="816386"/>
                  </a:cubicBezTo>
                  <a:cubicBezTo>
                    <a:pt x="2508677" y="818247"/>
                    <a:pt x="2561459" y="818371"/>
                    <a:pt x="2612502" y="816386"/>
                  </a:cubicBezTo>
                  <a:lnTo>
                    <a:pt x="2612502" y="841200"/>
                  </a:lnTo>
                  <a:cubicBezTo>
                    <a:pt x="2586670" y="842193"/>
                    <a:pt x="2560714" y="842689"/>
                    <a:pt x="2534634" y="842689"/>
                  </a:cubicBezTo>
                  <a:close/>
                </a:path>
              </a:pathLst>
            </a:custGeom>
            <a:solidFill>
              <a:schemeClr val="bg2">
                <a:lumMod val="90000"/>
                <a:alpha val="69165"/>
              </a:schemeClr>
            </a:solidFill>
            <a:ln w="12418" cap="flat">
              <a:noFill/>
              <a:prstDash val="solid"/>
              <a:miter/>
            </a:ln>
          </p:spPr>
          <p:txBody>
            <a:bodyPr/>
            <a:lstStyle/>
            <a:p>
              <a:endParaRPr lang="en-GB"/>
            </a:p>
          </p:txBody>
        </p:sp>
        <p:sp>
          <p:nvSpPr>
            <p:cNvPr id="99" name="Freeform 98">
              <a:extLst>
                <a:ext uri="{FF2B5EF4-FFF2-40B4-BE49-F238E27FC236}">
                  <a16:creationId xmlns:a16="http://schemas.microsoft.com/office/drawing/2014/main" id="{9513E772-BBD2-ACF7-35B0-05EBE59270AA}"/>
                </a:ext>
              </a:extLst>
            </p:cNvPr>
            <p:cNvSpPr/>
            <p:nvPr/>
          </p:nvSpPr>
          <p:spPr>
            <a:xfrm>
              <a:off x="3585857" y="2219660"/>
              <a:ext cx="2776156" cy="749284"/>
            </a:xfrm>
            <a:custGeom>
              <a:avLst/>
              <a:gdLst>
                <a:gd name="csX0" fmla="*/ 2612626 w 2613806"/>
                <a:gd name="csY0" fmla="*/ 705467 h 705466"/>
                <a:gd name="csX1" fmla="*/ 2447202 w 2613806"/>
                <a:gd name="csY1" fmla="*/ 700752 h 705466"/>
                <a:gd name="csX2" fmla="*/ 2133121 w 2613806"/>
                <a:gd name="csY2" fmla="*/ 662166 h 705466"/>
                <a:gd name="csX3" fmla="*/ 1733099 w 2613806"/>
                <a:gd name="csY3" fmla="*/ 554721 h 705466"/>
                <a:gd name="csX4" fmla="*/ 1391074 w 2613806"/>
                <a:gd name="csY4" fmla="*/ 395786 h 705466"/>
                <a:gd name="csX5" fmla="*/ 1252227 w 2613806"/>
                <a:gd name="csY5" fmla="*/ 321468 h 705466"/>
                <a:gd name="csX6" fmla="*/ 1110649 w 2613806"/>
                <a:gd name="csY6" fmla="*/ 247521 h 705466"/>
                <a:gd name="csX7" fmla="*/ 806875 w 2613806"/>
                <a:gd name="csY7" fmla="*/ 119108 h 705466"/>
                <a:gd name="csX8" fmla="*/ 541104 w 2613806"/>
                <a:gd name="csY8" fmla="*/ 48512 h 705466"/>
                <a:gd name="csX9" fmla="*/ 0 w 2613806"/>
                <a:gd name="csY9" fmla="*/ 3102 h 705466"/>
                <a:gd name="csX10" fmla="*/ 0 w 2613806"/>
                <a:gd name="csY10" fmla="*/ 0 h 705466"/>
                <a:gd name="csX11" fmla="*/ 541725 w 2613806"/>
                <a:gd name="csY11" fmla="*/ 45410 h 705466"/>
                <a:gd name="csX12" fmla="*/ 807869 w 2613806"/>
                <a:gd name="csY12" fmla="*/ 116130 h 705466"/>
                <a:gd name="csX13" fmla="*/ 1112015 w 2613806"/>
                <a:gd name="csY13" fmla="*/ 244668 h 705466"/>
                <a:gd name="csX14" fmla="*/ 1253842 w 2613806"/>
                <a:gd name="csY14" fmla="*/ 318614 h 705466"/>
                <a:gd name="csX15" fmla="*/ 1392564 w 2613806"/>
                <a:gd name="csY15" fmla="*/ 392932 h 705466"/>
                <a:gd name="csX16" fmla="*/ 1734341 w 2613806"/>
                <a:gd name="csY16" fmla="*/ 551619 h 705466"/>
                <a:gd name="csX17" fmla="*/ 2133866 w 2613806"/>
                <a:gd name="csY17" fmla="*/ 658940 h 705466"/>
                <a:gd name="csX18" fmla="*/ 2447575 w 2613806"/>
                <a:gd name="csY18" fmla="*/ 697402 h 705466"/>
                <a:gd name="csX19" fmla="*/ 2612874 w 2613806"/>
                <a:gd name="csY19" fmla="*/ 702117 h 705466"/>
                <a:gd name="csX20" fmla="*/ 2612874 w 2613806"/>
                <a:gd name="csY20" fmla="*/ 705219 h 705466"/>
                <a:gd name="csX21" fmla="*/ 2612874 w 2613806"/>
                <a:gd name="csY21" fmla="*/ 705219 h 70546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2613806" h="705466">
                  <a:moveTo>
                    <a:pt x="2612626" y="705467"/>
                  </a:moveTo>
                  <a:cubicBezTo>
                    <a:pt x="2560962" y="705467"/>
                    <a:pt x="2498618" y="703854"/>
                    <a:pt x="2447202" y="700752"/>
                  </a:cubicBezTo>
                  <a:cubicBezTo>
                    <a:pt x="2342881" y="694425"/>
                    <a:pt x="2237194" y="681397"/>
                    <a:pt x="2133121" y="662166"/>
                  </a:cubicBezTo>
                  <a:cubicBezTo>
                    <a:pt x="2061338" y="648891"/>
                    <a:pt x="1912183" y="621223"/>
                    <a:pt x="1733099" y="554721"/>
                  </a:cubicBezTo>
                  <a:cubicBezTo>
                    <a:pt x="1618221" y="511916"/>
                    <a:pt x="1537496" y="470725"/>
                    <a:pt x="1391074" y="395786"/>
                  </a:cubicBezTo>
                  <a:cubicBezTo>
                    <a:pt x="1323390" y="361170"/>
                    <a:pt x="1285511" y="340078"/>
                    <a:pt x="1252227" y="321468"/>
                  </a:cubicBezTo>
                  <a:cubicBezTo>
                    <a:pt x="1213231" y="299755"/>
                    <a:pt x="1179575" y="280896"/>
                    <a:pt x="1110649" y="247521"/>
                  </a:cubicBezTo>
                  <a:cubicBezTo>
                    <a:pt x="1022969" y="205089"/>
                    <a:pt x="932185" y="161292"/>
                    <a:pt x="806875" y="119108"/>
                  </a:cubicBezTo>
                  <a:cubicBezTo>
                    <a:pt x="726399" y="92061"/>
                    <a:pt x="632013" y="66998"/>
                    <a:pt x="541104" y="48512"/>
                  </a:cubicBezTo>
                  <a:cubicBezTo>
                    <a:pt x="417285" y="23325"/>
                    <a:pt x="127545" y="8065"/>
                    <a:pt x="0" y="3102"/>
                  </a:cubicBezTo>
                  <a:lnTo>
                    <a:pt x="0" y="0"/>
                  </a:lnTo>
                  <a:cubicBezTo>
                    <a:pt x="127669" y="4963"/>
                    <a:pt x="417657" y="20224"/>
                    <a:pt x="541725" y="45410"/>
                  </a:cubicBezTo>
                  <a:cubicBezTo>
                    <a:pt x="632634" y="63897"/>
                    <a:pt x="727144" y="88959"/>
                    <a:pt x="807869" y="116130"/>
                  </a:cubicBezTo>
                  <a:cubicBezTo>
                    <a:pt x="933303" y="158314"/>
                    <a:pt x="1024211" y="202236"/>
                    <a:pt x="1112015" y="244668"/>
                  </a:cubicBezTo>
                  <a:cubicBezTo>
                    <a:pt x="1181065" y="278043"/>
                    <a:pt x="1214846" y="296902"/>
                    <a:pt x="1253842" y="318614"/>
                  </a:cubicBezTo>
                  <a:cubicBezTo>
                    <a:pt x="1287125" y="337225"/>
                    <a:pt x="1325004" y="358317"/>
                    <a:pt x="1392564" y="392932"/>
                  </a:cubicBezTo>
                  <a:cubicBezTo>
                    <a:pt x="1538987" y="467747"/>
                    <a:pt x="1619587" y="508939"/>
                    <a:pt x="1734341" y="551619"/>
                  </a:cubicBezTo>
                  <a:cubicBezTo>
                    <a:pt x="1913053" y="618121"/>
                    <a:pt x="2062207" y="645665"/>
                    <a:pt x="2133866" y="658940"/>
                  </a:cubicBezTo>
                  <a:cubicBezTo>
                    <a:pt x="2237815" y="678171"/>
                    <a:pt x="2343254" y="691199"/>
                    <a:pt x="2447575" y="697402"/>
                  </a:cubicBezTo>
                  <a:cubicBezTo>
                    <a:pt x="2502219" y="700752"/>
                    <a:pt x="2558106" y="702365"/>
                    <a:pt x="2612874" y="702117"/>
                  </a:cubicBezTo>
                  <a:lnTo>
                    <a:pt x="2612874" y="705219"/>
                  </a:lnTo>
                  <a:cubicBezTo>
                    <a:pt x="2609645" y="705219"/>
                    <a:pt x="2616103" y="705219"/>
                    <a:pt x="2612874" y="705219"/>
                  </a:cubicBezTo>
                  <a:close/>
                </a:path>
              </a:pathLst>
            </a:custGeom>
            <a:solidFill>
              <a:schemeClr val="bg2">
                <a:lumMod val="90000"/>
                <a:alpha val="69165"/>
              </a:schemeClr>
            </a:solidFill>
            <a:ln w="12418" cap="flat">
              <a:noFill/>
              <a:prstDash val="solid"/>
              <a:miter/>
            </a:ln>
          </p:spPr>
          <p:txBody>
            <a:bodyPr/>
            <a:lstStyle/>
            <a:p>
              <a:endParaRPr lang="en-GB"/>
            </a:p>
          </p:txBody>
        </p:sp>
        <p:sp>
          <p:nvSpPr>
            <p:cNvPr id="100" name="Freeform 99">
              <a:extLst>
                <a:ext uri="{FF2B5EF4-FFF2-40B4-BE49-F238E27FC236}">
                  <a16:creationId xmlns:a16="http://schemas.microsoft.com/office/drawing/2014/main" id="{5CEFBDFD-EE62-9A0A-FC46-4F2F68A5D1C3}"/>
                </a:ext>
              </a:extLst>
            </p:cNvPr>
            <p:cNvSpPr/>
            <p:nvPr/>
          </p:nvSpPr>
          <p:spPr>
            <a:xfrm>
              <a:off x="3585989" y="2247597"/>
              <a:ext cx="2774902" cy="1055272"/>
            </a:xfrm>
            <a:custGeom>
              <a:avLst/>
              <a:gdLst>
                <a:gd name="csX0" fmla="*/ 2576610 w 2612625"/>
                <a:gd name="csY0" fmla="*/ 993559 h 993559"/>
                <a:gd name="csX1" fmla="*/ 2541216 w 2612625"/>
                <a:gd name="csY1" fmla="*/ 993187 h 993559"/>
                <a:gd name="csX2" fmla="*/ 2209872 w 2612625"/>
                <a:gd name="csY2" fmla="*/ 953360 h 993559"/>
                <a:gd name="csX3" fmla="*/ 2019858 w 2612625"/>
                <a:gd name="csY3" fmla="*/ 902987 h 993559"/>
                <a:gd name="csX4" fmla="*/ 1691494 w 2612625"/>
                <a:gd name="csY4" fmla="*/ 758941 h 993559"/>
                <a:gd name="csX5" fmla="*/ 1337299 w 2612625"/>
                <a:gd name="csY5" fmla="*/ 520973 h 993559"/>
                <a:gd name="csX6" fmla="*/ 1184543 w 2612625"/>
                <a:gd name="csY6" fmla="*/ 410426 h 993559"/>
                <a:gd name="csX7" fmla="*/ 1012661 w 2612625"/>
                <a:gd name="csY7" fmla="*/ 291070 h 993559"/>
                <a:gd name="csX8" fmla="*/ 704044 w 2612625"/>
                <a:gd name="csY8" fmla="*/ 128785 h 993559"/>
                <a:gd name="csX9" fmla="*/ 535267 w 2612625"/>
                <a:gd name="csY9" fmla="*/ 78165 h 993559"/>
                <a:gd name="csX10" fmla="*/ 0 w 2612625"/>
                <a:gd name="csY10" fmla="*/ 12407 h 993559"/>
                <a:gd name="csX11" fmla="*/ 0 w 2612625"/>
                <a:gd name="csY11" fmla="*/ 0 h 993559"/>
                <a:gd name="csX12" fmla="*/ 538248 w 2612625"/>
                <a:gd name="csY12" fmla="*/ 66130 h 993559"/>
                <a:gd name="csX13" fmla="*/ 708391 w 2612625"/>
                <a:gd name="csY13" fmla="*/ 117123 h 993559"/>
                <a:gd name="csX14" fmla="*/ 1019368 w 2612625"/>
                <a:gd name="csY14" fmla="*/ 280648 h 993559"/>
                <a:gd name="csX15" fmla="*/ 1191870 w 2612625"/>
                <a:gd name="csY15" fmla="*/ 400377 h 993559"/>
                <a:gd name="csX16" fmla="*/ 1344502 w 2612625"/>
                <a:gd name="csY16" fmla="*/ 510800 h 993559"/>
                <a:gd name="csX17" fmla="*/ 1697455 w 2612625"/>
                <a:gd name="csY17" fmla="*/ 748023 h 993559"/>
                <a:gd name="csX18" fmla="*/ 2023584 w 2612625"/>
                <a:gd name="csY18" fmla="*/ 891201 h 993559"/>
                <a:gd name="csX19" fmla="*/ 2212356 w 2612625"/>
                <a:gd name="csY19" fmla="*/ 941201 h 993559"/>
                <a:gd name="csX20" fmla="*/ 2541340 w 2612625"/>
                <a:gd name="csY20" fmla="*/ 980780 h 993559"/>
                <a:gd name="csX21" fmla="*/ 2612378 w 2612625"/>
                <a:gd name="csY21" fmla="*/ 980780 h 993559"/>
                <a:gd name="csX22" fmla="*/ 2612626 w 2612625"/>
                <a:gd name="csY22" fmla="*/ 993187 h 993559"/>
                <a:gd name="csX23" fmla="*/ 2576610 w 2612625"/>
                <a:gd name="csY23" fmla="*/ 993559 h 99355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2612625" h="993559">
                  <a:moveTo>
                    <a:pt x="2576610" y="993559"/>
                  </a:moveTo>
                  <a:cubicBezTo>
                    <a:pt x="2565309" y="993559"/>
                    <a:pt x="2553014" y="993559"/>
                    <a:pt x="2541216" y="993187"/>
                  </a:cubicBezTo>
                  <a:cubicBezTo>
                    <a:pt x="2439254" y="991202"/>
                    <a:pt x="2321644" y="977058"/>
                    <a:pt x="2209872" y="953360"/>
                  </a:cubicBezTo>
                  <a:cubicBezTo>
                    <a:pt x="2127284" y="935866"/>
                    <a:pt x="2060965" y="916263"/>
                    <a:pt x="2019858" y="902987"/>
                  </a:cubicBezTo>
                  <a:cubicBezTo>
                    <a:pt x="1912929" y="868248"/>
                    <a:pt x="1802398" y="819736"/>
                    <a:pt x="1691494" y="758941"/>
                  </a:cubicBezTo>
                  <a:cubicBezTo>
                    <a:pt x="1601704" y="709561"/>
                    <a:pt x="1507814" y="642563"/>
                    <a:pt x="1337299" y="520973"/>
                  </a:cubicBezTo>
                  <a:cubicBezTo>
                    <a:pt x="1268372" y="471717"/>
                    <a:pt x="1221925" y="437722"/>
                    <a:pt x="1184543" y="410426"/>
                  </a:cubicBezTo>
                  <a:cubicBezTo>
                    <a:pt x="1120087" y="363279"/>
                    <a:pt x="1084568" y="337349"/>
                    <a:pt x="1012661" y="291070"/>
                  </a:cubicBezTo>
                  <a:cubicBezTo>
                    <a:pt x="885240" y="209183"/>
                    <a:pt x="801659" y="165138"/>
                    <a:pt x="704044" y="128785"/>
                  </a:cubicBezTo>
                  <a:cubicBezTo>
                    <a:pt x="654988" y="110547"/>
                    <a:pt x="598233" y="93425"/>
                    <a:pt x="535267" y="78165"/>
                  </a:cubicBezTo>
                  <a:cubicBezTo>
                    <a:pt x="418030" y="49752"/>
                    <a:pt x="230128" y="15261"/>
                    <a:pt x="0" y="12407"/>
                  </a:cubicBezTo>
                  <a:lnTo>
                    <a:pt x="0" y="0"/>
                  </a:lnTo>
                  <a:cubicBezTo>
                    <a:pt x="231370" y="2854"/>
                    <a:pt x="420390" y="37593"/>
                    <a:pt x="538248" y="66130"/>
                  </a:cubicBezTo>
                  <a:cubicBezTo>
                    <a:pt x="601710" y="81515"/>
                    <a:pt x="658962" y="98636"/>
                    <a:pt x="708391" y="117123"/>
                  </a:cubicBezTo>
                  <a:cubicBezTo>
                    <a:pt x="806875" y="153848"/>
                    <a:pt x="891202" y="198141"/>
                    <a:pt x="1019368" y="280648"/>
                  </a:cubicBezTo>
                  <a:cubicBezTo>
                    <a:pt x="1091647" y="327175"/>
                    <a:pt x="1127290" y="353106"/>
                    <a:pt x="1191870" y="400377"/>
                  </a:cubicBezTo>
                  <a:cubicBezTo>
                    <a:pt x="1229252" y="427672"/>
                    <a:pt x="1275700" y="461668"/>
                    <a:pt x="1344502" y="510800"/>
                  </a:cubicBezTo>
                  <a:cubicBezTo>
                    <a:pt x="1514521" y="632265"/>
                    <a:pt x="1608286" y="699139"/>
                    <a:pt x="1697455" y="748023"/>
                  </a:cubicBezTo>
                  <a:cubicBezTo>
                    <a:pt x="1807738" y="808570"/>
                    <a:pt x="1917400" y="856709"/>
                    <a:pt x="2023584" y="891201"/>
                  </a:cubicBezTo>
                  <a:cubicBezTo>
                    <a:pt x="2064443" y="904476"/>
                    <a:pt x="2130264" y="923831"/>
                    <a:pt x="2212356" y="941201"/>
                  </a:cubicBezTo>
                  <a:cubicBezTo>
                    <a:pt x="2323383" y="964775"/>
                    <a:pt x="2440247" y="978795"/>
                    <a:pt x="2541340" y="980780"/>
                  </a:cubicBezTo>
                  <a:cubicBezTo>
                    <a:pt x="2567917" y="981276"/>
                    <a:pt x="2596233" y="981152"/>
                    <a:pt x="2612378" y="980780"/>
                  </a:cubicBezTo>
                  <a:lnTo>
                    <a:pt x="2612626" y="993187"/>
                  </a:lnTo>
                  <a:cubicBezTo>
                    <a:pt x="2603560" y="993311"/>
                    <a:pt x="2590768" y="993559"/>
                    <a:pt x="2576610" y="993559"/>
                  </a:cubicBezTo>
                  <a:close/>
                </a:path>
              </a:pathLst>
            </a:custGeom>
            <a:solidFill>
              <a:schemeClr val="bg2">
                <a:lumMod val="90000"/>
                <a:alpha val="69165"/>
              </a:schemeClr>
            </a:solidFill>
            <a:ln w="12418" cap="flat">
              <a:noFill/>
              <a:prstDash val="solid"/>
              <a:miter/>
            </a:ln>
          </p:spPr>
          <p:txBody>
            <a:bodyPr/>
            <a:lstStyle/>
            <a:p>
              <a:endParaRPr lang="en-GB"/>
            </a:p>
          </p:txBody>
        </p:sp>
        <p:sp>
          <p:nvSpPr>
            <p:cNvPr id="101" name="Freeform 100">
              <a:extLst>
                <a:ext uri="{FF2B5EF4-FFF2-40B4-BE49-F238E27FC236}">
                  <a16:creationId xmlns:a16="http://schemas.microsoft.com/office/drawing/2014/main" id="{C19F38FA-B4EA-F7E0-BF44-7544BC9F96F3}"/>
                </a:ext>
              </a:extLst>
            </p:cNvPr>
            <p:cNvSpPr/>
            <p:nvPr/>
          </p:nvSpPr>
          <p:spPr>
            <a:xfrm>
              <a:off x="3585647" y="1722317"/>
              <a:ext cx="2775377" cy="976221"/>
            </a:xfrm>
            <a:custGeom>
              <a:avLst/>
              <a:gdLst>
                <a:gd name="csX0" fmla="*/ 323 w 2613072"/>
                <a:gd name="csY0" fmla="*/ 919131 h 919131"/>
                <a:gd name="csX1" fmla="*/ 323 w 2613072"/>
                <a:gd name="csY1" fmla="*/ 919131 h 919131"/>
                <a:gd name="csX2" fmla="*/ 323 w 2613072"/>
                <a:gd name="csY2" fmla="*/ 869503 h 919131"/>
                <a:gd name="csX3" fmla="*/ 303475 w 2613072"/>
                <a:gd name="csY3" fmla="*/ 852133 h 919131"/>
                <a:gd name="csX4" fmla="*/ 526027 w 2613072"/>
                <a:gd name="csY4" fmla="*/ 814043 h 919131"/>
                <a:gd name="csX5" fmla="*/ 811172 w 2613072"/>
                <a:gd name="csY5" fmla="*/ 719998 h 919131"/>
                <a:gd name="csX6" fmla="*/ 1032110 w 2613072"/>
                <a:gd name="csY6" fmla="*/ 603123 h 919131"/>
                <a:gd name="csX7" fmla="*/ 1256400 w 2613072"/>
                <a:gd name="csY7" fmla="*/ 463171 h 919131"/>
                <a:gd name="csX8" fmla="*/ 1291919 w 2613072"/>
                <a:gd name="csY8" fmla="*/ 439970 h 919131"/>
                <a:gd name="csX9" fmla="*/ 1771176 w 2613072"/>
                <a:gd name="csY9" fmla="*/ 160438 h 919131"/>
                <a:gd name="csX10" fmla="*/ 2194795 w 2613072"/>
                <a:gd name="csY10" fmla="*/ 32645 h 919131"/>
                <a:gd name="csX11" fmla="*/ 2613073 w 2613072"/>
                <a:gd name="csY11" fmla="*/ 759 h 919131"/>
                <a:gd name="csX12" fmla="*/ 2613073 w 2613072"/>
                <a:gd name="csY12" fmla="*/ 50387 h 919131"/>
                <a:gd name="csX13" fmla="*/ 2203860 w 2613072"/>
                <a:gd name="csY13" fmla="*/ 81529 h 919131"/>
                <a:gd name="csX14" fmla="*/ 1791046 w 2613072"/>
                <a:gd name="csY14" fmla="*/ 205972 h 919131"/>
                <a:gd name="csX15" fmla="*/ 1319241 w 2613072"/>
                <a:gd name="csY15" fmla="*/ 481533 h 919131"/>
                <a:gd name="csX16" fmla="*/ 1283846 w 2613072"/>
                <a:gd name="csY16" fmla="*/ 504735 h 919131"/>
                <a:gd name="csX17" fmla="*/ 1057321 w 2613072"/>
                <a:gd name="csY17" fmla="*/ 646051 h 919131"/>
                <a:gd name="csX18" fmla="*/ 831167 w 2613072"/>
                <a:gd name="csY18" fmla="*/ 765532 h 919131"/>
                <a:gd name="csX19" fmla="*/ 537701 w 2613072"/>
                <a:gd name="csY19" fmla="*/ 862431 h 919131"/>
                <a:gd name="csX20" fmla="*/ 309685 w 2613072"/>
                <a:gd name="csY20" fmla="*/ 901389 h 919131"/>
                <a:gd name="csX21" fmla="*/ 571 w 2613072"/>
                <a:gd name="csY21" fmla="*/ 919131 h 91913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2613072" h="919131">
                  <a:moveTo>
                    <a:pt x="323" y="919131"/>
                  </a:moveTo>
                  <a:cubicBezTo>
                    <a:pt x="-795" y="919131"/>
                    <a:pt x="1440" y="919131"/>
                    <a:pt x="323" y="919131"/>
                  </a:cubicBezTo>
                  <a:lnTo>
                    <a:pt x="323" y="869503"/>
                  </a:lnTo>
                  <a:cubicBezTo>
                    <a:pt x="59686" y="869875"/>
                    <a:pt x="177172" y="867394"/>
                    <a:pt x="303475" y="852133"/>
                  </a:cubicBezTo>
                  <a:cubicBezTo>
                    <a:pt x="356878" y="845681"/>
                    <a:pt x="430151" y="836872"/>
                    <a:pt x="526027" y="814043"/>
                  </a:cubicBezTo>
                  <a:cubicBezTo>
                    <a:pt x="625505" y="790470"/>
                    <a:pt x="724113" y="757963"/>
                    <a:pt x="811172" y="719998"/>
                  </a:cubicBezTo>
                  <a:cubicBezTo>
                    <a:pt x="891027" y="685134"/>
                    <a:pt x="947162" y="652503"/>
                    <a:pt x="1032110" y="603123"/>
                  </a:cubicBezTo>
                  <a:cubicBezTo>
                    <a:pt x="1129724" y="546298"/>
                    <a:pt x="1197036" y="502129"/>
                    <a:pt x="1256400" y="463171"/>
                  </a:cubicBezTo>
                  <a:cubicBezTo>
                    <a:pt x="1268447" y="455230"/>
                    <a:pt x="1280245" y="447538"/>
                    <a:pt x="1291919" y="439970"/>
                  </a:cubicBezTo>
                  <a:cubicBezTo>
                    <a:pt x="1511739" y="296792"/>
                    <a:pt x="1622021" y="224955"/>
                    <a:pt x="1771176" y="160438"/>
                  </a:cubicBezTo>
                  <a:cubicBezTo>
                    <a:pt x="1902198" y="103614"/>
                    <a:pt x="2048620" y="59445"/>
                    <a:pt x="2194795" y="32645"/>
                  </a:cubicBezTo>
                  <a:cubicBezTo>
                    <a:pt x="2330661" y="7707"/>
                    <a:pt x="2474847" y="-3087"/>
                    <a:pt x="2613073" y="759"/>
                  </a:cubicBezTo>
                  <a:lnTo>
                    <a:pt x="2613073" y="50387"/>
                  </a:lnTo>
                  <a:cubicBezTo>
                    <a:pt x="2478449" y="46789"/>
                    <a:pt x="2336249" y="57211"/>
                    <a:pt x="2203860" y="81529"/>
                  </a:cubicBezTo>
                  <a:cubicBezTo>
                    <a:pt x="2061412" y="107708"/>
                    <a:pt x="1918716" y="150761"/>
                    <a:pt x="1791046" y="205972"/>
                  </a:cubicBezTo>
                  <a:cubicBezTo>
                    <a:pt x="1645742" y="268876"/>
                    <a:pt x="1536701" y="339969"/>
                    <a:pt x="1319241" y="481533"/>
                  </a:cubicBezTo>
                  <a:cubicBezTo>
                    <a:pt x="1307567" y="489226"/>
                    <a:pt x="1295769" y="496918"/>
                    <a:pt x="1283846" y="504735"/>
                  </a:cubicBezTo>
                  <a:cubicBezTo>
                    <a:pt x="1223986" y="544065"/>
                    <a:pt x="1156053" y="588607"/>
                    <a:pt x="1057321" y="646051"/>
                  </a:cubicBezTo>
                  <a:cubicBezTo>
                    <a:pt x="970759" y="696300"/>
                    <a:pt x="913630" y="729551"/>
                    <a:pt x="831167" y="765532"/>
                  </a:cubicBezTo>
                  <a:cubicBezTo>
                    <a:pt x="741376" y="804614"/>
                    <a:pt x="639911" y="838113"/>
                    <a:pt x="537701" y="862431"/>
                  </a:cubicBezTo>
                  <a:cubicBezTo>
                    <a:pt x="439093" y="885756"/>
                    <a:pt x="364205" y="894813"/>
                    <a:pt x="309685" y="901389"/>
                  </a:cubicBezTo>
                  <a:cubicBezTo>
                    <a:pt x="183009" y="916774"/>
                    <a:pt x="61673" y="919131"/>
                    <a:pt x="571" y="919131"/>
                  </a:cubicBezTo>
                  <a:close/>
                </a:path>
              </a:pathLst>
            </a:custGeom>
            <a:solidFill>
              <a:schemeClr val="bg2">
                <a:lumMod val="90000"/>
                <a:alpha val="69165"/>
              </a:schemeClr>
            </a:solidFill>
            <a:ln w="12418" cap="flat">
              <a:noFill/>
              <a:prstDash val="solid"/>
              <a:miter/>
            </a:ln>
          </p:spPr>
          <p:txBody>
            <a:bodyPr/>
            <a:lstStyle/>
            <a:p>
              <a:endParaRPr lang="en-GB"/>
            </a:p>
          </p:txBody>
        </p:sp>
        <p:sp>
          <p:nvSpPr>
            <p:cNvPr id="102" name="Freeform 101">
              <a:extLst>
                <a:ext uri="{FF2B5EF4-FFF2-40B4-BE49-F238E27FC236}">
                  <a16:creationId xmlns:a16="http://schemas.microsoft.com/office/drawing/2014/main" id="{22B08E41-52FC-401D-7FB9-06E67234AD85}"/>
                </a:ext>
              </a:extLst>
            </p:cNvPr>
            <p:cNvSpPr/>
            <p:nvPr/>
          </p:nvSpPr>
          <p:spPr>
            <a:xfrm>
              <a:off x="3585989" y="2579808"/>
              <a:ext cx="2774902" cy="141132"/>
            </a:xfrm>
            <a:custGeom>
              <a:avLst/>
              <a:gdLst>
                <a:gd name="csX0" fmla="*/ 181072 w 2612625"/>
                <a:gd name="csY0" fmla="*/ 132880 h 132879"/>
                <a:gd name="csX1" fmla="*/ 0 w 2612625"/>
                <a:gd name="csY1" fmla="*/ 131639 h 132879"/>
                <a:gd name="csX2" fmla="*/ 0 w 2612625"/>
                <a:gd name="csY2" fmla="*/ 119232 h 132879"/>
                <a:gd name="csX3" fmla="*/ 356058 w 2612625"/>
                <a:gd name="csY3" fmla="*/ 119232 h 132879"/>
                <a:gd name="csX4" fmla="*/ 950068 w 2612625"/>
                <a:gd name="csY4" fmla="*/ 96527 h 132879"/>
                <a:gd name="csX5" fmla="*/ 1044082 w 2612625"/>
                <a:gd name="csY5" fmla="*/ 88959 h 132879"/>
                <a:gd name="csX6" fmla="*/ 1231487 w 2612625"/>
                <a:gd name="csY6" fmla="*/ 73822 h 132879"/>
                <a:gd name="csX7" fmla="*/ 1524332 w 2612625"/>
                <a:gd name="csY7" fmla="*/ 52730 h 132879"/>
                <a:gd name="csX8" fmla="*/ 1922367 w 2612625"/>
                <a:gd name="csY8" fmla="*/ 27296 h 132879"/>
                <a:gd name="csX9" fmla="*/ 2612626 w 2612625"/>
                <a:gd name="csY9" fmla="*/ 0 h 132879"/>
                <a:gd name="csX10" fmla="*/ 2612626 w 2612625"/>
                <a:gd name="csY10" fmla="*/ 26303 h 132879"/>
                <a:gd name="csX11" fmla="*/ 1923112 w 2612625"/>
                <a:gd name="csY11" fmla="*/ 39703 h 132879"/>
                <a:gd name="csX12" fmla="*/ 1525201 w 2612625"/>
                <a:gd name="csY12" fmla="*/ 65137 h 132879"/>
                <a:gd name="csX13" fmla="*/ 1232481 w 2612625"/>
                <a:gd name="csY13" fmla="*/ 86229 h 132879"/>
                <a:gd name="csX14" fmla="*/ 1045199 w 2612625"/>
                <a:gd name="csY14" fmla="*/ 101366 h 132879"/>
                <a:gd name="csX15" fmla="*/ 951062 w 2612625"/>
                <a:gd name="csY15" fmla="*/ 108934 h 132879"/>
                <a:gd name="csX16" fmla="*/ 356928 w 2612625"/>
                <a:gd name="csY16" fmla="*/ 131639 h 132879"/>
                <a:gd name="csX17" fmla="*/ 181196 w 2612625"/>
                <a:gd name="csY17" fmla="*/ 132880 h 1328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2612625" h="132879">
                  <a:moveTo>
                    <a:pt x="181072" y="132880"/>
                  </a:moveTo>
                  <a:cubicBezTo>
                    <a:pt x="122453" y="132880"/>
                    <a:pt x="58246" y="132508"/>
                    <a:pt x="0" y="131639"/>
                  </a:cubicBezTo>
                  <a:lnTo>
                    <a:pt x="0" y="119232"/>
                  </a:lnTo>
                  <a:cubicBezTo>
                    <a:pt x="116741" y="120845"/>
                    <a:pt x="240436" y="120845"/>
                    <a:pt x="356058" y="119232"/>
                  </a:cubicBezTo>
                  <a:cubicBezTo>
                    <a:pt x="521730" y="116875"/>
                    <a:pt x="708764" y="114269"/>
                    <a:pt x="950068" y="96527"/>
                  </a:cubicBezTo>
                  <a:cubicBezTo>
                    <a:pt x="987823" y="93798"/>
                    <a:pt x="1012786" y="91688"/>
                    <a:pt x="1044082" y="88959"/>
                  </a:cubicBezTo>
                  <a:cubicBezTo>
                    <a:pt x="1083575" y="85609"/>
                    <a:pt x="1133127" y="81390"/>
                    <a:pt x="1231487" y="73822"/>
                  </a:cubicBezTo>
                  <a:cubicBezTo>
                    <a:pt x="1322892" y="66874"/>
                    <a:pt x="1421501" y="59678"/>
                    <a:pt x="1524332" y="52730"/>
                  </a:cubicBezTo>
                  <a:cubicBezTo>
                    <a:pt x="1694475" y="41067"/>
                    <a:pt x="1835805" y="30646"/>
                    <a:pt x="1922367" y="27296"/>
                  </a:cubicBezTo>
                  <a:cubicBezTo>
                    <a:pt x="2272464" y="13772"/>
                    <a:pt x="2374550" y="3350"/>
                    <a:pt x="2612626" y="0"/>
                  </a:cubicBezTo>
                  <a:lnTo>
                    <a:pt x="2612626" y="26303"/>
                  </a:lnTo>
                  <a:cubicBezTo>
                    <a:pt x="2374923" y="23573"/>
                    <a:pt x="2136474" y="28040"/>
                    <a:pt x="1923112" y="39703"/>
                  </a:cubicBezTo>
                  <a:cubicBezTo>
                    <a:pt x="1836551" y="44417"/>
                    <a:pt x="1695220" y="53475"/>
                    <a:pt x="1525201" y="65137"/>
                  </a:cubicBezTo>
                  <a:cubicBezTo>
                    <a:pt x="1422370" y="72209"/>
                    <a:pt x="1323886" y="79281"/>
                    <a:pt x="1232481" y="86229"/>
                  </a:cubicBezTo>
                  <a:cubicBezTo>
                    <a:pt x="1134245" y="93798"/>
                    <a:pt x="1084568" y="98016"/>
                    <a:pt x="1045199" y="101366"/>
                  </a:cubicBezTo>
                  <a:cubicBezTo>
                    <a:pt x="1013779" y="103971"/>
                    <a:pt x="988941" y="106205"/>
                    <a:pt x="951062" y="108934"/>
                  </a:cubicBezTo>
                  <a:cubicBezTo>
                    <a:pt x="709384" y="126800"/>
                    <a:pt x="522103" y="129406"/>
                    <a:pt x="356928" y="131639"/>
                  </a:cubicBezTo>
                  <a:cubicBezTo>
                    <a:pt x="298682" y="132508"/>
                    <a:pt x="239939" y="132880"/>
                    <a:pt x="181196" y="132880"/>
                  </a:cubicBezTo>
                  <a:close/>
                </a:path>
              </a:pathLst>
            </a:custGeom>
            <a:solidFill>
              <a:schemeClr val="bg2">
                <a:lumMod val="90000"/>
                <a:alpha val="69165"/>
              </a:schemeClr>
            </a:solidFill>
            <a:ln w="12418" cap="flat">
              <a:noFill/>
              <a:prstDash val="solid"/>
              <a:miter/>
            </a:ln>
          </p:spPr>
          <p:txBody>
            <a:bodyPr/>
            <a:lstStyle/>
            <a:p>
              <a:endParaRPr lang="en-GB"/>
            </a:p>
          </p:txBody>
        </p:sp>
        <p:sp>
          <p:nvSpPr>
            <p:cNvPr id="103" name="Freeform 102">
              <a:extLst>
                <a:ext uri="{FF2B5EF4-FFF2-40B4-BE49-F238E27FC236}">
                  <a16:creationId xmlns:a16="http://schemas.microsoft.com/office/drawing/2014/main" id="{4BB44C52-93DC-047E-29A4-901390FB131B}"/>
                </a:ext>
              </a:extLst>
            </p:cNvPr>
            <p:cNvSpPr/>
            <p:nvPr/>
          </p:nvSpPr>
          <p:spPr>
            <a:xfrm>
              <a:off x="3585725" y="2728808"/>
              <a:ext cx="2775035" cy="257136"/>
            </a:xfrm>
            <a:custGeom>
              <a:avLst/>
              <a:gdLst>
                <a:gd name="csX0" fmla="*/ 2612750 w 2612750"/>
                <a:gd name="csY0" fmla="*/ 242099 h 242099"/>
                <a:gd name="csX1" fmla="*/ 2457386 w 2612750"/>
                <a:gd name="csY1" fmla="*/ 236888 h 242099"/>
                <a:gd name="csX2" fmla="*/ 2455647 w 2612750"/>
                <a:gd name="csY2" fmla="*/ 236888 h 242099"/>
                <a:gd name="csX3" fmla="*/ 2318788 w 2612750"/>
                <a:gd name="csY3" fmla="*/ 230809 h 242099"/>
                <a:gd name="csX4" fmla="*/ 1870703 w 2612750"/>
                <a:gd name="csY4" fmla="*/ 206119 h 242099"/>
                <a:gd name="csX5" fmla="*/ 1381139 w 2612750"/>
                <a:gd name="csY5" fmla="*/ 132669 h 242099"/>
                <a:gd name="csX6" fmla="*/ 1091895 w 2612750"/>
                <a:gd name="csY6" fmla="*/ 86018 h 242099"/>
                <a:gd name="csX7" fmla="*/ 936780 w 2612750"/>
                <a:gd name="csY7" fmla="*/ 62445 h 242099"/>
                <a:gd name="csX8" fmla="*/ 398904 w 2612750"/>
                <a:gd name="csY8" fmla="*/ 16042 h 242099"/>
                <a:gd name="csX9" fmla="*/ 0 w 2612750"/>
                <a:gd name="csY9" fmla="*/ 9963 h 242099"/>
                <a:gd name="csX10" fmla="*/ 0 w 2612750"/>
                <a:gd name="csY10" fmla="*/ 658 h 242099"/>
                <a:gd name="csX11" fmla="*/ 399277 w 2612750"/>
                <a:gd name="csY11" fmla="*/ 6737 h 242099"/>
                <a:gd name="csX12" fmla="*/ 937897 w 2612750"/>
                <a:gd name="csY12" fmla="*/ 53139 h 242099"/>
                <a:gd name="csX13" fmla="*/ 1093262 w 2612750"/>
                <a:gd name="csY13" fmla="*/ 76837 h 242099"/>
                <a:gd name="csX14" fmla="*/ 1382505 w 2612750"/>
                <a:gd name="csY14" fmla="*/ 123488 h 242099"/>
                <a:gd name="csX15" fmla="*/ 1871324 w 2612750"/>
                <a:gd name="csY15" fmla="*/ 196814 h 242099"/>
                <a:gd name="csX16" fmla="*/ 2319160 w 2612750"/>
                <a:gd name="csY16" fmla="*/ 221379 h 242099"/>
                <a:gd name="csX17" fmla="*/ 2455896 w 2612750"/>
                <a:gd name="csY17" fmla="*/ 227335 h 242099"/>
                <a:gd name="csX18" fmla="*/ 2457634 w 2612750"/>
                <a:gd name="csY18" fmla="*/ 227335 h 242099"/>
                <a:gd name="csX19" fmla="*/ 2612626 w 2612750"/>
                <a:gd name="csY19" fmla="*/ 232670 h 242099"/>
                <a:gd name="csX20" fmla="*/ 2612626 w 2612750"/>
                <a:gd name="csY20" fmla="*/ 241975 h 2420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2612750" h="242099">
                  <a:moveTo>
                    <a:pt x="2612750" y="242099"/>
                  </a:moveTo>
                  <a:cubicBezTo>
                    <a:pt x="2573878" y="240859"/>
                    <a:pt x="2517371" y="239246"/>
                    <a:pt x="2457386" y="236888"/>
                  </a:cubicBezTo>
                  <a:lnTo>
                    <a:pt x="2455647" y="236888"/>
                  </a:lnTo>
                  <a:cubicBezTo>
                    <a:pt x="2439005" y="236144"/>
                    <a:pt x="2384609" y="234035"/>
                    <a:pt x="2318788" y="230809"/>
                  </a:cubicBezTo>
                  <a:cubicBezTo>
                    <a:pt x="2083816" y="219643"/>
                    <a:pt x="1965958" y="214059"/>
                    <a:pt x="1870703" y="206119"/>
                  </a:cubicBezTo>
                  <a:cubicBezTo>
                    <a:pt x="1809228" y="201032"/>
                    <a:pt x="1676219" y="179940"/>
                    <a:pt x="1381139" y="132669"/>
                  </a:cubicBezTo>
                  <a:cubicBezTo>
                    <a:pt x="1237324" y="109716"/>
                    <a:pt x="1149645" y="95448"/>
                    <a:pt x="1091895" y="86018"/>
                  </a:cubicBezTo>
                  <a:cubicBezTo>
                    <a:pt x="998131" y="70758"/>
                    <a:pt x="983724" y="68400"/>
                    <a:pt x="936780" y="62445"/>
                  </a:cubicBezTo>
                  <a:cubicBezTo>
                    <a:pt x="760800" y="39864"/>
                    <a:pt x="579852" y="24231"/>
                    <a:pt x="398904" y="16042"/>
                  </a:cubicBezTo>
                  <a:cubicBezTo>
                    <a:pt x="268254" y="10087"/>
                    <a:pt x="130402" y="8102"/>
                    <a:pt x="0" y="9963"/>
                  </a:cubicBezTo>
                  <a:lnTo>
                    <a:pt x="0" y="658"/>
                  </a:lnTo>
                  <a:cubicBezTo>
                    <a:pt x="130402" y="-1204"/>
                    <a:pt x="268503" y="906"/>
                    <a:pt x="399277" y="6737"/>
                  </a:cubicBezTo>
                  <a:cubicBezTo>
                    <a:pt x="580473" y="14926"/>
                    <a:pt x="761669" y="30559"/>
                    <a:pt x="937897" y="53139"/>
                  </a:cubicBezTo>
                  <a:cubicBezTo>
                    <a:pt x="984966" y="59219"/>
                    <a:pt x="999373" y="61576"/>
                    <a:pt x="1093262" y="76837"/>
                  </a:cubicBezTo>
                  <a:cubicBezTo>
                    <a:pt x="1151011" y="86266"/>
                    <a:pt x="1238690" y="100535"/>
                    <a:pt x="1382505" y="123488"/>
                  </a:cubicBezTo>
                  <a:cubicBezTo>
                    <a:pt x="1656596" y="167285"/>
                    <a:pt x="1807614" y="191479"/>
                    <a:pt x="1871324" y="196814"/>
                  </a:cubicBezTo>
                  <a:cubicBezTo>
                    <a:pt x="1966455" y="204754"/>
                    <a:pt x="2084313" y="210337"/>
                    <a:pt x="2319160" y="221379"/>
                  </a:cubicBezTo>
                  <a:cubicBezTo>
                    <a:pt x="2384858" y="224481"/>
                    <a:pt x="2439254" y="226715"/>
                    <a:pt x="2455896" y="227335"/>
                  </a:cubicBezTo>
                  <a:lnTo>
                    <a:pt x="2457634" y="227335"/>
                  </a:lnTo>
                  <a:cubicBezTo>
                    <a:pt x="2517495" y="229816"/>
                    <a:pt x="2573754" y="231429"/>
                    <a:pt x="2612626" y="232670"/>
                  </a:cubicBezTo>
                  <a:lnTo>
                    <a:pt x="2612626" y="241975"/>
                  </a:lnTo>
                  <a:close/>
                </a:path>
              </a:pathLst>
            </a:custGeom>
            <a:solidFill>
              <a:schemeClr val="bg2">
                <a:lumMod val="90000"/>
                <a:alpha val="69165"/>
              </a:schemeClr>
            </a:solidFill>
            <a:ln w="12418" cap="flat">
              <a:noFill/>
              <a:prstDash val="solid"/>
              <a:miter/>
            </a:ln>
          </p:spPr>
          <p:txBody>
            <a:bodyPr/>
            <a:lstStyle/>
            <a:p>
              <a:endParaRPr lang="en-GB"/>
            </a:p>
          </p:txBody>
        </p:sp>
        <p:sp>
          <p:nvSpPr>
            <p:cNvPr id="104" name="Freeform 103">
              <a:extLst>
                <a:ext uri="{FF2B5EF4-FFF2-40B4-BE49-F238E27FC236}">
                  <a16:creationId xmlns:a16="http://schemas.microsoft.com/office/drawing/2014/main" id="{3B104219-319B-58EA-0EC3-048808E6F56D}"/>
                </a:ext>
              </a:extLst>
            </p:cNvPr>
            <p:cNvSpPr/>
            <p:nvPr/>
          </p:nvSpPr>
          <p:spPr>
            <a:xfrm>
              <a:off x="3586122" y="2742684"/>
              <a:ext cx="2774639" cy="396517"/>
            </a:xfrm>
            <a:custGeom>
              <a:avLst/>
              <a:gdLst>
                <a:gd name="csX0" fmla="*/ 2612378 w 2612377"/>
                <a:gd name="csY0" fmla="*/ 373329 h 373329"/>
                <a:gd name="csX1" fmla="*/ 2337665 w 2612377"/>
                <a:gd name="csY1" fmla="*/ 364520 h 373329"/>
                <a:gd name="csX2" fmla="*/ 1933048 w 2612377"/>
                <a:gd name="csY2" fmla="*/ 326803 h 373329"/>
                <a:gd name="csX3" fmla="*/ 1629274 w 2612377"/>
                <a:gd name="csY3" fmla="*/ 275934 h 373329"/>
                <a:gd name="csX4" fmla="*/ 1456399 w 2612377"/>
                <a:gd name="csY4" fmla="*/ 232261 h 373329"/>
                <a:gd name="csX5" fmla="*/ 1345868 w 2612377"/>
                <a:gd name="csY5" fmla="*/ 202236 h 373329"/>
                <a:gd name="csX6" fmla="*/ 981489 w 2612377"/>
                <a:gd name="csY6" fmla="*/ 107693 h 373329"/>
                <a:gd name="csX7" fmla="*/ 547438 w 2612377"/>
                <a:gd name="csY7" fmla="*/ 36725 h 373329"/>
                <a:gd name="csX8" fmla="*/ 291975 w 2612377"/>
                <a:gd name="csY8" fmla="*/ 19355 h 373329"/>
                <a:gd name="csX9" fmla="*/ 0 w 2612377"/>
                <a:gd name="csY9" fmla="*/ 12407 h 373329"/>
                <a:gd name="csX10" fmla="*/ 0 w 2612377"/>
                <a:gd name="csY10" fmla="*/ 0 h 373329"/>
                <a:gd name="csX11" fmla="*/ 292348 w 2612377"/>
                <a:gd name="csY11" fmla="*/ 7072 h 373329"/>
                <a:gd name="csX12" fmla="*/ 548680 w 2612377"/>
                <a:gd name="csY12" fmla="*/ 24442 h 373329"/>
                <a:gd name="csX13" fmla="*/ 984221 w 2612377"/>
                <a:gd name="csY13" fmla="*/ 95659 h 373329"/>
                <a:gd name="csX14" fmla="*/ 1349221 w 2612377"/>
                <a:gd name="csY14" fmla="*/ 190325 h 373329"/>
                <a:gd name="csX15" fmla="*/ 1459752 w 2612377"/>
                <a:gd name="csY15" fmla="*/ 220350 h 373329"/>
                <a:gd name="csX16" fmla="*/ 1632006 w 2612377"/>
                <a:gd name="csY16" fmla="*/ 263899 h 373329"/>
                <a:gd name="csX17" fmla="*/ 1934786 w 2612377"/>
                <a:gd name="csY17" fmla="*/ 314644 h 373329"/>
                <a:gd name="csX18" fmla="*/ 2338410 w 2612377"/>
                <a:gd name="csY18" fmla="*/ 352237 h 373329"/>
                <a:gd name="csX19" fmla="*/ 2612378 w 2612377"/>
                <a:gd name="csY19" fmla="*/ 360922 h 373329"/>
                <a:gd name="csX20" fmla="*/ 2612378 w 2612377"/>
                <a:gd name="csY20" fmla="*/ 373329 h 3733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2612377" h="373329">
                  <a:moveTo>
                    <a:pt x="2612378" y="373329"/>
                  </a:moveTo>
                  <a:cubicBezTo>
                    <a:pt x="2522959" y="372585"/>
                    <a:pt x="2427083" y="369607"/>
                    <a:pt x="2337665" y="364520"/>
                  </a:cubicBezTo>
                  <a:cubicBezTo>
                    <a:pt x="2161685" y="354594"/>
                    <a:pt x="2020479" y="338589"/>
                    <a:pt x="1933048" y="326803"/>
                  </a:cubicBezTo>
                  <a:cubicBezTo>
                    <a:pt x="1848473" y="315388"/>
                    <a:pt x="1752597" y="302609"/>
                    <a:pt x="1629274" y="275934"/>
                  </a:cubicBezTo>
                  <a:cubicBezTo>
                    <a:pt x="1567675" y="262658"/>
                    <a:pt x="1535136" y="253725"/>
                    <a:pt x="1456399" y="232261"/>
                  </a:cubicBezTo>
                  <a:cubicBezTo>
                    <a:pt x="1427090" y="224320"/>
                    <a:pt x="1391571" y="214518"/>
                    <a:pt x="1345868" y="202236"/>
                  </a:cubicBezTo>
                  <a:cubicBezTo>
                    <a:pt x="1150266" y="149629"/>
                    <a:pt x="1052030" y="123326"/>
                    <a:pt x="981489" y="107693"/>
                  </a:cubicBezTo>
                  <a:cubicBezTo>
                    <a:pt x="783651" y="64021"/>
                    <a:pt x="624561" y="44541"/>
                    <a:pt x="547438" y="36725"/>
                  </a:cubicBezTo>
                  <a:cubicBezTo>
                    <a:pt x="448084" y="26799"/>
                    <a:pt x="365124" y="22829"/>
                    <a:pt x="291975" y="19355"/>
                  </a:cubicBezTo>
                  <a:cubicBezTo>
                    <a:pt x="196472" y="14888"/>
                    <a:pt x="94510" y="12531"/>
                    <a:pt x="0" y="12407"/>
                  </a:cubicBezTo>
                  <a:lnTo>
                    <a:pt x="0" y="0"/>
                  </a:lnTo>
                  <a:cubicBezTo>
                    <a:pt x="94758" y="124"/>
                    <a:pt x="196968" y="2481"/>
                    <a:pt x="292348" y="7072"/>
                  </a:cubicBezTo>
                  <a:cubicBezTo>
                    <a:pt x="365869" y="10546"/>
                    <a:pt x="448954" y="14392"/>
                    <a:pt x="548680" y="24442"/>
                  </a:cubicBezTo>
                  <a:cubicBezTo>
                    <a:pt x="626176" y="32258"/>
                    <a:pt x="785762" y="51862"/>
                    <a:pt x="984221" y="95659"/>
                  </a:cubicBezTo>
                  <a:cubicBezTo>
                    <a:pt x="1055135" y="111292"/>
                    <a:pt x="1153371" y="137719"/>
                    <a:pt x="1349221" y="190325"/>
                  </a:cubicBezTo>
                  <a:cubicBezTo>
                    <a:pt x="1394924" y="202608"/>
                    <a:pt x="1430567" y="212285"/>
                    <a:pt x="1459752" y="220350"/>
                  </a:cubicBezTo>
                  <a:cubicBezTo>
                    <a:pt x="1538241" y="241814"/>
                    <a:pt x="1570779" y="250623"/>
                    <a:pt x="1632006" y="263899"/>
                  </a:cubicBezTo>
                  <a:cubicBezTo>
                    <a:pt x="1754832" y="290450"/>
                    <a:pt x="1850460" y="303229"/>
                    <a:pt x="1934786" y="314644"/>
                  </a:cubicBezTo>
                  <a:cubicBezTo>
                    <a:pt x="2022093" y="326306"/>
                    <a:pt x="2162927" y="342311"/>
                    <a:pt x="2338410" y="352237"/>
                  </a:cubicBezTo>
                  <a:cubicBezTo>
                    <a:pt x="2427580" y="357324"/>
                    <a:pt x="2523208" y="360178"/>
                    <a:pt x="2612378" y="360922"/>
                  </a:cubicBezTo>
                  <a:lnTo>
                    <a:pt x="2612378" y="373329"/>
                  </a:lnTo>
                  <a:close/>
                </a:path>
              </a:pathLst>
            </a:custGeom>
            <a:solidFill>
              <a:schemeClr val="bg2">
                <a:lumMod val="90000"/>
                <a:alpha val="69165"/>
              </a:schemeClr>
            </a:solidFill>
            <a:ln w="12418" cap="flat">
              <a:noFill/>
              <a:prstDash val="solid"/>
              <a:miter/>
            </a:ln>
          </p:spPr>
          <p:txBody>
            <a:bodyPr/>
            <a:lstStyle/>
            <a:p>
              <a:endParaRPr lang="en-GB"/>
            </a:p>
          </p:txBody>
        </p:sp>
        <p:sp>
          <p:nvSpPr>
            <p:cNvPr id="105" name="Freeform 104">
              <a:extLst>
                <a:ext uri="{FF2B5EF4-FFF2-40B4-BE49-F238E27FC236}">
                  <a16:creationId xmlns:a16="http://schemas.microsoft.com/office/drawing/2014/main" id="{CD68DF5B-0E98-4AD6-D6D4-BF65A69EA08A}"/>
                </a:ext>
              </a:extLst>
            </p:cNvPr>
            <p:cNvSpPr/>
            <p:nvPr/>
          </p:nvSpPr>
          <p:spPr>
            <a:xfrm>
              <a:off x="3585989" y="2760606"/>
              <a:ext cx="2774902" cy="529612"/>
            </a:xfrm>
            <a:custGeom>
              <a:avLst/>
              <a:gdLst>
                <a:gd name="csX0" fmla="*/ 2478002 w 2612625"/>
                <a:gd name="csY0" fmla="*/ 498641 h 498640"/>
                <a:gd name="csX1" fmla="*/ 2256444 w 2612625"/>
                <a:gd name="csY1" fmla="*/ 490204 h 498640"/>
                <a:gd name="csX2" fmla="*/ 1927583 w 2612625"/>
                <a:gd name="csY2" fmla="*/ 443801 h 498640"/>
                <a:gd name="csX3" fmla="*/ 1616234 w 2612625"/>
                <a:gd name="csY3" fmla="*/ 363155 h 498640"/>
                <a:gd name="csX4" fmla="*/ 1453791 w 2612625"/>
                <a:gd name="csY4" fmla="*/ 305214 h 498640"/>
                <a:gd name="csX5" fmla="*/ 1282158 w 2612625"/>
                <a:gd name="csY5" fmla="*/ 240449 h 498640"/>
                <a:gd name="csX6" fmla="*/ 1281661 w 2612625"/>
                <a:gd name="csY6" fmla="*/ 240449 h 498640"/>
                <a:gd name="csX7" fmla="*/ 992915 w 2612625"/>
                <a:gd name="csY7" fmla="*/ 137967 h 498640"/>
                <a:gd name="csX8" fmla="*/ 507572 w 2612625"/>
                <a:gd name="csY8" fmla="*/ 29405 h 498640"/>
                <a:gd name="csX9" fmla="*/ 166666 w 2612625"/>
                <a:gd name="csY9" fmla="*/ 7072 h 498640"/>
                <a:gd name="csX10" fmla="*/ 0 w 2612625"/>
                <a:gd name="csY10" fmla="*/ 3102 h 498640"/>
                <a:gd name="csX11" fmla="*/ 0 w 2612625"/>
                <a:gd name="csY11" fmla="*/ 0 h 498640"/>
                <a:gd name="csX12" fmla="*/ 166790 w 2612625"/>
                <a:gd name="csY12" fmla="*/ 3970 h 498640"/>
                <a:gd name="csX13" fmla="*/ 507945 w 2612625"/>
                <a:gd name="csY13" fmla="*/ 26303 h 498640"/>
                <a:gd name="csX14" fmla="*/ 993908 w 2612625"/>
                <a:gd name="csY14" fmla="*/ 134989 h 498640"/>
                <a:gd name="csX15" fmla="*/ 1282779 w 2612625"/>
                <a:gd name="csY15" fmla="*/ 237348 h 498640"/>
                <a:gd name="csX16" fmla="*/ 1283276 w 2612625"/>
                <a:gd name="csY16" fmla="*/ 237348 h 498640"/>
                <a:gd name="csX17" fmla="*/ 1455033 w 2612625"/>
                <a:gd name="csY17" fmla="*/ 302237 h 498640"/>
                <a:gd name="csX18" fmla="*/ 1617228 w 2612625"/>
                <a:gd name="csY18" fmla="*/ 360054 h 498640"/>
                <a:gd name="csX19" fmla="*/ 1928204 w 2612625"/>
                <a:gd name="csY19" fmla="*/ 440575 h 498640"/>
                <a:gd name="csX20" fmla="*/ 2256816 w 2612625"/>
                <a:gd name="csY20" fmla="*/ 486978 h 498640"/>
                <a:gd name="csX21" fmla="*/ 2612626 w 2612625"/>
                <a:gd name="csY21" fmla="*/ 493554 h 498640"/>
                <a:gd name="csX22" fmla="*/ 2612626 w 2612625"/>
                <a:gd name="csY22" fmla="*/ 496656 h 498640"/>
                <a:gd name="csX23" fmla="*/ 2478126 w 2612625"/>
                <a:gd name="csY23" fmla="*/ 498517 h 49864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2612625" h="498640">
                  <a:moveTo>
                    <a:pt x="2478002" y="498641"/>
                  </a:moveTo>
                  <a:cubicBezTo>
                    <a:pt x="2393552" y="498641"/>
                    <a:pt x="2321396" y="495911"/>
                    <a:pt x="2256444" y="490204"/>
                  </a:cubicBezTo>
                  <a:cubicBezTo>
                    <a:pt x="2113995" y="477797"/>
                    <a:pt x="1998993" y="458070"/>
                    <a:pt x="1927583" y="443801"/>
                  </a:cubicBezTo>
                  <a:cubicBezTo>
                    <a:pt x="1827484" y="423702"/>
                    <a:pt x="1719810" y="395786"/>
                    <a:pt x="1616234" y="363155"/>
                  </a:cubicBezTo>
                  <a:cubicBezTo>
                    <a:pt x="1549667" y="342187"/>
                    <a:pt x="1513651" y="328291"/>
                    <a:pt x="1453791" y="305214"/>
                  </a:cubicBezTo>
                  <a:cubicBezTo>
                    <a:pt x="1412808" y="289457"/>
                    <a:pt x="1361765" y="269730"/>
                    <a:pt x="1282158" y="240449"/>
                  </a:cubicBezTo>
                  <a:lnTo>
                    <a:pt x="1281661" y="240449"/>
                  </a:lnTo>
                  <a:cubicBezTo>
                    <a:pt x="1134742" y="186230"/>
                    <a:pt x="1061096" y="159183"/>
                    <a:pt x="992915" y="137967"/>
                  </a:cubicBezTo>
                  <a:cubicBezTo>
                    <a:pt x="892940" y="106949"/>
                    <a:pt x="725653" y="55211"/>
                    <a:pt x="507572" y="29405"/>
                  </a:cubicBezTo>
                  <a:cubicBezTo>
                    <a:pt x="389094" y="15385"/>
                    <a:pt x="270863" y="11042"/>
                    <a:pt x="166666" y="7072"/>
                  </a:cubicBezTo>
                  <a:cubicBezTo>
                    <a:pt x="113139" y="5087"/>
                    <a:pt x="53278" y="3722"/>
                    <a:pt x="0" y="3102"/>
                  </a:cubicBezTo>
                  <a:lnTo>
                    <a:pt x="0" y="0"/>
                  </a:lnTo>
                  <a:cubicBezTo>
                    <a:pt x="53403" y="620"/>
                    <a:pt x="113263" y="1985"/>
                    <a:pt x="166790" y="3970"/>
                  </a:cubicBezTo>
                  <a:cubicBezTo>
                    <a:pt x="271111" y="7941"/>
                    <a:pt x="389342" y="12283"/>
                    <a:pt x="507945" y="26303"/>
                  </a:cubicBezTo>
                  <a:cubicBezTo>
                    <a:pt x="726399" y="52110"/>
                    <a:pt x="893809" y="103971"/>
                    <a:pt x="993908" y="134989"/>
                  </a:cubicBezTo>
                  <a:cubicBezTo>
                    <a:pt x="1062089" y="156081"/>
                    <a:pt x="1135859" y="183253"/>
                    <a:pt x="1282779" y="237348"/>
                  </a:cubicBezTo>
                  <a:lnTo>
                    <a:pt x="1283276" y="237348"/>
                  </a:lnTo>
                  <a:cubicBezTo>
                    <a:pt x="1363007" y="266876"/>
                    <a:pt x="1414050" y="286480"/>
                    <a:pt x="1455033" y="302237"/>
                  </a:cubicBezTo>
                  <a:cubicBezTo>
                    <a:pt x="1514769" y="325190"/>
                    <a:pt x="1550785" y="339086"/>
                    <a:pt x="1617228" y="360054"/>
                  </a:cubicBezTo>
                  <a:cubicBezTo>
                    <a:pt x="1720680" y="392684"/>
                    <a:pt x="1828230" y="420476"/>
                    <a:pt x="1928204" y="440575"/>
                  </a:cubicBezTo>
                  <a:cubicBezTo>
                    <a:pt x="1999490" y="454844"/>
                    <a:pt x="2114492" y="474571"/>
                    <a:pt x="2256816" y="486978"/>
                  </a:cubicBezTo>
                  <a:cubicBezTo>
                    <a:pt x="2352320" y="495291"/>
                    <a:pt x="2469557" y="497400"/>
                    <a:pt x="2612626" y="493554"/>
                  </a:cubicBezTo>
                  <a:lnTo>
                    <a:pt x="2612626" y="496656"/>
                  </a:lnTo>
                  <a:cubicBezTo>
                    <a:pt x="2566675" y="497896"/>
                    <a:pt x="2517992" y="498517"/>
                    <a:pt x="2478126" y="498517"/>
                  </a:cubicBezTo>
                  <a:close/>
                </a:path>
              </a:pathLst>
            </a:custGeom>
            <a:solidFill>
              <a:schemeClr val="bg2">
                <a:lumMod val="90000"/>
                <a:alpha val="69165"/>
              </a:schemeClr>
            </a:solidFill>
            <a:ln w="12418" cap="flat">
              <a:noFill/>
              <a:prstDash val="solid"/>
              <a:miter/>
            </a:ln>
          </p:spPr>
          <p:txBody>
            <a:bodyPr/>
            <a:lstStyle/>
            <a:p>
              <a:endParaRPr lang="en-GB"/>
            </a:p>
          </p:txBody>
        </p:sp>
        <p:sp>
          <p:nvSpPr>
            <p:cNvPr id="106" name="Freeform 105">
              <a:extLst>
                <a:ext uri="{FF2B5EF4-FFF2-40B4-BE49-F238E27FC236}">
                  <a16:creationId xmlns:a16="http://schemas.microsoft.com/office/drawing/2014/main" id="{4FE660B7-CE1E-5C3F-9915-05AFB30615DF}"/>
                </a:ext>
              </a:extLst>
            </p:cNvPr>
            <p:cNvSpPr/>
            <p:nvPr/>
          </p:nvSpPr>
          <p:spPr>
            <a:xfrm>
              <a:off x="6472748" y="1406990"/>
              <a:ext cx="2766724" cy="560975"/>
            </a:xfrm>
            <a:custGeom>
              <a:avLst/>
              <a:gdLst>
                <a:gd name="csX0" fmla="*/ 2545190 w 2604925"/>
                <a:gd name="csY0" fmla="*/ 528170 h 528169"/>
                <a:gd name="csX1" fmla="*/ 2478374 w 2604925"/>
                <a:gd name="csY1" fmla="*/ 527921 h 528169"/>
                <a:gd name="csX2" fmla="*/ 1461987 w 2604925"/>
                <a:gd name="csY2" fmla="*/ 453727 h 528169"/>
                <a:gd name="csX3" fmla="*/ 1025949 w 2604925"/>
                <a:gd name="csY3" fmla="*/ 388962 h 528169"/>
                <a:gd name="csX4" fmla="*/ 706280 w 2604925"/>
                <a:gd name="csY4" fmla="*/ 343428 h 528169"/>
                <a:gd name="csX5" fmla="*/ 0 w 2604925"/>
                <a:gd name="csY5" fmla="*/ 297770 h 528169"/>
                <a:gd name="csX6" fmla="*/ 0 w 2604925"/>
                <a:gd name="csY6" fmla="*/ 0 h 528169"/>
                <a:gd name="csX7" fmla="*/ 764401 w 2604925"/>
                <a:gd name="csY7" fmla="*/ 39951 h 528169"/>
                <a:gd name="csX8" fmla="*/ 1089411 w 2604925"/>
                <a:gd name="csY8" fmla="*/ 77544 h 528169"/>
                <a:gd name="csX9" fmla="*/ 1475649 w 2604925"/>
                <a:gd name="csY9" fmla="*/ 136850 h 528169"/>
                <a:gd name="csX10" fmla="*/ 2471420 w 2604925"/>
                <a:gd name="csY10" fmla="*/ 220722 h 528169"/>
                <a:gd name="csX11" fmla="*/ 2604926 w 2604925"/>
                <a:gd name="csY11" fmla="*/ 220722 h 528169"/>
                <a:gd name="csX12" fmla="*/ 2604926 w 2604925"/>
                <a:gd name="csY12" fmla="*/ 527921 h 528169"/>
                <a:gd name="csX13" fmla="*/ 2545190 w 2604925"/>
                <a:gd name="csY13" fmla="*/ 528170 h 5281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2604925" h="528169">
                  <a:moveTo>
                    <a:pt x="2545190" y="528170"/>
                  </a:moveTo>
                  <a:cubicBezTo>
                    <a:pt x="2522960" y="528170"/>
                    <a:pt x="2500729" y="528170"/>
                    <a:pt x="2478374" y="527921"/>
                  </a:cubicBezTo>
                  <a:cubicBezTo>
                    <a:pt x="2157339" y="525068"/>
                    <a:pt x="1854061" y="503852"/>
                    <a:pt x="1461987" y="453727"/>
                  </a:cubicBezTo>
                  <a:cubicBezTo>
                    <a:pt x="1240305" y="425315"/>
                    <a:pt x="1110897" y="400501"/>
                    <a:pt x="1025949" y="388962"/>
                  </a:cubicBezTo>
                  <a:cubicBezTo>
                    <a:pt x="923119" y="374818"/>
                    <a:pt x="795947" y="352858"/>
                    <a:pt x="706280" y="343428"/>
                  </a:cubicBezTo>
                  <a:cubicBezTo>
                    <a:pt x="408964" y="312162"/>
                    <a:pt x="169522" y="298018"/>
                    <a:pt x="0" y="297770"/>
                  </a:cubicBezTo>
                  <a:lnTo>
                    <a:pt x="0" y="0"/>
                  </a:lnTo>
                  <a:cubicBezTo>
                    <a:pt x="176849" y="0"/>
                    <a:pt x="453797" y="6452"/>
                    <a:pt x="764401" y="39951"/>
                  </a:cubicBezTo>
                  <a:cubicBezTo>
                    <a:pt x="922374" y="56949"/>
                    <a:pt x="968201" y="60795"/>
                    <a:pt x="1089411" y="77544"/>
                  </a:cubicBezTo>
                  <a:cubicBezTo>
                    <a:pt x="1174980" y="89331"/>
                    <a:pt x="1262908" y="103103"/>
                    <a:pt x="1475649" y="136850"/>
                  </a:cubicBezTo>
                  <a:cubicBezTo>
                    <a:pt x="1844250" y="195287"/>
                    <a:pt x="2162679" y="218117"/>
                    <a:pt x="2471420" y="220722"/>
                  </a:cubicBezTo>
                  <a:cubicBezTo>
                    <a:pt x="2514390" y="221094"/>
                    <a:pt x="2561086" y="221094"/>
                    <a:pt x="2604926" y="220722"/>
                  </a:cubicBezTo>
                  <a:lnTo>
                    <a:pt x="2604926" y="527921"/>
                  </a:lnTo>
                  <a:cubicBezTo>
                    <a:pt x="2582199" y="528045"/>
                    <a:pt x="2567420" y="528170"/>
                    <a:pt x="2545190" y="528170"/>
                  </a:cubicBezTo>
                  <a:close/>
                </a:path>
              </a:pathLst>
            </a:custGeom>
            <a:solidFill>
              <a:schemeClr val="bg2">
                <a:lumMod val="90000"/>
                <a:alpha val="69165"/>
              </a:schemeClr>
            </a:solidFill>
            <a:ln w="12418" cap="flat">
              <a:noFill/>
              <a:prstDash val="solid"/>
              <a:miter/>
            </a:ln>
          </p:spPr>
          <p:txBody>
            <a:bodyPr/>
            <a:lstStyle/>
            <a:p>
              <a:endParaRPr lang="en-GB"/>
            </a:p>
          </p:txBody>
        </p:sp>
        <p:sp>
          <p:nvSpPr>
            <p:cNvPr id="107" name="Freeform 106">
              <a:extLst>
                <a:ext uri="{FF2B5EF4-FFF2-40B4-BE49-F238E27FC236}">
                  <a16:creationId xmlns:a16="http://schemas.microsoft.com/office/drawing/2014/main" id="{ABD66875-FECF-F6CC-643E-9ABE771ED178}"/>
                </a:ext>
              </a:extLst>
            </p:cNvPr>
            <p:cNvSpPr/>
            <p:nvPr/>
          </p:nvSpPr>
          <p:spPr>
            <a:xfrm>
              <a:off x="6472880" y="1740255"/>
              <a:ext cx="2766592" cy="630158"/>
            </a:xfrm>
            <a:custGeom>
              <a:avLst/>
              <a:gdLst>
                <a:gd name="csX0" fmla="*/ 2553014 w 2604801"/>
                <a:gd name="csY0" fmla="*/ 593183 h 593306"/>
                <a:gd name="csX1" fmla="*/ 2505697 w 2604801"/>
                <a:gd name="csY1" fmla="*/ 592810 h 593306"/>
                <a:gd name="csX2" fmla="*/ 2150756 w 2604801"/>
                <a:gd name="csY2" fmla="*/ 567004 h 593306"/>
                <a:gd name="csX3" fmla="*/ 1670382 w 2604801"/>
                <a:gd name="csY3" fmla="*/ 452362 h 593306"/>
                <a:gd name="csX4" fmla="*/ 1514397 w 2604801"/>
                <a:gd name="csY4" fmla="*/ 392188 h 593306"/>
                <a:gd name="csX5" fmla="*/ 1236331 w 2604801"/>
                <a:gd name="csY5" fmla="*/ 277050 h 593306"/>
                <a:gd name="csX6" fmla="*/ 781291 w 2604801"/>
                <a:gd name="csY6" fmla="*/ 107942 h 593306"/>
                <a:gd name="csX7" fmla="*/ 385988 w 2604801"/>
                <a:gd name="csY7" fmla="*/ 39206 h 593306"/>
                <a:gd name="csX8" fmla="*/ 0 w 2604801"/>
                <a:gd name="csY8" fmla="*/ 12407 h 593306"/>
                <a:gd name="csX9" fmla="*/ 0 w 2604801"/>
                <a:gd name="csY9" fmla="*/ 0 h 593306"/>
                <a:gd name="csX10" fmla="*/ 387355 w 2604801"/>
                <a:gd name="csY10" fmla="*/ 26923 h 593306"/>
                <a:gd name="csX11" fmla="*/ 784396 w 2604801"/>
                <a:gd name="csY11" fmla="*/ 96031 h 593306"/>
                <a:gd name="csX12" fmla="*/ 1241050 w 2604801"/>
                <a:gd name="csY12" fmla="*/ 265636 h 593306"/>
                <a:gd name="csX13" fmla="*/ 1519240 w 2604801"/>
                <a:gd name="csY13" fmla="*/ 380897 h 593306"/>
                <a:gd name="csX14" fmla="*/ 1674232 w 2604801"/>
                <a:gd name="csY14" fmla="*/ 440700 h 593306"/>
                <a:gd name="csX15" fmla="*/ 2152371 w 2604801"/>
                <a:gd name="csY15" fmla="*/ 554845 h 593306"/>
                <a:gd name="csX16" fmla="*/ 2505820 w 2604801"/>
                <a:gd name="csY16" fmla="*/ 580527 h 593306"/>
                <a:gd name="csX17" fmla="*/ 2604802 w 2604801"/>
                <a:gd name="csY17" fmla="*/ 580527 h 593306"/>
                <a:gd name="csX18" fmla="*/ 2604802 w 2604801"/>
                <a:gd name="csY18" fmla="*/ 592935 h 593306"/>
                <a:gd name="csX19" fmla="*/ 2553014 w 2604801"/>
                <a:gd name="csY19" fmla="*/ 593307 h 59330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2604801" h="593306">
                  <a:moveTo>
                    <a:pt x="2553014" y="593183"/>
                  </a:moveTo>
                  <a:cubicBezTo>
                    <a:pt x="2537241" y="593183"/>
                    <a:pt x="2521344" y="593183"/>
                    <a:pt x="2505697" y="592810"/>
                  </a:cubicBezTo>
                  <a:cubicBezTo>
                    <a:pt x="2335678" y="590205"/>
                    <a:pt x="2200805" y="573952"/>
                    <a:pt x="2150756" y="567004"/>
                  </a:cubicBezTo>
                  <a:cubicBezTo>
                    <a:pt x="2066181" y="555341"/>
                    <a:pt x="1891195" y="524944"/>
                    <a:pt x="1670382" y="452362"/>
                  </a:cubicBezTo>
                  <a:cubicBezTo>
                    <a:pt x="1605926" y="431146"/>
                    <a:pt x="1580963" y="420600"/>
                    <a:pt x="1514397" y="392188"/>
                  </a:cubicBezTo>
                  <a:cubicBezTo>
                    <a:pt x="1461863" y="369855"/>
                    <a:pt x="1382505" y="336108"/>
                    <a:pt x="1236331" y="277050"/>
                  </a:cubicBezTo>
                  <a:cubicBezTo>
                    <a:pt x="884868" y="134989"/>
                    <a:pt x="817431" y="117371"/>
                    <a:pt x="781291" y="107942"/>
                  </a:cubicBezTo>
                  <a:cubicBezTo>
                    <a:pt x="628411" y="68115"/>
                    <a:pt x="505213" y="53475"/>
                    <a:pt x="385988" y="39206"/>
                  </a:cubicBezTo>
                  <a:cubicBezTo>
                    <a:pt x="261548" y="24318"/>
                    <a:pt x="130898" y="15385"/>
                    <a:pt x="0" y="12407"/>
                  </a:cubicBezTo>
                  <a:lnTo>
                    <a:pt x="0" y="0"/>
                  </a:lnTo>
                  <a:cubicBezTo>
                    <a:pt x="131395" y="2978"/>
                    <a:pt x="262542" y="12035"/>
                    <a:pt x="387355" y="26923"/>
                  </a:cubicBezTo>
                  <a:cubicBezTo>
                    <a:pt x="501487" y="40571"/>
                    <a:pt x="630771" y="55956"/>
                    <a:pt x="784396" y="96031"/>
                  </a:cubicBezTo>
                  <a:cubicBezTo>
                    <a:pt x="820908" y="105460"/>
                    <a:pt x="888842" y="123202"/>
                    <a:pt x="1241050" y="265636"/>
                  </a:cubicBezTo>
                  <a:cubicBezTo>
                    <a:pt x="1387224" y="324693"/>
                    <a:pt x="1466707" y="358565"/>
                    <a:pt x="1519240" y="380897"/>
                  </a:cubicBezTo>
                  <a:cubicBezTo>
                    <a:pt x="1585434" y="409062"/>
                    <a:pt x="1610272" y="419608"/>
                    <a:pt x="1674232" y="440700"/>
                  </a:cubicBezTo>
                  <a:cubicBezTo>
                    <a:pt x="1894051" y="513033"/>
                    <a:pt x="2068168" y="543306"/>
                    <a:pt x="2152371" y="554845"/>
                  </a:cubicBezTo>
                  <a:cubicBezTo>
                    <a:pt x="2202172" y="561669"/>
                    <a:pt x="2336423" y="577922"/>
                    <a:pt x="2505820" y="580527"/>
                  </a:cubicBezTo>
                  <a:cubicBezTo>
                    <a:pt x="2537117" y="581024"/>
                    <a:pt x="2573505" y="581024"/>
                    <a:pt x="2604802" y="580527"/>
                  </a:cubicBezTo>
                  <a:lnTo>
                    <a:pt x="2604802" y="592935"/>
                  </a:lnTo>
                  <a:cubicBezTo>
                    <a:pt x="2589029" y="593183"/>
                    <a:pt x="2568786" y="593307"/>
                    <a:pt x="2553014" y="593307"/>
                  </a:cubicBezTo>
                  <a:close/>
                </a:path>
              </a:pathLst>
            </a:custGeom>
            <a:solidFill>
              <a:schemeClr val="bg2">
                <a:lumMod val="90000"/>
                <a:alpha val="69165"/>
              </a:schemeClr>
            </a:solidFill>
            <a:ln w="12418" cap="flat">
              <a:noFill/>
              <a:prstDash val="solid"/>
              <a:miter/>
            </a:ln>
          </p:spPr>
          <p:txBody>
            <a:bodyPr/>
            <a:lstStyle/>
            <a:p>
              <a:endParaRPr lang="en-GB"/>
            </a:p>
          </p:txBody>
        </p:sp>
        <p:sp>
          <p:nvSpPr>
            <p:cNvPr id="108" name="Freeform 107">
              <a:extLst>
                <a:ext uri="{FF2B5EF4-FFF2-40B4-BE49-F238E27FC236}">
                  <a16:creationId xmlns:a16="http://schemas.microsoft.com/office/drawing/2014/main" id="{C376BFDD-2232-A367-D29E-F48FECAC3F8B}"/>
                </a:ext>
              </a:extLst>
            </p:cNvPr>
            <p:cNvSpPr/>
            <p:nvPr/>
          </p:nvSpPr>
          <p:spPr>
            <a:xfrm>
              <a:off x="6473145" y="1767401"/>
              <a:ext cx="2766724" cy="924153"/>
            </a:xfrm>
            <a:custGeom>
              <a:avLst/>
              <a:gdLst>
                <a:gd name="csX0" fmla="*/ 2564812 w 2604925"/>
                <a:gd name="csY0" fmla="*/ 869985 h 870108"/>
                <a:gd name="csX1" fmla="*/ 2216578 w 2604925"/>
                <a:gd name="csY1" fmla="*/ 839835 h 870108"/>
                <a:gd name="csX2" fmla="*/ 1859898 w 2604925"/>
                <a:gd name="csY2" fmla="*/ 743308 h 870108"/>
                <a:gd name="csX3" fmla="*/ 1452300 w 2604925"/>
                <a:gd name="csY3" fmla="*/ 537971 h 870108"/>
                <a:gd name="csX4" fmla="*/ 1262287 w 2604925"/>
                <a:gd name="csY4" fmla="*/ 413652 h 870108"/>
                <a:gd name="csX5" fmla="*/ 1075502 w 2604925"/>
                <a:gd name="csY5" fmla="*/ 293676 h 870108"/>
                <a:gd name="csX6" fmla="*/ 688148 w 2604925"/>
                <a:gd name="csY6" fmla="*/ 108438 h 870108"/>
                <a:gd name="csX7" fmla="*/ 468700 w 2604925"/>
                <a:gd name="csY7" fmla="*/ 51614 h 870108"/>
                <a:gd name="csX8" fmla="*/ 291106 w 2604925"/>
                <a:gd name="csY8" fmla="*/ 25435 h 870108"/>
                <a:gd name="csX9" fmla="*/ 0 w 2604925"/>
                <a:gd name="csY9" fmla="*/ 9305 h 870108"/>
                <a:gd name="csX10" fmla="*/ 0 w 2604925"/>
                <a:gd name="csY10" fmla="*/ 0 h 870108"/>
                <a:gd name="csX11" fmla="*/ 292224 w 2604925"/>
                <a:gd name="csY11" fmla="*/ 16253 h 870108"/>
                <a:gd name="csX12" fmla="*/ 470563 w 2604925"/>
                <a:gd name="csY12" fmla="*/ 42556 h 870108"/>
                <a:gd name="csX13" fmla="*/ 691128 w 2604925"/>
                <a:gd name="csY13" fmla="*/ 99629 h 870108"/>
                <a:gd name="csX14" fmla="*/ 1080470 w 2604925"/>
                <a:gd name="csY14" fmla="*/ 285735 h 870108"/>
                <a:gd name="csX15" fmla="*/ 1267627 w 2604925"/>
                <a:gd name="csY15" fmla="*/ 405960 h 870108"/>
                <a:gd name="csX16" fmla="*/ 1457517 w 2604925"/>
                <a:gd name="csY16" fmla="*/ 530155 h 870108"/>
                <a:gd name="csX17" fmla="*/ 1863376 w 2604925"/>
                <a:gd name="csY17" fmla="*/ 734623 h 870108"/>
                <a:gd name="csX18" fmla="*/ 2218440 w 2604925"/>
                <a:gd name="csY18" fmla="*/ 830778 h 870108"/>
                <a:gd name="csX19" fmla="*/ 2604926 w 2604925"/>
                <a:gd name="csY19" fmla="*/ 860431 h 870108"/>
                <a:gd name="csX20" fmla="*/ 2604926 w 2604925"/>
                <a:gd name="csY20" fmla="*/ 869737 h 870108"/>
                <a:gd name="csX21" fmla="*/ 2565185 w 2604925"/>
                <a:gd name="csY21" fmla="*/ 870109 h 8701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2604925" h="870108">
                  <a:moveTo>
                    <a:pt x="2564812" y="869985"/>
                  </a:moveTo>
                  <a:cubicBezTo>
                    <a:pt x="2448320" y="869985"/>
                    <a:pt x="2331331" y="859811"/>
                    <a:pt x="2216578" y="839835"/>
                  </a:cubicBezTo>
                  <a:cubicBezTo>
                    <a:pt x="2094746" y="818619"/>
                    <a:pt x="1974776" y="786113"/>
                    <a:pt x="1859898" y="743308"/>
                  </a:cubicBezTo>
                  <a:cubicBezTo>
                    <a:pt x="1690749" y="680280"/>
                    <a:pt x="1574630" y="615640"/>
                    <a:pt x="1452300" y="537971"/>
                  </a:cubicBezTo>
                  <a:cubicBezTo>
                    <a:pt x="1365366" y="482760"/>
                    <a:pt x="1310598" y="446035"/>
                    <a:pt x="1262287" y="413652"/>
                  </a:cubicBezTo>
                  <a:cubicBezTo>
                    <a:pt x="1205655" y="375686"/>
                    <a:pt x="1156599" y="342808"/>
                    <a:pt x="1075502" y="293676"/>
                  </a:cubicBezTo>
                  <a:cubicBezTo>
                    <a:pt x="864625" y="166131"/>
                    <a:pt x="749747" y="128661"/>
                    <a:pt x="688148" y="108438"/>
                  </a:cubicBezTo>
                  <a:cubicBezTo>
                    <a:pt x="593141" y="77420"/>
                    <a:pt x="502977" y="58313"/>
                    <a:pt x="468700" y="51614"/>
                  </a:cubicBezTo>
                  <a:cubicBezTo>
                    <a:pt x="396421" y="37469"/>
                    <a:pt x="340410" y="31018"/>
                    <a:pt x="291106" y="25435"/>
                  </a:cubicBezTo>
                  <a:cubicBezTo>
                    <a:pt x="223794" y="17742"/>
                    <a:pt x="130526" y="12531"/>
                    <a:pt x="0" y="9305"/>
                  </a:cubicBezTo>
                  <a:lnTo>
                    <a:pt x="0" y="0"/>
                  </a:lnTo>
                  <a:cubicBezTo>
                    <a:pt x="130774" y="3350"/>
                    <a:pt x="224539" y="8437"/>
                    <a:pt x="292224" y="16253"/>
                  </a:cubicBezTo>
                  <a:cubicBezTo>
                    <a:pt x="341776" y="21960"/>
                    <a:pt x="397911" y="28412"/>
                    <a:pt x="470563" y="42556"/>
                  </a:cubicBezTo>
                  <a:cubicBezTo>
                    <a:pt x="505089" y="49256"/>
                    <a:pt x="595749" y="68363"/>
                    <a:pt x="691128" y="99629"/>
                  </a:cubicBezTo>
                  <a:cubicBezTo>
                    <a:pt x="753224" y="119852"/>
                    <a:pt x="868598" y="157694"/>
                    <a:pt x="1080470" y="285735"/>
                  </a:cubicBezTo>
                  <a:cubicBezTo>
                    <a:pt x="1161816" y="334867"/>
                    <a:pt x="1210871" y="367870"/>
                    <a:pt x="1267627" y="405960"/>
                  </a:cubicBezTo>
                  <a:cubicBezTo>
                    <a:pt x="1315938" y="438342"/>
                    <a:pt x="1370707" y="475067"/>
                    <a:pt x="1457517" y="530155"/>
                  </a:cubicBezTo>
                  <a:cubicBezTo>
                    <a:pt x="1579349" y="607575"/>
                    <a:pt x="1694972" y="671968"/>
                    <a:pt x="1863376" y="734623"/>
                  </a:cubicBezTo>
                  <a:cubicBezTo>
                    <a:pt x="1977756" y="777180"/>
                    <a:pt x="2097230" y="809562"/>
                    <a:pt x="2218440" y="830778"/>
                  </a:cubicBezTo>
                  <a:cubicBezTo>
                    <a:pt x="2344247" y="852739"/>
                    <a:pt x="2477257" y="862789"/>
                    <a:pt x="2604926" y="860431"/>
                  </a:cubicBezTo>
                  <a:lnTo>
                    <a:pt x="2604926" y="869737"/>
                  </a:lnTo>
                  <a:cubicBezTo>
                    <a:pt x="2593128" y="869985"/>
                    <a:pt x="2576983" y="870109"/>
                    <a:pt x="2565185" y="870109"/>
                  </a:cubicBezTo>
                  <a:close/>
                </a:path>
              </a:pathLst>
            </a:custGeom>
            <a:solidFill>
              <a:schemeClr val="bg2">
                <a:lumMod val="90000"/>
                <a:alpha val="69165"/>
              </a:schemeClr>
            </a:solidFill>
            <a:ln w="12418" cap="flat">
              <a:noFill/>
              <a:prstDash val="solid"/>
              <a:miter/>
            </a:ln>
          </p:spPr>
          <p:txBody>
            <a:bodyPr/>
            <a:lstStyle/>
            <a:p>
              <a:endParaRPr lang="en-GB"/>
            </a:p>
          </p:txBody>
        </p:sp>
        <p:sp>
          <p:nvSpPr>
            <p:cNvPr id="109" name="Freeform 108">
              <a:extLst>
                <a:ext uri="{FF2B5EF4-FFF2-40B4-BE49-F238E27FC236}">
                  <a16:creationId xmlns:a16="http://schemas.microsoft.com/office/drawing/2014/main" id="{7BC036E1-97F9-8712-D2F9-829EDAF01380}"/>
                </a:ext>
              </a:extLst>
            </p:cNvPr>
            <p:cNvSpPr/>
            <p:nvPr/>
          </p:nvSpPr>
          <p:spPr>
            <a:xfrm>
              <a:off x="6468030" y="1982323"/>
              <a:ext cx="2771443" cy="306915"/>
            </a:xfrm>
            <a:custGeom>
              <a:avLst/>
              <a:gdLst>
                <a:gd name="csX0" fmla="*/ 4566 w 2609368"/>
                <a:gd name="csY0" fmla="*/ 288844 h 288967"/>
                <a:gd name="csX1" fmla="*/ 4566 w 2609368"/>
                <a:gd name="csY1" fmla="*/ 288844 h 288967"/>
                <a:gd name="csX2" fmla="*/ 4566 w 2609368"/>
                <a:gd name="csY2" fmla="*/ 127552 h 288967"/>
                <a:gd name="csX3" fmla="*/ 508661 w 2609368"/>
                <a:gd name="csY3" fmla="*/ 119487 h 288967"/>
                <a:gd name="csX4" fmla="*/ 1108509 w 2609368"/>
                <a:gd name="csY4" fmla="*/ 83630 h 288967"/>
                <a:gd name="csX5" fmla="*/ 1383345 w 2609368"/>
                <a:gd name="csY5" fmla="*/ 51868 h 288967"/>
                <a:gd name="csX6" fmla="*/ 1640422 w 2609368"/>
                <a:gd name="csY6" fmla="*/ 23952 h 288967"/>
                <a:gd name="csX7" fmla="*/ 2228596 w 2609368"/>
                <a:gd name="csY7" fmla="*/ 1496 h 288967"/>
                <a:gd name="csX8" fmla="*/ 2609368 w 2609368"/>
                <a:gd name="csY8" fmla="*/ 1123 h 288967"/>
                <a:gd name="csX9" fmla="*/ 2609368 w 2609368"/>
                <a:gd name="csY9" fmla="*/ 162415 h 288967"/>
                <a:gd name="csX10" fmla="*/ 2230955 w 2609368"/>
                <a:gd name="csY10" fmla="*/ 162788 h 288967"/>
                <a:gd name="csX11" fmla="*/ 1652594 w 2609368"/>
                <a:gd name="csY11" fmla="*/ 184748 h 288967"/>
                <a:gd name="csX12" fmla="*/ 1406072 w 2609368"/>
                <a:gd name="csY12" fmla="*/ 211423 h 288967"/>
                <a:gd name="csX13" fmla="*/ 1123163 w 2609368"/>
                <a:gd name="csY13" fmla="*/ 244178 h 288967"/>
                <a:gd name="csX14" fmla="*/ 514374 w 2609368"/>
                <a:gd name="csY14" fmla="*/ 280655 h 288967"/>
                <a:gd name="csX15" fmla="*/ 4442 w 2609368"/>
                <a:gd name="csY15" fmla="*/ 288968 h 28896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609368" h="288967">
                  <a:moveTo>
                    <a:pt x="4566" y="288844"/>
                  </a:moveTo>
                  <a:cubicBezTo>
                    <a:pt x="-11206" y="288844"/>
                    <a:pt x="20214" y="288844"/>
                    <a:pt x="4566" y="288844"/>
                  </a:cubicBezTo>
                  <a:lnTo>
                    <a:pt x="4566" y="127552"/>
                  </a:lnTo>
                  <a:cubicBezTo>
                    <a:pt x="170735" y="128172"/>
                    <a:pt x="341375" y="125442"/>
                    <a:pt x="508661" y="119487"/>
                  </a:cubicBezTo>
                  <a:cubicBezTo>
                    <a:pt x="644776" y="114648"/>
                    <a:pt x="850686" y="107204"/>
                    <a:pt x="1108509" y="83630"/>
                  </a:cubicBezTo>
                  <a:cubicBezTo>
                    <a:pt x="1252571" y="70479"/>
                    <a:pt x="1322118" y="60553"/>
                    <a:pt x="1383345" y="51868"/>
                  </a:cubicBezTo>
                  <a:cubicBezTo>
                    <a:pt x="1450905" y="42191"/>
                    <a:pt x="1509151" y="34002"/>
                    <a:pt x="1640422" y="23952"/>
                  </a:cubicBezTo>
                  <a:cubicBezTo>
                    <a:pt x="1865582" y="6955"/>
                    <a:pt x="2058453" y="4101"/>
                    <a:pt x="2228596" y="1496"/>
                  </a:cubicBezTo>
                  <a:cubicBezTo>
                    <a:pt x="2354775" y="-366"/>
                    <a:pt x="2485052" y="-490"/>
                    <a:pt x="2609368" y="1123"/>
                  </a:cubicBezTo>
                  <a:lnTo>
                    <a:pt x="2609368" y="162415"/>
                  </a:lnTo>
                  <a:cubicBezTo>
                    <a:pt x="2486542" y="160802"/>
                    <a:pt x="2355644" y="160927"/>
                    <a:pt x="2230955" y="162788"/>
                  </a:cubicBezTo>
                  <a:cubicBezTo>
                    <a:pt x="2063048" y="165269"/>
                    <a:pt x="1872910" y="168123"/>
                    <a:pt x="1652594" y="184748"/>
                  </a:cubicBezTo>
                  <a:cubicBezTo>
                    <a:pt x="1526663" y="194302"/>
                    <a:pt x="1470776" y="202242"/>
                    <a:pt x="1406072" y="211423"/>
                  </a:cubicBezTo>
                  <a:cubicBezTo>
                    <a:pt x="1342982" y="220356"/>
                    <a:pt x="1271324" y="230530"/>
                    <a:pt x="1123163" y="244178"/>
                  </a:cubicBezTo>
                  <a:cubicBezTo>
                    <a:pt x="860870" y="268248"/>
                    <a:pt x="652351" y="275692"/>
                    <a:pt x="514374" y="280655"/>
                  </a:cubicBezTo>
                  <a:cubicBezTo>
                    <a:pt x="360749" y="286114"/>
                    <a:pt x="157571" y="288968"/>
                    <a:pt x="4442" y="288968"/>
                  </a:cubicBezTo>
                  <a:close/>
                </a:path>
              </a:pathLst>
            </a:custGeom>
            <a:solidFill>
              <a:schemeClr val="bg2">
                <a:lumMod val="90000"/>
                <a:alpha val="69165"/>
              </a:schemeClr>
            </a:solidFill>
            <a:ln w="12418" cap="flat">
              <a:noFill/>
              <a:prstDash val="solid"/>
              <a:miter/>
            </a:ln>
          </p:spPr>
          <p:txBody>
            <a:bodyPr/>
            <a:lstStyle/>
            <a:p>
              <a:endParaRPr lang="en-GB"/>
            </a:p>
          </p:txBody>
        </p:sp>
        <p:sp>
          <p:nvSpPr>
            <p:cNvPr id="110" name="Freeform 109">
              <a:extLst>
                <a:ext uri="{FF2B5EF4-FFF2-40B4-BE49-F238E27FC236}">
                  <a16:creationId xmlns:a16="http://schemas.microsoft.com/office/drawing/2014/main" id="{90050135-7A5B-90FF-FB85-40196452C0C1}"/>
                </a:ext>
              </a:extLst>
            </p:cNvPr>
            <p:cNvSpPr/>
            <p:nvPr/>
          </p:nvSpPr>
          <p:spPr>
            <a:xfrm>
              <a:off x="6472748" y="2288664"/>
              <a:ext cx="2766592" cy="244625"/>
            </a:xfrm>
            <a:custGeom>
              <a:avLst/>
              <a:gdLst>
                <a:gd name="csX0" fmla="*/ 2496507 w 2604801"/>
                <a:gd name="csY0" fmla="*/ 230319 h 230319"/>
                <a:gd name="csX1" fmla="*/ 1723535 w 2604801"/>
                <a:gd name="csY1" fmla="*/ 211212 h 230319"/>
                <a:gd name="csX2" fmla="*/ 1497755 w 2604801"/>
                <a:gd name="csY2" fmla="*/ 198309 h 230319"/>
                <a:gd name="csX3" fmla="*/ 1074633 w 2604801"/>
                <a:gd name="csY3" fmla="*/ 176969 h 230319"/>
                <a:gd name="csX4" fmla="*/ 501487 w 2604801"/>
                <a:gd name="csY4" fmla="*/ 163445 h 230319"/>
                <a:gd name="csX5" fmla="*/ 0 w 2604801"/>
                <a:gd name="csY5" fmla="*/ 163445 h 230319"/>
                <a:gd name="csX6" fmla="*/ 0 w 2604801"/>
                <a:gd name="csY6" fmla="*/ 292 h 230319"/>
                <a:gd name="csX7" fmla="*/ 503102 w 2604801"/>
                <a:gd name="csY7" fmla="*/ 7860 h 230319"/>
                <a:gd name="csX8" fmla="*/ 1080097 w 2604801"/>
                <a:gd name="csY8" fmla="*/ 28208 h 230319"/>
                <a:gd name="csX9" fmla="*/ 1506821 w 2604801"/>
                <a:gd name="csY9" fmla="*/ 49672 h 230319"/>
                <a:gd name="csX10" fmla="*/ 1730987 w 2604801"/>
                <a:gd name="csY10" fmla="*/ 62452 h 230319"/>
                <a:gd name="csX11" fmla="*/ 2604802 w 2604801"/>
                <a:gd name="csY11" fmla="*/ 81062 h 230319"/>
                <a:gd name="csX12" fmla="*/ 2604802 w 2604801"/>
                <a:gd name="csY12" fmla="*/ 229947 h 230319"/>
                <a:gd name="csX13" fmla="*/ 2496382 w 2604801"/>
                <a:gd name="csY13" fmla="*/ 230319 h 2303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2604801" h="230319">
                  <a:moveTo>
                    <a:pt x="2496507" y="230319"/>
                  </a:moveTo>
                  <a:cubicBezTo>
                    <a:pt x="2235331" y="230319"/>
                    <a:pt x="1975770" y="223868"/>
                    <a:pt x="1723535" y="211212"/>
                  </a:cubicBezTo>
                  <a:cubicBezTo>
                    <a:pt x="1636229" y="206870"/>
                    <a:pt x="1565812" y="202528"/>
                    <a:pt x="1497755" y="198309"/>
                  </a:cubicBezTo>
                  <a:cubicBezTo>
                    <a:pt x="1379400" y="190989"/>
                    <a:pt x="1267627" y="184165"/>
                    <a:pt x="1074633" y="176969"/>
                  </a:cubicBezTo>
                  <a:cubicBezTo>
                    <a:pt x="892940" y="170269"/>
                    <a:pt x="694730" y="165554"/>
                    <a:pt x="501487" y="163445"/>
                  </a:cubicBezTo>
                  <a:cubicBezTo>
                    <a:pt x="335691" y="161584"/>
                    <a:pt x="165672" y="161584"/>
                    <a:pt x="0" y="163445"/>
                  </a:cubicBezTo>
                  <a:lnTo>
                    <a:pt x="0" y="292"/>
                  </a:lnTo>
                  <a:cubicBezTo>
                    <a:pt x="166790" y="-1569"/>
                    <a:pt x="336312" y="5999"/>
                    <a:pt x="503102" y="7860"/>
                  </a:cubicBezTo>
                  <a:cubicBezTo>
                    <a:pt x="697710" y="9970"/>
                    <a:pt x="897162" y="21384"/>
                    <a:pt x="1080097" y="28208"/>
                  </a:cubicBezTo>
                  <a:cubicBezTo>
                    <a:pt x="1274831" y="35404"/>
                    <a:pt x="1387472" y="42352"/>
                    <a:pt x="1506821" y="49672"/>
                  </a:cubicBezTo>
                  <a:cubicBezTo>
                    <a:pt x="1574505" y="53891"/>
                    <a:pt x="1644550" y="58109"/>
                    <a:pt x="1730987" y="62452"/>
                  </a:cubicBezTo>
                  <a:cubicBezTo>
                    <a:pt x="2013896" y="76720"/>
                    <a:pt x="2311212" y="83047"/>
                    <a:pt x="2604802" y="81062"/>
                  </a:cubicBezTo>
                  <a:lnTo>
                    <a:pt x="2604802" y="229947"/>
                  </a:lnTo>
                  <a:cubicBezTo>
                    <a:pt x="2570028" y="230195"/>
                    <a:pt x="2531156" y="230319"/>
                    <a:pt x="2496382" y="230319"/>
                  </a:cubicBezTo>
                  <a:close/>
                </a:path>
              </a:pathLst>
            </a:custGeom>
            <a:solidFill>
              <a:schemeClr val="bg2">
                <a:lumMod val="90000"/>
                <a:alpha val="69165"/>
              </a:schemeClr>
            </a:solidFill>
            <a:ln w="12418" cap="flat">
              <a:noFill/>
              <a:prstDash val="solid"/>
              <a:miter/>
            </a:ln>
          </p:spPr>
          <p:txBody>
            <a:bodyPr/>
            <a:lstStyle/>
            <a:p>
              <a:endParaRPr lang="en-GB"/>
            </a:p>
          </p:txBody>
        </p:sp>
        <p:sp>
          <p:nvSpPr>
            <p:cNvPr id="111" name="Freeform 110">
              <a:extLst>
                <a:ext uri="{FF2B5EF4-FFF2-40B4-BE49-F238E27FC236}">
                  <a16:creationId xmlns:a16="http://schemas.microsoft.com/office/drawing/2014/main" id="{73E09BED-A5A7-C66C-CCC2-4DD7CCC0D8A7}"/>
                </a:ext>
              </a:extLst>
            </p:cNvPr>
            <p:cNvSpPr/>
            <p:nvPr/>
          </p:nvSpPr>
          <p:spPr>
            <a:xfrm>
              <a:off x="6472748" y="2459692"/>
              <a:ext cx="2766857" cy="358851"/>
            </a:xfrm>
            <a:custGeom>
              <a:avLst/>
              <a:gdLst>
                <a:gd name="csX0" fmla="*/ 2409696 w 2605050"/>
                <a:gd name="csY0" fmla="*/ 333192 h 337865"/>
                <a:gd name="csX1" fmla="*/ 1961239 w 2605050"/>
                <a:gd name="csY1" fmla="*/ 309371 h 337865"/>
                <a:gd name="csX2" fmla="*/ 1675722 w 2605050"/>
                <a:gd name="csY2" fmla="*/ 278725 h 337865"/>
                <a:gd name="csX3" fmla="*/ 1409703 w 2605050"/>
                <a:gd name="csY3" fmla="*/ 236045 h 337865"/>
                <a:gd name="csX4" fmla="*/ 1168149 w 2605050"/>
                <a:gd name="csY4" fmla="*/ 194481 h 337865"/>
                <a:gd name="csX5" fmla="*/ 756453 w 2605050"/>
                <a:gd name="csY5" fmla="*/ 138897 h 337865"/>
                <a:gd name="csX6" fmla="*/ 348855 w 2605050"/>
                <a:gd name="csY6" fmla="*/ 114083 h 337865"/>
                <a:gd name="csX7" fmla="*/ 0 w 2605050"/>
                <a:gd name="csY7" fmla="*/ 114083 h 337865"/>
                <a:gd name="csX8" fmla="*/ 0 w 2605050"/>
                <a:gd name="csY8" fmla="*/ 2419 h 337865"/>
                <a:gd name="csX9" fmla="*/ 351960 w 2605050"/>
                <a:gd name="csY9" fmla="*/ 2419 h 337865"/>
                <a:gd name="csX10" fmla="*/ 767257 w 2605050"/>
                <a:gd name="csY10" fmla="*/ 27730 h 337865"/>
                <a:gd name="csX11" fmla="*/ 1185412 w 2605050"/>
                <a:gd name="csY11" fmla="*/ 84182 h 337865"/>
                <a:gd name="csX12" fmla="*/ 1429822 w 2605050"/>
                <a:gd name="csY12" fmla="*/ 126242 h 337865"/>
                <a:gd name="csX13" fmla="*/ 1690252 w 2605050"/>
                <a:gd name="csY13" fmla="*/ 168054 h 337865"/>
                <a:gd name="csX14" fmla="*/ 1970553 w 2605050"/>
                <a:gd name="csY14" fmla="*/ 198079 h 337865"/>
                <a:gd name="csX15" fmla="*/ 2605050 w 2605050"/>
                <a:gd name="csY15" fmla="*/ 215449 h 337865"/>
                <a:gd name="csX16" fmla="*/ 2605050 w 2605050"/>
                <a:gd name="csY16" fmla="*/ 337659 h 337865"/>
                <a:gd name="csX17" fmla="*/ 2409820 w 2605050"/>
                <a:gd name="csY17" fmla="*/ 333192 h 33786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2605050" h="337865">
                  <a:moveTo>
                    <a:pt x="2409696" y="333192"/>
                  </a:moveTo>
                  <a:cubicBezTo>
                    <a:pt x="2247129" y="333192"/>
                    <a:pt x="2119584" y="322646"/>
                    <a:pt x="1961239" y="309371"/>
                  </a:cubicBezTo>
                  <a:cubicBezTo>
                    <a:pt x="1868095" y="301554"/>
                    <a:pt x="1769239" y="291008"/>
                    <a:pt x="1675722" y="278725"/>
                  </a:cubicBezTo>
                  <a:cubicBezTo>
                    <a:pt x="1557739" y="263216"/>
                    <a:pt x="1489185" y="250685"/>
                    <a:pt x="1409703" y="236045"/>
                  </a:cubicBezTo>
                  <a:cubicBezTo>
                    <a:pt x="1347607" y="224630"/>
                    <a:pt x="1277190" y="211727"/>
                    <a:pt x="1168149" y="194481"/>
                  </a:cubicBezTo>
                  <a:cubicBezTo>
                    <a:pt x="1025825" y="171900"/>
                    <a:pt x="913432" y="154158"/>
                    <a:pt x="756453" y="138897"/>
                  </a:cubicBezTo>
                  <a:cubicBezTo>
                    <a:pt x="631516" y="126739"/>
                    <a:pt x="486833" y="117929"/>
                    <a:pt x="348855" y="114083"/>
                  </a:cubicBezTo>
                  <a:cubicBezTo>
                    <a:pt x="233978" y="110857"/>
                    <a:pt x="114753" y="110857"/>
                    <a:pt x="0" y="114083"/>
                  </a:cubicBezTo>
                  <a:lnTo>
                    <a:pt x="0" y="2419"/>
                  </a:lnTo>
                  <a:cubicBezTo>
                    <a:pt x="116740" y="-806"/>
                    <a:pt x="234971" y="-806"/>
                    <a:pt x="351960" y="2419"/>
                  </a:cubicBezTo>
                  <a:cubicBezTo>
                    <a:pt x="492297" y="6390"/>
                    <a:pt x="639837" y="15323"/>
                    <a:pt x="767257" y="27730"/>
                  </a:cubicBezTo>
                  <a:cubicBezTo>
                    <a:pt x="927465" y="43363"/>
                    <a:pt x="1041349" y="61353"/>
                    <a:pt x="1185412" y="84182"/>
                  </a:cubicBezTo>
                  <a:cubicBezTo>
                    <a:pt x="1295943" y="101676"/>
                    <a:pt x="1366981" y="114704"/>
                    <a:pt x="1429822" y="126242"/>
                  </a:cubicBezTo>
                  <a:cubicBezTo>
                    <a:pt x="1511043" y="141131"/>
                    <a:pt x="1575127" y="152917"/>
                    <a:pt x="1690252" y="168054"/>
                  </a:cubicBezTo>
                  <a:cubicBezTo>
                    <a:pt x="1782154" y="180089"/>
                    <a:pt x="1879024" y="190511"/>
                    <a:pt x="1970553" y="198079"/>
                  </a:cubicBezTo>
                  <a:cubicBezTo>
                    <a:pt x="2176464" y="215201"/>
                    <a:pt x="2393179" y="221032"/>
                    <a:pt x="2605050" y="215449"/>
                  </a:cubicBezTo>
                  <a:lnTo>
                    <a:pt x="2605050" y="337659"/>
                  </a:lnTo>
                  <a:cubicBezTo>
                    <a:pt x="2551896" y="339024"/>
                    <a:pt x="2462850" y="333192"/>
                    <a:pt x="2409820" y="333192"/>
                  </a:cubicBezTo>
                  <a:close/>
                </a:path>
              </a:pathLst>
            </a:custGeom>
            <a:solidFill>
              <a:schemeClr val="bg2">
                <a:lumMod val="90000"/>
                <a:alpha val="69165"/>
              </a:schemeClr>
            </a:solidFill>
            <a:ln w="12418" cap="flat">
              <a:noFill/>
              <a:prstDash val="solid"/>
              <a:miter/>
            </a:ln>
          </p:spPr>
          <p:txBody>
            <a:bodyPr/>
            <a:lstStyle/>
            <a:p>
              <a:endParaRPr lang="en-GB"/>
            </a:p>
          </p:txBody>
        </p:sp>
        <p:sp>
          <p:nvSpPr>
            <p:cNvPr id="112" name="Freeform 111">
              <a:extLst>
                <a:ext uri="{FF2B5EF4-FFF2-40B4-BE49-F238E27FC236}">
                  <a16:creationId xmlns:a16="http://schemas.microsoft.com/office/drawing/2014/main" id="{13EBC214-99A3-9817-78B7-4226181440F3}"/>
                </a:ext>
              </a:extLst>
            </p:cNvPr>
            <p:cNvSpPr/>
            <p:nvPr/>
          </p:nvSpPr>
          <p:spPr>
            <a:xfrm>
              <a:off x="6472880" y="2573862"/>
              <a:ext cx="2766592" cy="459127"/>
            </a:xfrm>
            <a:custGeom>
              <a:avLst/>
              <a:gdLst>
                <a:gd name="csX0" fmla="*/ 2604802 w 2604801"/>
                <a:gd name="csY0" fmla="*/ 432277 h 432277"/>
                <a:gd name="csX1" fmla="*/ 2379766 w 2604801"/>
                <a:gd name="csY1" fmla="*/ 424088 h 432277"/>
                <a:gd name="csX2" fmla="*/ 2017374 w 2604801"/>
                <a:gd name="csY2" fmla="*/ 399522 h 432277"/>
                <a:gd name="csX3" fmla="*/ 1589408 w 2604801"/>
                <a:gd name="csY3" fmla="*/ 316147 h 432277"/>
                <a:gd name="csX4" fmla="*/ 1383374 w 2604801"/>
                <a:gd name="csY4" fmla="*/ 257089 h 432277"/>
                <a:gd name="csX5" fmla="*/ 1203047 w 2604801"/>
                <a:gd name="csY5" fmla="*/ 202746 h 432277"/>
                <a:gd name="csX6" fmla="*/ 908588 w 2604801"/>
                <a:gd name="csY6" fmla="*/ 128924 h 432277"/>
                <a:gd name="csX7" fmla="*/ 514527 w 2604801"/>
                <a:gd name="csY7" fmla="*/ 58576 h 432277"/>
                <a:gd name="csX8" fmla="*/ 242174 w 2604801"/>
                <a:gd name="csY8" fmla="*/ 40958 h 432277"/>
                <a:gd name="csX9" fmla="*/ 0 w 2604801"/>
                <a:gd name="csY9" fmla="*/ 37980 h 432277"/>
                <a:gd name="csX10" fmla="*/ 0 w 2604801"/>
                <a:gd name="csY10" fmla="*/ 759 h 432277"/>
                <a:gd name="csX11" fmla="*/ 243540 w 2604801"/>
                <a:gd name="csY11" fmla="*/ 3737 h 432277"/>
                <a:gd name="csX12" fmla="*/ 518253 w 2604801"/>
                <a:gd name="csY12" fmla="*/ 21479 h 432277"/>
                <a:gd name="csX13" fmla="*/ 916661 w 2604801"/>
                <a:gd name="csY13" fmla="*/ 92447 h 432277"/>
                <a:gd name="csX14" fmla="*/ 1213603 w 2604801"/>
                <a:gd name="csY14" fmla="*/ 166890 h 432277"/>
                <a:gd name="csX15" fmla="*/ 1394302 w 2604801"/>
                <a:gd name="csY15" fmla="*/ 221357 h 432277"/>
                <a:gd name="csX16" fmla="*/ 1598723 w 2604801"/>
                <a:gd name="csY16" fmla="*/ 279918 h 432277"/>
                <a:gd name="csX17" fmla="*/ 2021596 w 2604801"/>
                <a:gd name="csY17" fmla="*/ 362301 h 432277"/>
                <a:gd name="csX18" fmla="*/ 2381505 w 2604801"/>
                <a:gd name="csY18" fmla="*/ 386743 h 432277"/>
                <a:gd name="csX19" fmla="*/ 2604802 w 2604801"/>
                <a:gd name="csY19" fmla="*/ 394932 h 432277"/>
                <a:gd name="csX20" fmla="*/ 2604802 w 2604801"/>
                <a:gd name="csY20" fmla="*/ 432153 h 43227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2604801" h="432277">
                  <a:moveTo>
                    <a:pt x="2604802" y="432277"/>
                  </a:moveTo>
                  <a:cubicBezTo>
                    <a:pt x="2532398" y="430416"/>
                    <a:pt x="2453660" y="427687"/>
                    <a:pt x="2379766" y="424088"/>
                  </a:cubicBezTo>
                  <a:cubicBezTo>
                    <a:pt x="2213969" y="416148"/>
                    <a:pt x="2122440" y="411433"/>
                    <a:pt x="2017374" y="399522"/>
                  </a:cubicBezTo>
                  <a:cubicBezTo>
                    <a:pt x="1848721" y="380291"/>
                    <a:pt x="1692363" y="342698"/>
                    <a:pt x="1589408" y="316147"/>
                  </a:cubicBezTo>
                  <a:cubicBezTo>
                    <a:pt x="1501232" y="293318"/>
                    <a:pt x="1454287" y="278926"/>
                    <a:pt x="1383374" y="257089"/>
                  </a:cubicBezTo>
                  <a:cubicBezTo>
                    <a:pt x="1339038" y="243441"/>
                    <a:pt x="1284021" y="226568"/>
                    <a:pt x="1203047" y="202746"/>
                  </a:cubicBezTo>
                  <a:cubicBezTo>
                    <a:pt x="1125303" y="179917"/>
                    <a:pt x="1028930" y="155723"/>
                    <a:pt x="908588" y="128924"/>
                  </a:cubicBezTo>
                  <a:cubicBezTo>
                    <a:pt x="756950" y="95177"/>
                    <a:pt x="656727" y="72844"/>
                    <a:pt x="514527" y="58576"/>
                  </a:cubicBezTo>
                  <a:cubicBezTo>
                    <a:pt x="417036" y="48774"/>
                    <a:pt x="293838" y="42819"/>
                    <a:pt x="242174" y="40958"/>
                  </a:cubicBezTo>
                  <a:cubicBezTo>
                    <a:pt x="167287" y="38352"/>
                    <a:pt x="91653" y="35995"/>
                    <a:pt x="0" y="37980"/>
                  </a:cubicBezTo>
                  <a:lnTo>
                    <a:pt x="0" y="759"/>
                  </a:lnTo>
                  <a:cubicBezTo>
                    <a:pt x="92771" y="-1226"/>
                    <a:pt x="168156" y="1007"/>
                    <a:pt x="243540" y="3737"/>
                  </a:cubicBezTo>
                  <a:cubicBezTo>
                    <a:pt x="295577" y="5598"/>
                    <a:pt x="419893" y="11677"/>
                    <a:pt x="518253" y="21479"/>
                  </a:cubicBezTo>
                  <a:cubicBezTo>
                    <a:pt x="662688" y="35871"/>
                    <a:pt x="769245" y="59692"/>
                    <a:pt x="916661" y="92447"/>
                  </a:cubicBezTo>
                  <a:cubicBezTo>
                    <a:pt x="1037872" y="119494"/>
                    <a:pt x="1134990" y="143812"/>
                    <a:pt x="1213603" y="166890"/>
                  </a:cubicBezTo>
                  <a:cubicBezTo>
                    <a:pt x="1294701" y="190711"/>
                    <a:pt x="1349967" y="207709"/>
                    <a:pt x="1394302" y="221357"/>
                  </a:cubicBezTo>
                  <a:cubicBezTo>
                    <a:pt x="1464720" y="243069"/>
                    <a:pt x="1511292" y="257337"/>
                    <a:pt x="1598723" y="279918"/>
                  </a:cubicBezTo>
                  <a:cubicBezTo>
                    <a:pt x="1700560" y="306221"/>
                    <a:pt x="1855304" y="343442"/>
                    <a:pt x="2021596" y="362301"/>
                  </a:cubicBezTo>
                  <a:cubicBezTo>
                    <a:pt x="2125545" y="374088"/>
                    <a:pt x="2216453" y="378803"/>
                    <a:pt x="2381505" y="386743"/>
                  </a:cubicBezTo>
                  <a:cubicBezTo>
                    <a:pt x="2455151" y="390217"/>
                    <a:pt x="2532522" y="392947"/>
                    <a:pt x="2604802" y="394932"/>
                  </a:cubicBezTo>
                  <a:lnTo>
                    <a:pt x="2604802" y="432153"/>
                  </a:lnTo>
                  <a:close/>
                </a:path>
              </a:pathLst>
            </a:custGeom>
            <a:solidFill>
              <a:schemeClr val="bg2">
                <a:lumMod val="90000"/>
                <a:alpha val="69165"/>
              </a:schemeClr>
            </a:solidFill>
            <a:ln w="12418" cap="flat">
              <a:noFill/>
              <a:prstDash val="solid"/>
              <a:miter/>
            </a:ln>
          </p:spPr>
          <p:txBody>
            <a:bodyPr/>
            <a:lstStyle/>
            <a:p>
              <a:endParaRPr lang="en-GB"/>
            </a:p>
          </p:txBody>
        </p:sp>
        <p:sp>
          <p:nvSpPr>
            <p:cNvPr id="113" name="Freeform 112">
              <a:extLst>
                <a:ext uri="{FF2B5EF4-FFF2-40B4-BE49-F238E27FC236}">
                  <a16:creationId xmlns:a16="http://schemas.microsoft.com/office/drawing/2014/main" id="{2B9774C6-FAD3-CF40-6029-7D450371D1BE}"/>
                </a:ext>
              </a:extLst>
            </p:cNvPr>
            <p:cNvSpPr/>
            <p:nvPr/>
          </p:nvSpPr>
          <p:spPr>
            <a:xfrm>
              <a:off x="6472880" y="2158384"/>
              <a:ext cx="2766577" cy="707116"/>
            </a:xfrm>
            <a:custGeom>
              <a:avLst/>
              <a:gdLst>
                <a:gd name="csX0" fmla="*/ 87058 w 2604787"/>
                <a:gd name="csY0" fmla="*/ 665640 h 665764"/>
                <a:gd name="csX1" fmla="*/ 0 w 2604787"/>
                <a:gd name="csY1" fmla="*/ 664275 h 665764"/>
                <a:gd name="csX2" fmla="*/ 0 w 2604787"/>
                <a:gd name="csY2" fmla="*/ 651868 h 665764"/>
                <a:gd name="csX3" fmla="*/ 169025 w 2604787"/>
                <a:gd name="csY3" fmla="*/ 651868 h 665764"/>
                <a:gd name="csX4" fmla="*/ 290857 w 2604787"/>
                <a:gd name="csY4" fmla="*/ 645044 h 665764"/>
                <a:gd name="csX5" fmla="*/ 523966 w 2604787"/>
                <a:gd name="csY5" fmla="*/ 612414 h 665764"/>
                <a:gd name="csX6" fmla="*/ 757695 w 2604787"/>
                <a:gd name="csY6" fmla="*/ 555341 h 665764"/>
                <a:gd name="csX7" fmla="*/ 1003098 w 2604787"/>
                <a:gd name="csY7" fmla="*/ 468616 h 665764"/>
                <a:gd name="csX8" fmla="*/ 1153122 w 2604787"/>
                <a:gd name="csY8" fmla="*/ 398516 h 665764"/>
                <a:gd name="csX9" fmla="*/ 1298800 w 2604787"/>
                <a:gd name="csY9" fmla="*/ 326306 h 665764"/>
                <a:gd name="csX10" fmla="*/ 1585683 w 2604787"/>
                <a:gd name="csY10" fmla="*/ 191317 h 665764"/>
                <a:gd name="csX11" fmla="*/ 1916157 w 2604787"/>
                <a:gd name="csY11" fmla="*/ 79529 h 665764"/>
                <a:gd name="csX12" fmla="*/ 2363124 w 2604787"/>
                <a:gd name="csY12" fmla="*/ 9305 h 665764"/>
                <a:gd name="csX13" fmla="*/ 2604677 w 2604787"/>
                <a:gd name="csY13" fmla="*/ 0 h 665764"/>
                <a:gd name="csX14" fmla="*/ 2604677 w 2604787"/>
                <a:gd name="csY14" fmla="*/ 0 h 665764"/>
                <a:gd name="csX15" fmla="*/ 2604677 w 2604787"/>
                <a:gd name="csY15" fmla="*/ 12407 h 665764"/>
                <a:gd name="csX16" fmla="*/ 2604677 w 2604787"/>
                <a:gd name="csY16" fmla="*/ 12407 h 665764"/>
                <a:gd name="csX17" fmla="*/ 2363993 w 2604787"/>
                <a:gd name="csY17" fmla="*/ 21712 h 665764"/>
                <a:gd name="csX18" fmla="*/ 1919138 w 2604787"/>
                <a:gd name="csY18" fmla="*/ 91564 h 665764"/>
                <a:gd name="csX19" fmla="*/ 1590402 w 2604787"/>
                <a:gd name="csY19" fmla="*/ 202856 h 665764"/>
                <a:gd name="csX20" fmla="*/ 1305257 w 2604787"/>
                <a:gd name="csY20" fmla="*/ 337101 h 665764"/>
                <a:gd name="csX21" fmla="*/ 1158586 w 2604787"/>
                <a:gd name="csY21" fmla="*/ 409806 h 665764"/>
                <a:gd name="csX22" fmla="*/ 1007694 w 2604787"/>
                <a:gd name="csY22" fmla="*/ 480278 h 665764"/>
                <a:gd name="csX23" fmla="*/ 761048 w 2604787"/>
                <a:gd name="csY23" fmla="*/ 567500 h 665764"/>
                <a:gd name="csX24" fmla="*/ 526077 w 2604787"/>
                <a:gd name="csY24" fmla="*/ 624821 h 665764"/>
                <a:gd name="csX25" fmla="*/ 291602 w 2604787"/>
                <a:gd name="csY25" fmla="*/ 657576 h 665764"/>
                <a:gd name="csX26" fmla="*/ 169149 w 2604787"/>
                <a:gd name="csY26" fmla="*/ 664399 h 665764"/>
                <a:gd name="csX27" fmla="*/ 86810 w 2604787"/>
                <a:gd name="csY27" fmla="*/ 665764 h 66576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2604787" h="665764">
                  <a:moveTo>
                    <a:pt x="87058" y="665640"/>
                  </a:moveTo>
                  <a:cubicBezTo>
                    <a:pt x="59612" y="665640"/>
                    <a:pt x="27322" y="665144"/>
                    <a:pt x="0" y="664275"/>
                  </a:cubicBezTo>
                  <a:lnTo>
                    <a:pt x="0" y="651868"/>
                  </a:lnTo>
                  <a:cubicBezTo>
                    <a:pt x="54396" y="653605"/>
                    <a:pt x="114629" y="653605"/>
                    <a:pt x="169025" y="651868"/>
                  </a:cubicBezTo>
                  <a:cubicBezTo>
                    <a:pt x="227768" y="650007"/>
                    <a:pt x="273843" y="646533"/>
                    <a:pt x="290857" y="645044"/>
                  </a:cubicBezTo>
                  <a:cubicBezTo>
                    <a:pt x="332337" y="641570"/>
                    <a:pt x="417782" y="632761"/>
                    <a:pt x="523966" y="612414"/>
                  </a:cubicBezTo>
                  <a:cubicBezTo>
                    <a:pt x="599599" y="597897"/>
                    <a:pt x="680447" y="578170"/>
                    <a:pt x="757695" y="555341"/>
                  </a:cubicBezTo>
                  <a:cubicBezTo>
                    <a:pt x="839786" y="531023"/>
                    <a:pt x="922373" y="501867"/>
                    <a:pt x="1003098" y="468616"/>
                  </a:cubicBezTo>
                  <a:cubicBezTo>
                    <a:pt x="1061965" y="444422"/>
                    <a:pt x="1090529" y="430029"/>
                    <a:pt x="1153122" y="398516"/>
                  </a:cubicBezTo>
                  <a:cubicBezTo>
                    <a:pt x="1188517" y="380773"/>
                    <a:pt x="1232729" y="358565"/>
                    <a:pt x="1298800" y="326306"/>
                  </a:cubicBezTo>
                  <a:cubicBezTo>
                    <a:pt x="1444973" y="254842"/>
                    <a:pt x="1517874" y="219357"/>
                    <a:pt x="1585683" y="191317"/>
                  </a:cubicBezTo>
                  <a:cubicBezTo>
                    <a:pt x="1740426" y="127421"/>
                    <a:pt x="1868344" y="91812"/>
                    <a:pt x="1916157" y="79529"/>
                  </a:cubicBezTo>
                  <a:cubicBezTo>
                    <a:pt x="2112133" y="29157"/>
                    <a:pt x="2269235" y="16750"/>
                    <a:pt x="2363124" y="9305"/>
                  </a:cubicBezTo>
                  <a:cubicBezTo>
                    <a:pt x="2441738" y="3102"/>
                    <a:pt x="2526312" y="0"/>
                    <a:pt x="2604677" y="0"/>
                  </a:cubicBezTo>
                  <a:cubicBezTo>
                    <a:pt x="2604926" y="0"/>
                    <a:pt x="2604429" y="0"/>
                    <a:pt x="2604677" y="0"/>
                  </a:cubicBezTo>
                  <a:lnTo>
                    <a:pt x="2604677" y="12407"/>
                  </a:lnTo>
                  <a:cubicBezTo>
                    <a:pt x="2604677" y="12407"/>
                    <a:pt x="2604926" y="12407"/>
                    <a:pt x="2604677" y="12407"/>
                  </a:cubicBezTo>
                  <a:cubicBezTo>
                    <a:pt x="2526561" y="12407"/>
                    <a:pt x="2442358" y="15509"/>
                    <a:pt x="2363993" y="21712"/>
                  </a:cubicBezTo>
                  <a:cubicBezTo>
                    <a:pt x="2270477" y="29033"/>
                    <a:pt x="2114119" y="41440"/>
                    <a:pt x="1919138" y="91564"/>
                  </a:cubicBezTo>
                  <a:cubicBezTo>
                    <a:pt x="1871573" y="103847"/>
                    <a:pt x="1744400" y="139208"/>
                    <a:pt x="1590402" y="202856"/>
                  </a:cubicBezTo>
                  <a:cubicBezTo>
                    <a:pt x="1522966" y="230772"/>
                    <a:pt x="1450189" y="266256"/>
                    <a:pt x="1305257" y="337101"/>
                  </a:cubicBezTo>
                  <a:cubicBezTo>
                    <a:pt x="1238194" y="369855"/>
                    <a:pt x="1194105" y="392064"/>
                    <a:pt x="1158586" y="409806"/>
                  </a:cubicBezTo>
                  <a:cubicBezTo>
                    <a:pt x="1095621" y="441444"/>
                    <a:pt x="1066933" y="455836"/>
                    <a:pt x="1007694" y="480278"/>
                  </a:cubicBezTo>
                  <a:cubicBezTo>
                    <a:pt x="926472" y="513777"/>
                    <a:pt x="843511" y="543058"/>
                    <a:pt x="761048" y="567500"/>
                  </a:cubicBezTo>
                  <a:cubicBezTo>
                    <a:pt x="683428" y="590453"/>
                    <a:pt x="602082" y="610304"/>
                    <a:pt x="526077" y="624821"/>
                  </a:cubicBezTo>
                  <a:cubicBezTo>
                    <a:pt x="419272" y="645292"/>
                    <a:pt x="333331" y="654102"/>
                    <a:pt x="291602" y="657576"/>
                  </a:cubicBezTo>
                  <a:cubicBezTo>
                    <a:pt x="274464" y="659064"/>
                    <a:pt x="228264" y="662538"/>
                    <a:pt x="169149" y="664399"/>
                  </a:cubicBezTo>
                  <a:cubicBezTo>
                    <a:pt x="141827" y="665268"/>
                    <a:pt x="114381" y="665764"/>
                    <a:pt x="86810" y="665764"/>
                  </a:cubicBezTo>
                  <a:close/>
                </a:path>
              </a:pathLst>
            </a:custGeom>
            <a:solidFill>
              <a:schemeClr val="bg2">
                <a:lumMod val="90000"/>
                <a:alpha val="69165"/>
              </a:schemeClr>
            </a:solidFill>
            <a:ln w="12418" cap="flat">
              <a:noFill/>
              <a:prstDash val="solid"/>
              <a:miter/>
            </a:ln>
          </p:spPr>
          <p:txBody>
            <a:bodyPr/>
            <a:lstStyle/>
            <a:p>
              <a:endParaRPr lang="en-GB"/>
            </a:p>
          </p:txBody>
        </p:sp>
        <p:sp>
          <p:nvSpPr>
            <p:cNvPr id="114" name="Freeform 113">
              <a:extLst>
                <a:ext uri="{FF2B5EF4-FFF2-40B4-BE49-F238E27FC236}">
                  <a16:creationId xmlns:a16="http://schemas.microsoft.com/office/drawing/2014/main" id="{E83A20C7-732F-F61D-B868-B2704F223AA8}"/>
                </a:ext>
              </a:extLst>
            </p:cNvPr>
            <p:cNvSpPr/>
            <p:nvPr/>
          </p:nvSpPr>
          <p:spPr>
            <a:xfrm>
              <a:off x="6472880" y="2818192"/>
              <a:ext cx="2766724" cy="145614"/>
            </a:xfrm>
            <a:custGeom>
              <a:avLst/>
              <a:gdLst>
                <a:gd name="csX0" fmla="*/ 0 w 2604925"/>
                <a:gd name="csY0" fmla="*/ 137098 h 137098"/>
                <a:gd name="csX1" fmla="*/ 0 w 2604925"/>
                <a:gd name="csY1" fmla="*/ 43053 h 137098"/>
                <a:gd name="csX2" fmla="*/ 700194 w 2604925"/>
                <a:gd name="csY2" fmla="*/ 42060 h 137098"/>
                <a:gd name="csX3" fmla="*/ 1183673 w 2604925"/>
                <a:gd name="csY3" fmla="*/ 30397 h 137098"/>
                <a:gd name="csX4" fmla="*/ 1604187 w 2604925"/>
                <a:gd name="csY4" fmla="*/ 14640 h 137098"/>
                <a:gd name="csX5" fmla="*/ 1839407 w 2604925"/>
                <a:gd name="csY5" fmla="*/ 8189 h 137098"/>
                <a:gd name="csX6" fmla="*/ 2028179 w 2604925"/>
                <a:gd name="csY6" fmla="*/ 8809 h 137098"/>
                <a:gd name="csX7" fmla="*/ 2416527 w 2604925"/>
                <a:gd name="csY7" fmla="*/ 8189 h 137098"/>
                <a:gd name="csX8" fmla="*/ 2604926 w 2604925"/>
                <a:gd name="csY8" fmla="*/ 0 h 137098"/>
                <a:gd name="csX9" fmla="*/ 2604926 w 2604925"/>
                <a:gd name="csY9" fmla="*/ 92061 h 137098"/>
                <a:gd name="csX10" fmla="*/ 2417520 w 2604925"/>
                <a:gd name="csY10" fmla="*/ 95038 h 137098"/>
                <a:gd name="csX11" fmla="*/ 2027433 w 2604925"/>
                <a:gd name="csY11" fmla="*/ 95659 h 137098"/>
                <a:gd name="csX12" fmla="*/ 1839780 w 2604925"/>
                <a:gd name="csY12" fmla="*/ 95038 h 137098"/>
                <a:gd name="csX13" fmla="*/ 1608286 w 2604925"/>
                <a:gd name="csY13" fmla="*/ 101366 h 137098"/>
                <a:gd name="csX14" fmla="*/ 1186281 w 2604925"/>
                <a:gd name="csY14" fmla="*/ 117247 h 137098"/>
                <a:gd name="csX15" fmla="*/ 701933 w 2604925"/>
                <a:gd name="csY15" fmla="*/ 128910 h 137098"/>
                <a:gd name="csX16" fmla="*/ 124 w 2604925"/>
                <a:gd name="csY16" fmla="*/ 137098 h 13709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2604925" h="137098">
                  <a:moveTo>
                    <a:pt x="0" y="137098"/>
                  </a:moveTo>
                  <a:lnTo>
                    <a:pt x="0" y="43053"/>
                  </a:lnTo>
                  <a:cubicBezTo>
                    <a:pt x="232239" y="42060"/>
                    <a:pt x="470936" y="46527"/>
                    <a:pt x="700194" y="42060"/>
                  </a:cubicBezTo>
                  <a:cubicBezTo>
                    <a:pt x="920635" y="37842"/>
                    <a:pt x="1097733" y="33003"/>
                    <a:pt x="1183673" y="30397"/>
                  </a:cubicBezTo>
                  <a:cubicBezTo>
                    <a:pt x="1417527" y="23449"/>
                    <a:pt x="1525326" y="18362"/>
                    <a:pt x="1604187" y="14640"/>
                  </a:cubicBezTo>
                  <a:cubicBezTo>
                    <a:pt x="1684540" y="10794"/>
                    <a:pt x="1728752" y="8809"/>
                    <a:pt x="1839407" y="8189"/>
                  </a:cubicBezTo>
                  <a:cubicBezTo>
                    <a:pt x="1908085" y="7817"/>
                    <a:pt x="1966455" y="8189"/>
                    <a:pt x="2028179" y="8809"/>
                  </a:cubicBezTo>
                  <a:cubicBezTo>
                    <a:pt x="2125918" y="9554"/>
                    <a:pt x="2236572" y="10422"/>
                    <a:pt x="2416527" y="8189"/>
                  </a:cubicBezTo>
                  <a:cubicBezTo>
                    <a:pt x="2493526" y="7320"/>
                    <a:pt x="2562453" y="869"/>
                    <a:pt x="2604926" y="0"/>
                  </a:cubicBezTo>
                  <a:lnTo>
                    <a:pt x="2604926" y="92061"/>
                  </a:lnTo>
                  <a:cubicBezTo>
                    <a:pt x="2562204" y="92929"/>
                    <a:pt x="2494892" y="94046"/>
                    <a:pt x="2417520" y="95038"/>
                  </a:cubicBezTo>
                  <a:cubicBezTo>
                    <a:pt x="2236697" y="97147"/>
                    <a:pt x="2125545" y="96403"/>
                    <a:pt x="2027433" y="95659"/>
                  </a:cubicBezTo>
                  <a:cubicBezTo>
                    <a:pt x="1965958" y="95162"/>
                    <a:pt x="1907961" y="94790"/>
                    <a:pt x="1839780" y="95038"/>
                  </a:cubicBezTo>
                  <a:cubicBezTo>
                    <a:pt x="1730987" y="95535"/>
                    <a:pt x="1687396" y="97644"/>
                    <a:pt x="1608286" y="101366"/>
                  </a:cubicBezTo>
                  <a:cubicBezTo>
                    <a:pt x="1533646" y="104840"/>
                    <a:pt x="1420880" y="110175"/>
                    <a:pt x="1186281" y="117247"/>
                  </a:cubicBezTo>
                  <a:cubicBezTo>
                    <a:pt x="1100216" y="119852"/>
                    <a:pt x="922746" y="124691"/>
                    <a:pt x="701933" y="128910"/>
                  </a:cubicBezTo>
                  <a:cubicBezTo>
                    <a:pt x="472178" y="133252"/>
                    <a:pt x="232736" y="136106"/>
                    <a:pt x="124" y="137098"/>
                  </a:cubicBezTo>
                  <a:close/>
                </a:path>
              </a:pathLst>
            </a:custGeom>
            <a:solidFill>
              <a:schemeClr val="bg2">
                <a:lumMod val="90000"/>
                <a:alpha val="69165"/>
              </a:schemeClr>
            </a:solidFill>
            <a:ln w="12418" cap="flat">
              <a:noFill/>
              <a:prstDash val="solid"/>
              <a:miter/>
            </a:ln>
          </p:spPr>
          <p:txBody>
            <a:bodyPr/>
            <a:lstStyle/>
            <a:p>
              <a:endParaRPr lang="en-GB"/>
            </a:p>
          </p:txBody>
        </p:sp>
        <p:sp>
          <p:nvSpPr>
            <p:cNvPr id="115" name="Freeform 114">
              <a:extLst>
                <a:ext uri="{FF2B5EF4-FFF2-40B4-BE49-F238E27FC236}">
                  <a16:creationId xmlns:a16="http://schemas.microsoft.com/office/drawing/2014/main" id="{D2566273-E5C3-72CE-BC80-0FFD26656CA7}"/>
                </a:ext>
              </a:extLst>
            </p:cNvPr>
            <p:cNvSpPr/>
            <p:nvPr/>
          </p:nvSpPr>
          <p:spPr>
            <a:xfrm>
              <a:off x="6472880" y="2970527"/>
              <a:ext cx="2766592" cy="79593"/>
            </a:xfrm>
            <a:custGeom>
              <a:avLst/>
              <a:gdLst>
                <a:gd name="csX0" fmla="*/ 2604802 w 2604801"/>
                <a:gd name="csY0" fmla="*/ 74939 h 74938"/>
                <a:gd name="csX1" fmla="*/ 2029793 w 2604801"/>
                <a:gd name="csY1" fmla="*/ 63524 h 74938"/>
                <a:gd name="csX2" fmla="*/ 1495023 w 2604801"/>
                <a:gd name="csY2" fmla="*/ 44293 h 74938"/>
                <a:gd name="csX3" fmla="*/ 1216087 w 2604801"/>
                <a:gd name="csY3" fmla="*/ 33747 h 74938"/>
                <a:gd name="csX4" fmla="*/ 1070783 w 2604801"/>
                <a:gd name="csY4" fmla="*/ 28536 h 74938"/>
                <a:gd name="csX5" fmla="*/ 492297 w 2604801"/>
                <a:gd name="csY5" fmla="*/ 13648 h 74938"/>
                <a:gd name="csX6" fmla="*/ 0 w 2604801"/>
                <a:gd name="csY6" fmla="*/ 9305 h 74938"/>
                <a:gd name="csX7" fmla="*/ 0 w 2604801"/>
                <a:gd name="csY7" fmla="*/ 0 h 74938"/>
                <a:gd name="csX8" fmla="*/ 492421 w 2604801"/>
                <a:gd name="csY8" fmla="*/ 4343 h 74938"/>
                <a:gd name="csX9" fmla="*/ 1071031 w 2604801"/>
                <a:gd name="csY9" fmla="*/ 19231 h 74938"/>
                <a:gd name="csX10" fmla="*/ 1216336 w 2604801"/>
                <a:gd name="csY10" fmla="*/ 24442 h 74938"/>
                <a:gd name="csX11" fmla="*/ 1495271 w 2604801"/>
                <a:gd name="csY11" fmla="*/ 34988 h 74938"/>
                <a:gd name="csX12" fmla="*/ 2030041 w 2604801"/>
                <a:gd name="csY12" fmla="*/ 54219 h 74938"/>
                <a:gd name="csX13" fmla="*/ 2604677 w 2604801"/>
                <a:gd name="csY13" fmla="*/ 65634 h 74938"/>
                <a:gd name="csX14" fmla="*/ 2604677 w 2604801"/>
                <a:gd name="csY14" fmla="*/ 74939 h 7493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2604801" h="74938">
                  <a:moveTo>
                    <a:pt x="2604802" y="74939"/>
                  </a:moveTo>
                  <a:cubicBezTo>
                    <a:pt x="2413422" y="72954"/>
                    <a:pt x="2217074" y="69108"/>
                    <a:pt x="2029793" y="63524"/>
                  </a:cubicBezTo>
                  <a:cubicBezTo>
                    <a:pt x="1932178" y="60547"/>
                    <a:pt x="1776939" y="54839"/>
                    <a:pt x="1495023" y="44293"/>
                  </a:cubicBezTo>
                  <a:cubicBezTo>
                    <a:pt x="1348476" y="38834"/>
                    <a:pt x="1268372" y="35732"/>
                    <a:pt x="1216087" y="33747"/>
                  </a:cubicBezTo>
                  <a:cubicBezTo>
                    <a:pt x="1149148" y="31142"/>
                    <a:pt x="1127787" y="30398"/>
                    <a:pt x="1070783" y="28536"/>
                  </a:cubicBezTo>
                  <a:cubicBezTo>
                    <a:pt x="950938" y="24566"/>
                    <a:pt x="750368" y="17990"/>
                    <a:pt x="492297" y="13648"/>
                  </a:cubicBezTo>
                  <a:cubicBezTo>
                    <a:pt x="330971" y="10918"/>
                    <a:pt x="162195" y="9430"/>
                    <a:pt x="0" y="9305"/>
                  </a:cubicBezTo>
                  <a:lnTo>
                    <a:pt x="0" y="0"/>
                  </a:lnTo>
                  <a:cubicBezTo>
                    <a:pt x="162195" y="248"/>
                    <a:pt x="331095" y="1613"/>
                    <a:pt x="492421" y="4343"/>
                  </a:cubicBezTo>
                  <a:cubicBezTo>
                    <a:pt x="750616" y="8685"/>
                    <a:pt x="951186" y="15261"/>
                    <a:pt x="1071031" y="19231"/>
                  </a:cubicBezTo>
                  <a:cubicBezTo>
                    <a:pt x="1128036" y="21092"/>
                    <a:pt x="1149521" y="21961"/>
                    <a:pt x="1216336" y="24442"/>
                  </a:cubicBezTo>
                  <a:cubicBezTo>
                    <a:pt x="1268620" y="26427"/>
                    <a:pt x="1348724" y="29529"/>
                    <a:pt x="1495271" y="34988"/>
                  </a:cubicBezTo>
                  <a:cubicBezTo>
                    <a:pt x="1777186" y="45534"/>
                    <a:pt x="1932426" y="51241"/>
                    <a:pt x="2030041" y="54219"/>
                  </a:cubicBezTo>
                  <a:cubicBezTo>
                    <a:pt x="2217198" y="59802"/>
                    <a:pt x="2413422" y="63648"/>
                    <a:pt x="2604677" y="65634"/>
                  </a:cubicBezTo>
                  <a:lnTo>
                    <a:pt x="2604677" y="74939"/>
                  </a:lnTo>
                  <a:close/>
                </a:path>
              </a:pathLst>
            </a:custGeom>
            <a:solidFill>
              <a:schemeClr val="bg2">
                <a:lumMod val="90000"/>
                <a:alpha val="69165"/>
              </a:schemeClr>
            </a:solidFill>
            <a:ln w="12418" cap="flat">
              <a:noFill/>
              <a:prstDash val="solid"/>
              <a:miter/>
            </a:ln>
          </p:spPr>
          <p:txBody>
            <a:bodyPr/>
            <a:lstStyle/>
            <a:p>
              <a:endParaRPr lang="en-GB"/>
            </a:p>
          </p:txBody>
        </p:sp>
        <p:sp>
          <p:nvSpPr>
            <p:cNvPr id="116" name="Freeform 115">
              <a:extLst>
                <a:ext uri="{FF2B5EF4-FFF2-40B4-BE49-F238E27FC236}">
                  <a16:creationId xmlns:a16="http://schemas.microsoft.com/office/drawing/2014/main" id="{407C938F-782F-CAA0-E3AD-9A3DCAC4C171}"/>
                </a:ext>
              </a:extLst>
            </p:cNvPr>
            <p:cNvSpPr/>
            <p:nvPr/>
          </p:nvSpPr>
          <p:spPr>
            <a:xfrm>
              <a:off x="6472880" y="2537902"/>
              <a:ext cx="2766724" cy="601694"/>
            </a:xfrm>
            <a:custGeom>
              <a:avLst/>
              <a:gdLst>
                <a:gd name="csX0" fmla="*/ 33656 w 2604925"/>
                <a:gd name="csY0" fmla="*/ 566508 h 566507"/>
                <a:gd name="csX1" fmla="*/ 0 w 2604925"/>
                <a:gd name="csY1" fmla="*/ 566508 h 566507"/>
                <a:gd name="csX2" fmla="*/ 0 w 2604925"/>
                <a:gd name="csY2" fmla="*/ 504472 h 566507"/>
                <a:gd name="csX3" fmla="*/ 417036 w 2604925"/>
                <a:gd name="csY3" fmla="*/ 483628 h 566507"/>
                <a:gd name="csX4" fmla="*/ 760427 w 2604925"/>
                <a:gd name="csY4" fmla="*/ 427300 h 566507"/>
                <a:gd name="csX5" fmla="*/ 1085437 w 2604925"/>
                <a:gd name="csY5" fmla="*/ 326555 h 566507"/>
                <a:gd name="csX6" fmla="*/ 1309604 w 2604925"/>
                <a:gd name="csY6" fmla="*/ 245660 h 566507"/>
                <a:gd name="csX7" fmla="*/ 1476642 w 2604925"/>
                <a:gd name="csY7" fmla="*/ 185486 h 566507"/>
                <a:gd name="csX8" fmla="*/ 1928701 w 2604925"/>
                <a:gd name="csY8" fmla="*/ 57445 h 566507"/>
                <a:gd name="csX9" fmla="*/ 2344495 w 2604925"/>
                <a:gd name="csY9" fmla="*/ 8809 h 566507"/>
                <a:gd name="csX10" fmla="*/ 2604926 w 2604925"/>
                <a:gd name="csY10" fmla="*/ 0 h 566507"/>
                <a:gd name="csX11" fmla="*/ 2604926 w 2604925"/>
                <a:gd name="csY11" fmla="*/ 62035 h 566507"/>
                <a:gd name="csX12" fmla="*/ 2348594 w 2604925"/>
                <a:gd name="csY12" fmla="*/ 70721 h 566507"/>
                <a:gd name="csX13" fmla="*/ 1940375 w 2604925"/>
                <a:gd name="csY13" fmla="*/ 118364 h 566507"/>
                <a:gd name="csX14" fmla="*/ 1496513 w 2604925"/>
                <a:gd name="csY14" fmla="*/ 244296 h 566507"/>
                <a:gd name="csX15" fmla="*/ 1331834 w 2604925"/>
                <a:gd name="csY15" fmla="*/ 303601 h 566507"/>
                <a:gd name="csX16" fmla="*/ 1105681 w 2604925"/>
                <a:gd name="csY16" fmla="*/ 385240 h 566507"/>
                <a:gd name="csX17" fmla="*/ 774957 w 2604925"/>
                <a:gd name="csY17" fmla="*/ 487598 h 566507"/>
                <a:gd name="csX18" fmla="*/ 423991 w 2604925"/>
                <a:gd name="csY18" fmla="*/ 545167 h 566507"/>
                <a:gd name="csX19" fmla="*/ 33780 w 2604925"/>
                <a:gd name="csY19" fmla="*/ 566508 h 5665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2604925" h="566507">
                  <a:moveTo>
                    <a:pt x="33656" y="566508"/>
                  </a:moveTo>
                  <a:cubicBezTo>
                    <a:pt x="23969" y="566508"/>
                    <a:pt x="9687" y="566508"/>
                    <a:pt x="0" y="566508"/>
                  </a:cubicBezTo>
                  <a:lnTo>
                    <a:pt x="0" y="504472"/>
                  </a:lnTo>
                  <a:cubicBezTo>
                    <a:pt x="137729" y="505713"/>
                    <a:pt x="281543" y="498641"/>
                    <a:pt x="417036" y="483628"/>
                  </a:cubicBezTo>
                  <a:cubicBezTo>
                    <a:pt x="505710" y="473827"/>
                    <a:pt x="616116" y="461668"/>
                    <a:pt x="760427" y="427300"/>
                  </a:cubicBezTo>
                  <a:cubicBezTo>
                    <a:pt x="855931" y="404595"/>
                    <a:pt x="929080" y="380029"/>
                    <a:pt x="1085437" y="326555"/>
                  </a:cubicBezTo>
                  <a:cubicBezTo>
                    <a:pt x="1201433" y="286852"/>
                    <a:pt x="1258934" y="265015"/>
                    <a:pt x="1309604" y="245660"/>
                  </a:cubicBezTo>
                  <a:cubicBezTo>
                    <a:pt x="1357418" y="227422"/>
                    <a:pt x="1398774" y="211665"/>
                    <a:pt x="1476642" y="185486"/>
                  </a:cubicBezTo>
                  <a:cubicBezTo>
                    <a:pt x="1650263" y="127173"/>
                    <a:pt x="1764892" y="88711"/>
                    <a:pt x="1928701" y="57445"/>
                  </a:cubicBezTo>
                  <a:cubicBezTo>
                    <a:pt x="2100086" y="24690"/>
                    <a:pt x="2247129" y="15137"/>
                    <a:pt x="2344495" y="8809"/>
                  </a:cubicBezTo>
                  <a:cubicBezTo>
                    <a:pt x="2429443" y="3226"/>
                    <a:pt x="2519978" y="248"/>
                    <a:pt x="2604926" y="0"/>
                  </a:cubicBezTo>
                  <a:lnTo>
                    <a:pt x="2604926" y="62035"/>
                  </a:lnTo>
                  <a:cubicBezTo>
                    <a:pt x="2521344" y="62408"/>
                    <a:pt x="2432175" y="65261"/>
                    <a:pt x="2348594" y="70721"/>
                  </a:cubicBezTo>
                  <a:cubicBezTo>
                    <a:pt x="2252718" y="76924"/>
                    <a:pt x="2107910" y="86353"/>
                    <a:pt x="1940375" y="118364"/>
                  </a:cubicBezTo>
                  <a:cubicBezTo>
                    <a:pt x="1780788" y="148885"/>
                    <a:pt x="1667649" y="186851"/>
                    <a:pt x="1496513" y="244296"/>
                  </a:cubicBezTo>
                  <a:cubicBezTo>
                    <a:pt x="1419887" y="269978"/>
                    <a:pt x="1379151" y="285611"/>
                    <a:pt x="1331834" y="303601"/>
                  </a:cubicBezTo>
                  <a:cubicBezTo>
                    <a:pt x="1280667" y="323081"/>
                    <a:pt x="1222670" y="345165"/>
                    <a:pt x="1105681" y="385240"/>
                  </a:cubicBezTo>
                  <a:cubicBezTo>
                    <a:pt x="958389" y="435613"/>
                    <a:pt x="877292" y="463281"/>
                    <a:pt x="774957" y="487598"/>
                  </a:cubicBezTo>
                  <a:cubicBezTo>
                    <a:pt x="626921" y="522835"/>
                    <a:pt x="509683" y="535738"/>
                    <a:pt x="423991" y="545167"/>
                  </a:cubicBezTo>
                  <a:cubicBezTo>
                    <a:pt x="295577" y="559311"/>
                    <a:pt x="164430" y="566508"/>
                    <a:pt x="33780" y="566508"/>
                  </a:cubicBezTo>
                  <a:close/>
                </a:path>
              </a:pathLst>
            </a:custGeom>
            <a:solidFill>
              <a:schemeClr val="bg2">
                <a:lumMod val="90000"/>
                <a:alpha val="69165"/>
              </a:schemeClr>
            </a:solidFill>
            <a:ln w="12418" cap="flat">
              <a:noFill/>
              <a:prstDash val="solid"/>
              <a:miter/>
            </a:ln>
          </p:spPr>
          <p:txBody>
            <a:bodyPr/>
            <a:lstStyle/>
            <a:p>
              <a:endParaRPr lang="en-GB"/>
            </a:p>
          </p:txBody>
        </p:sp>
        <p:sp>
          <p:nvSpPr>
            <p:cNvPr id="117" name="Freeform 116">
              <a:extLst>
                <a:ext uri="{FF2B5EF4-FFF2-40B4-BE49-F238E27FC236}">
                  <a16:creationId xmlns:a16="http://schemas.microsoft.com/office/drawing/2014/main" id="{1BBEE2E0-8E9A-B644-51C7-55A3EDC6B05A}"/>
                </a:ext>
              </a:extLst>
            </p:cNvPr>
            <p:cNvSpPr/>
            <p:nvPr/>
          </p:nvSpPr>
          <p:spPr>
            <a:xfrm>
              <a:off x="6472880" y="2601316"/>
              <a:ext cx="2766724" cy="689428"/>
            </a:xfrm>
            <a:custGeom>
              <a:avLst/>
              <a:gdLst>
                <a:gd name="csX0" fmla="*/ 56880 w 2604925"/>
                <a:gd name="csY0" fmla="*/ 648987 h 649110"/>
                <a:gd name="csX1" fmla="*/ 0 w 2604925"/>
                <a:gd name="csY1" fmla="*/ 648490 h 649110"/>
                <a:gd name="csX2" fmla="*/ 0 w 2604925"/>
                <a:gd name="csY2" fmla="*/ 642287 h 649110"/>
                <a:gd name="csX3" fmla="*/ 223918 w 2604925"/>
                <a:gd name="csY3" fmla="*/ 637324 h 649110"/>
                <a:gd name="csX4" fmla="*/ 496271 w 2604925"/>
                <a:gd name="csY4" fmla="*/ 603204 h 649110"/>
                <a:gd name="csX5" fmla="*/ 899026 w 2604925"/>
                <a:gd name="csY5" fmla="*/ 503948 h 649110"/>
                <a:gd name="csX6" fmla="*/ 1259927 w 2604925"/>
                <a:gd name="csY6" fmla="*/ 344765 h 649110"/>
                <a:gd name="csX7" fmla="*/ 1502474 w 2604925"/>
                <a:gd name="csY7" fmla="*/ 231116 h 649110"/>
                <a:gd name="csX8" fmla="*/ 1632751 w 2604925"/>
                <a:gd name="csY8" fmla="*/ 173299 h 649110"/>
                <a:gd name="csX9" fmla="*/ 2076862 w 2604925"/>
                <a:gd name="csY9" fmla="*/ 46126 h 649110"/>
                <a:gd name="csX10" fmla="*/ 2604926 w 2604925"/>
                <a:gd name="csY10" fmla="*/ 468 h 649110"/>
                <a:gd name="csX11" fmla="*/ 2604926 w 2604925"/>
                <a:gd name="csY11" fmla="*/ 6672 h 649110"/>
                <a:gd name="csX12" fmla="*/ 2077980 w 2604925"/>
                <a:gd name="csY12" fmla="*/ 52206 h 649110"/>
                <a:gd name="csX13" fmla="*/ 1634987 w 2604925"/>
                <a:gd name="csY13" fmla="*/ 179006 h 649110"/>
                <a:gd name="csX14" fmla="*/ 1505207 w 2604925"/>
                <a:gd name="csY14" fmla="*/ 236699 h 649110"/>
                <a:gd name="csX15" fmla="*/ 1262659 w 2604925"/>
                <a:gd name="csY15" fmla="*/ 350348 h 649110"/>
                <a:gd name="csX16" fmla="*/ 901137 w 2604925"/>
                <a:gd name="csY16" fmla="*/ 509779 h 649110"/>
                <a:gd name="csX17" fmla="*/ 497389 w 2604925"/>
                <a:gd name="csY17" fmla="*/ 609284 h 649110"/>
                <a:gd name="csX18" fmla="*/ 224415 w 2604925"/>
                <a:gd name="csY18" fmla="*/ 643528 h 649110"/>
                <a:gd name="csX19" fmla="*/ 57004 w 2604925"/>
                <a:gd name="csY19" fmla="*/ 649111 h 64911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2604925" h="649110">
                  <a:moveTo>
                    <a:pt x="56880" y="648987"/>
                  </a:moveTo>
                  <a:cubicBezTo>
                    <a:pt x="37133" y="648987"/>
                    <a:pt x="15027" y="648738"/>
                    <a:pt x="0" y="648490"/>
                  </a:cubicBezTo>
                  <a:lnTo>
                    <a:pt x="0" y="642287"/>
                  </a:lnTo>
                  <a:cubicBezTo>
                    <a:pt x="50670" y="643404"/>
                    <a:pt x="134375" y="643404"/>
                    <a:pt x="223918" y="637324"/>
                  </a:cubicBezTo>
                  <a:cubicBezTo>
                    <a:pt x="305636" y="631741"/>
                    <a:pt x="402258" y="619582"/>
                    <a:pt x="496271" y="603204"/>
                  </a:cubicBezTo>
                  <a:cubicBezTo>
                    <a:pt x="583205" y="587944"/>
                    <a:pt x="728634" y="562509"/>
                    <a:pt x="899026" y="503948"/>
                  </a:cubicBezTo>
                  <a:cubicBezTo>
                    <a:pt x="963729" y="481739"/>
                    <a:pt x="1068920" y="433103"/>
                    <a:pt x="1259927" y="344765"/>
                  </a:cubicBezTo>
                  <a:cubicBezTo>
                    <a:pt x="1384243" y="287320"/>
                    <a:pt x="1455405" y="253449"/>
                    <a:pt x="1502474" y="231116"/>
                  </a:cubicBezTo>
                  <a:cubicBezTo>
                    <a:pt x="1566433" y="200719"/>
                    <a:pt x="1585683" y="191537"/>
                    <a:pt x="1632751" y="173299"/>
                  </a:cubicBezTo>
                  <a:cubicBezTo>
                    <a:pt x="1771971" y="119204"/>
                    <a:pt x="1925596" y="75159"/>
                    <a:pt x="2076862" y="46126"/>
                  </a:cubicBezTo>
                  <a:cubicBezTo>
                    <a:pt x="2190125" y="24414"/>
                    <a:pt x="2371818" y="-3998"/>
                    <a:pt x="2604926" y="468"/>
                  </a:cubicBezTo>
                  <a:lnTo>
                    <a:pt x="2604926" y="6672"/>
                  </a:lnTo>
                  <a:cubicBezTo>
                    <a:pt x="2372563" y="2205"/>
                    <a:pt x="2190994" y="30493"/>
                    <a:pt x="2077980" y="52206"/>
                  </a:cubicBezTo>
                  <a:cubicBezTo>
                    <a:pt x="1927086" y="81238"/>
                    <a:pt x="1773834" y="125035"/>
                    <a:pt x="1634987" y="179006"/>
                  </a:cubicBezTo>
                  <a:cubicBezTo>
                    <a:pt x="1588167" y="197245"/>
                    <a:pt x="1568917" y="206302"/>
                    <a:pt x="1505207" y="236699"/>
                  </a:cubicBezTo>
                  <a:cubicBezTo>
                    <a:pt x="1458137" y="259032"/>
                    <a:pt x="1386976" y="292903"/>
                    <a:pt x="1262659" y="350348"/>
                  </a:cubicBezTo>
                  <a:cubicBezTo>
                    <a:pt x="1071528" y="438687"/>
                    <a:pt x="966213" y="487322"/>
                    <a:pt x="901137" y="509779"/>
                  </a:cubicBezTo>
                  <a:cubicBezTo>
                    <a:pt x="730373" y="568465"/>
                    <a:pt x="584571" y="594023"/>
                    <a:pt x="497389" y="609284"/>
                  </a:cubicBezTo>
                  <a:cubicBezTo>
                    <a:pt x="403251" y="625785"/>
                    <a:pt x="306381" y="637944"/>
                    <a:pt x="224415" y="643528"/>
                  </a:cubicBezTo>
                  <a:cubicBezTo>
                    <a:pt x="161325" y="647870"/>
                    <a:pt x="103452" y="649111"/>
                    <a:pt x="57004" y="649111"/>
                  </a:cubicBezTo>
                  <a:close/>
                </a:path>
              </a:pathLst>
            </a:custGeom>
            <a:solidFill>
              <a:schemeClr val="bg2">
                <a:lumMod val="90000"/>
                <a:alpha val="69165"/>
              </a:schemeClr>
            </a:solidFill>
            <a:ln w="12418" cap="flat">
              <a:noFill/>
              <a:prstDash val="solid"/>
              <a:miter/>
            </a:ln>
          </p:spPr>
          <p:txBody>
            <a:bodyPr/>
            <a:lstStyle/>
            <a:p>
              <a:endParaRPr lang="en-GB"/>
            </a:p>
          </p:txBody>
        </p:sp>
        <p:sp>
          <p:nvSpPr>
            <p:cNvPr id="118" name="Freeform 117">
              <a:extLst>
                <a:ext uri="{FF2B5EF4-FFF2-40B4-BE49-F238E27FC236}">
                  <a16:creationId xmlns:a16="http://schemas.microsoft.com/office/drawing/2014/main" id="{851B9282-7C92-8DE4-4B81-888D21D7C7B0}"/>
                </a:ext>
              </a:extLst>
            </p:cNvPr>
            <p:cNvSpPr/>
            <p:nvPr/>
          </p:nvSpPr>
          <p:spPr>
            <a:xfrm>
              <a:off x="6472880" y="2911578"/>
              <a:ext cx="2766724" cy="382988"/>
            </a:xfrm>
            <a:custGeom>
              <a:avLst/>
              <a:gdLst>
                <a:gd name="csX0" fmla="*/ 61723 w 2604925"/>
                <a:gd name="csY0" fmla="*/ 360344 h 360591"/>
                <a:gd name="csX1" fmla="*/ 0 w 2604925"/>
                <a:gd name="csY1" fmla="*/ 359971 h 360591"/>
                <a:gd name="csX2" fmla="*/ 0 w 2604925"/>
                <a:gd name="csY2" fmla="*/ 353768 h 360591"/>
                <a:gd name="csX3" fmla="*/ 407101 w 2604925"/>
                <a:gd name="csY3" fmla="*/ 340740 h 360591"/>
                <a:gd name="csX4" fmla="*/ 613881 w 2604925"/>
                <a:gd name="csY4" fmla="*/ 320641 h 360591"/>
                <a:gd name="csX5" fmla="*/ 1045820 w 2604925"/>
                <a:gd name="csY5" fmla="*/ 243593 h 360591"/>
                <a:gd name="csX6" fmla="*/ 1154861 w 2604925"/>
                <a:gd name="csY6" fmla="*/ 216669 h 360591"/>
                <a:gd name="csX7" fmla="*/ 1342018 w 2604925"/>
                <a:gd name="csY7" fmla="*/ 168282 h 360591"/>
                <a:gd name="csX8" fmla="*/ 1785011 w 2604925"/>
                <a:gd name="csY8" fmla="*/ 64062 h 360591"/>
                <a:gd name="csX9" fmla="*/ 2156096 w 2604925"/>
                <a:gd name="csY9" fmla="*/ 17660 h 360591"/>
                <a:gd name="csX10" fmla="*/ 2604926 w 2604925"/>
                <a:gd name="csY10" fmla="*/ 166 h 360591"/>
                <a:gd name="csX11" fmla="*/ 2604926 w 2604925"/>
                <a:gd name="csY11" fmla="*/ 6369 h 360591"/>
                <a:gd name="csX12" fmla="*/ 2156593 w 2604925"/>
                <a:gd name="csY12" fmla="*/ 23863 h 360591"/>
                <a:gd name="csX13" fmla="*/ 1786004 w 2604925"/>
                <a:gd name="csY13" fmla="*/ 70266 h 360591"/>
                <a:gd name="csX14" fmla="*/ 1343508 w 2604925"/>
                <a:gd name="csY14" fmla="*/ 174485 h 360591"/>
                <a:gd name="csX15" fmla="*/ 1156351 w 2604925"/>
                <a:gd name="csY15" fmla="*/ 222873 h 360591"/>
                <a:gd name="csX16" fmla="*/ 1047062 w 2604925"/>
                <a:gd name="csY16" fmla="*/ 249920 h 360591"/>
                <a:gd name="csX17" fmla="*/ 614502 w 2604925"/>
                <a:gd name="csY17" fmla="*/ 327092 h 360591"/>
                <a:gd name="csX18" fmla="*/ 407474 w 2604925"/>
                <a:gd name="csY18" fmla="*/ 347192 h 360591"/>
                <a:gd name="csX19" fmla="*/ 61599 w 2604925"/>
                <a:gd name="csY19" fmla="*/ 360592 h 36059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2604925" h="360591">
                  <a:moveTo>
                    <a:pt x="61723" y="360344"/>
                  </a:moveTo>
                  <a:cubicBezTo>
                    <a:pt x="42722" y="360344"/>
                    <a:pt x="19250" y="360344"/>
                    <a:pt x="0" y="359971"/>
                  </a:cubicBezTo>
                  <a:lnTo>
                    <a:pt x="0" y="353768"/>
                  </a:lnTo>
                  <a:cubicBezTo>
                    <a:pt x="133755" y="355381"/>
                    <a:pt x="266143" y="351286"/>
                    <a:pt x="407101" y="340740"/>
                  </a:cubicBezTo>
                  <a:cubicBezTo>
                    <a:pt x="503598" y="333544"/>
                    <a:pt x="577989" y="324983"/>
                    <a:pt x="613881" y="320641"/>
                  </a:cubicBezTo>
                  <a:cubicBezTo>
                    <a:pt x="744282" y="304512"/>
                    <a:pt x="893561" y="277961"/>
                    <a:pt x="1045820" y="243593"/>
                  </a:cubicBezTo>
                  <a:cubicBezTo>
                    <a:pt x="1096118" y="232302"/>
                    <a:pt x="1114498" y="227340"/>
                    <a:pt x="1154861" y="216669"/>
                  </a:cubicBezTo>
                  <a:cubicBezTo>
                    <a:pt x="1189014" y="207612"/>
                    <a:pt x="1240554" y="193965"/>
                    <a:pt x="1342018" y="168282"/>
                  </a:cubicBezTo>
                  <a:cubicBezTo>
                    <a:pt x="1560969" y="112946"/>
                    <a:pt x="1681683" y="82549"/>
                    <a:pt x="1785011" y="64062"/>
                  </a:cubicBezTo>
                  <a:cubicBezTo>
                    <a:pt x="1941616" y="35898"/>
                    <a:pt x="2060468" y="25724"/>
                    <a:pt x="2156096" y="17660"/>
                  </a:cubicBezTo>
                  <a:cubicBezTo>
                    <a:pt x="2308231" y="4632"/>
                    <a:pt x="2454902" y="-1075"/>
                    <a:pt x="2604926" y="166"/>
                  </a:cubicBezTo>
                  <a:lnTo>
                    <a:pt x="2604926" y="6369"/>
                  </a:lnTo>
                  <a:cubicBezTo>
                    <a:pt x="2455151" y="5005"/>
                    <a:pt x="2308604" y="10836"/>
                    <a:pt x="2156593" y="23863"/>
                  </a:cubicBezTo>
                  <a:cubicBezTo>
                    <a:pt x="2061089" y="32052"/>
                    <a:pt x="1942362" y="42226"/>
                    <a:pt x="1786004" y="70266"/>
                  </a:cubicBezTo>
                  <a:cubicBezTo>
                    <a:pt x="1682925" y="88752"/>
                    <a:pt x="1562335" y="119150"/>
                    <a:pt x="1343508" y="174485"/>
                  </a:cubicBezTo>
                  <a:cubicBezTo>
                    <a:pt x="1242044" y="200168"/>
                    <a:pt x="1190504" y="213816"/>
                    <a:pt x="1156351" y="222873"/>
                  </a:cubicBezTo>
                  <a:cubicBezTo>
                    <a:pt x="1115989" y="233667"/>
                    <a:pt x="1097484" y="238506"/>
                    <a:pt x="1047062" y="249920"/>
                  </a:cubicBezTo>
                  <a:cubicBezTo>
                    <a:pt x="894678" y="284288"/>
                    <a:pt x="745152" y="310963"/>
                    <a:pt x="614502" y="327092"/>
                  </a:cubicBezTo>
                  <a:cubicBezTo>
                    <a:pt x="578610" y="331559"/>
                    <a:pt x="504095" y="339996"/>
                    <a:pt x="407474" y="347192"/>
                  </a:cubicBezTo>
                  <a:cubicBezTo>
                    <a:pt x="286511" y="356249"/>
                    <a:pt x="175235" y="360592"/>
                    <a:pt x="61599" y="360592"/>
                  </a:cubicBezTo>
                  <a:close/>
                </a:path>
              </a:pathLst>
            </a:custGeom>
            <a:solidFill>
              <a:schemeClr val="bg2">
                <a:lumMod val="90000"/>
                <a:alpha val="69165"/>
              </a:schemeClr>
            </a:solidFill>
            <a:ln w="12418" cap="flat">
              <a:noFill/>
              <a:prstDash val="solid"/>
              <a:miter/>
            </a:ln>
          </p:spPr>
          <p:txBody>
            <a:bodyPr/>
            <a:lstStyle/>
            <a:p>
              <a:endParaRPr lang="en-GB"/>
            </a:p>
          </p:txBody>
        </p:sp>
        <p:sp>
          <p:nvSpPr>
            <p:cNvPr id="119" name="Rectangle 118">
              <a:extLst>
                <a:ext uri="{FF2B5EF4-FFF2-40B4-BE49-F238E27FC236}">
                  <a16:creationId xmlns:a16="http://schemas.microsoft.com/office/drawing/2014/main" id="{503468BF-6326-CD6C-91A9-244D20954441}"/>
                </a:ext>
              </a:extLst>
            </p:cNvPr>
            <p:cNvSpPr/>
            <p:nvPr/>
          </p:nvSpPr>
          <p:spPr>
            <a:xfrm>
              <a:off x="591463" y="1235944"/>
              <a:ext cx="113571" cy="683133"/>
            </a:xfrm>
            <a:prstGeom prst="rect">
              <a:avLst/>
            </a:prstGeom>
            <a:solidFill>
              <a:srgbClr val="F47E55"/>
            </a:solidFill>
            <a:ln w="6209" cap="flat">
              <a:solidFill>
                <a:srgbClr val="231F20"/>
              </a:solidFill>
              <a:prstDash val="solid"/>
              <a:miter/>
            </a:ln>
          </p:spPr>
          <p:txBody>
            <a:bodyPr/>
            <a:lstStyle/>
            <a:p>
              <a:endParaRPr lang="en-GB"/>
            </a:p>
          </p:txBody>
        </p:sp>
        <p:sp>
          <p:nvSpPr>
            <p:cNvPr id="120" name="Rectangle 119">
              <a:extLst>
                <a:ext uri="{FF2B5EF4-FFF2-40B4-BE49-F238E27FC236}">
                  <a16:creationId xmlns:a16="http://schemas.microsoft.com/office/drawing/2014/main" id="{7E022E98-ADFB-BEFA-6E1E-E653C8CB3103}"/>
                </a:ext>
              </a:extLst>
            </p:cNvPr>
            <p:cNvSpPr/>
            <p:nvPr/>
          </p:nvSpPr>
          <p:spPr>
            <a:xfrm>
              <a:off x="3483498" y="1189294"/>
              <a:ext cx="113571" cy="307041"/>
            </a:xfrm>
            <a:prstGeom prst="rect">
              <a:avLst/>
            </a:prstGeom>
            <a:solidFill>
              <a:srgbClr val="70C9BF"/>
            </a:solidFill>
            <a:ln w="6209" cap="flat">
              <a:solidFill>
                <a:srgbClr val="231F20"/>
              </a:solidFill>
              <a:prstDash val="solid"/>
              <a:miter/>
            </a:ln>
          </p:spPr>
          <p:txBody>
            <a:bodyPr/>
            <a:lstStyle/>
            <a:p>
              <a:endParaRPr lang="en-GB"/>
            </a:p>
          </p:txBody>
        </p:sp>
        <p:sp>
          <p:nvSpPr>
            <p:cNvPr id="121" name="Rectangle 120">
              <a:extLst>
                <a:ext uri="{FF2B5EF4-FFF2-40B4-BE49-F238E27FC236}">
                  <a16:creationId xmlns:a16="http://schemas.microsoft.com/office/drawing/2014/main" id="{3BD7A2B5-7300-DDBF-F146-95C666B0048B}"/>
                </a:ext>
              </a:extLst>
            </p:cNvPr>
            <p:cNvSpPr/>
            <p:nvPr/>
          </p:nvSpPr>
          <p:spPr>
            <a:xfrm>
              <a:off x="6361816" y="1406858"/>
              <a:ext cx="113571" cy="366340"/>
            </a:xfrm>
            <a:prstGeom prst="rect">
              <a:avLst/>
            </a:prstGeom>
            <a:solidFill>
              <a:srgbClr val="9C9391"/>
            </a:solidFill>
            <a:ln w="6209" cap="flat">
              <a:solidFill>
                <a:srgbClr val="231F20"/>
              </a:solidFill>
              <a:prstDash val="solid"/>
              <a:miter/>
            </a:ln>
          </p:spPr>
          <p:txBody>
            <a:bodyPr/>
            <a:lstStyle/>
            <a:p>
              <a:endParaRPr lang="en-GB"/>
            </a:p>
          </p:txBody>
        </p:sp>
        <p:sp>
          <p:nvSpPr>
            <p:cNvPr id="122" name="Rectangle 121">
              <a:extLst>
                <a:ext uri="{FF2B5EF4-FFF2-40B4-BE49-F238E27FC236}">
                  <a16:creationId xmlns:a16="http://schemas.microsoft.com/office/drawing/2014/main" id="{AFC4059C-591D-D26E-EB9F-B93DA0F3D6F6}"/>
                </a:ext>
              </a:extLst>
            </p:cNvPr>
            <p:cNvSpPr/>
            <p:nvPr/>
          </p:nvSpPr>
          <p:spPr>
            <a:xfrm>
              <a:off x="9237099" y="1643926"/>
              <a:ext cx="113571" cy="528294"/>
            </a:xfrm>
            <a:prstGeom prst="rect">
              <a:avLst/>
            </a:prstGeom>
            <a:solidFill>
              <a:srgbClr val="52B556"/>
            </a:solidFill>
            <a:ln w="6209" cap="flat">
              <a:solidFill>
                <a:srgbClr val="231F20"/>
              </a:solidFill>
              <a:prstDash val="solid"/>
              <a:miter/>
            </a:ln>
          </p:spPr>
          <p:txBody>
            <a:bodyPr/>
            <a:lstStyle/>
            <a:p>
              <a:endParaRPr lang="en-GB"/>
            </a:p>
          </p:txBody>
        </p:sp>
        <p:sp>
          <p:nvSpPr>
            <p:cNvPr id="123" name="Rectangle 122">
              <a:extLst>
                <a:ext uri="{FF2B5EF4-FFF2-40B4-BE49-F238E27FC236}">
                  <a16:creationId xmlns:a16="http://schemas.microsoft.com/office/drawing/2014/main" id="{349EF869-B26E-677D-F83C-EDF7A2E88445}"/>
                </a:ext>
              </a:extLst>
            </p:cNvPr>
            <p:cNvSpPr/>
            <p:nvPr/>
          </p:nvSpPr>
          <p:spPr>
            <a:xfrm>
              <a:off x="9237099" y="2351437"/>
              <a:ext cx="113571" cy="256834"/>
            </a:xfrm>
            <a:prstGeom prst="rect">
              <a:avLst/>
            </a:prstGeom>
            <a:solidFill>
              <a:srgbClr val="E0444A"/>
            </a:solidFill>
            <a:ln w="6209" cap="flat">
              <a:solidFill>
                <a:srgbClr val="231F20"/>
              </a:solidFill>
              <a:prstDash val="solid"/>
              <a:miter/>
            </a:ln>
          </p:spPr>
          <p:txBody>
            <a:bodyPr/>
            <a:lstStyle/>
            <a:p>
              <a:endParaRPr lang="en-GB"/>
            </a:p>
          </p:txBody>
        </p:sp>
        <p:sp>
          <p:nvSpPr>
            <p:cNvPr id="124" name="Rectangle 123">
              <a:extLst>
                <a:ext uri="{FF2B5EF4-FFF2-40B4-BE49-F238E27FC236}">
                  <a16:creationId xmlns:a16="http://schemas.microsoft.com/office/drawing/2014/main" id="{DE9B1899-CFCC-E12B-5855-D03D9A1FE89C}"/>
                </a:ext>
              </a:extLst>
            </p:cNvPr>
            <p:cNvSpPr/>
            <p:nvPr/>
          </p:nvSpPr>
          <p:spPr>
            <a:xfrm>
              <a:off x="9237099" y="2679167"/>
              <a:ext cx="113571" cy="243260"/>
            </a:xfrm>
            <a:prstGeom prst="rect">
              <a:avLst/>
            </a:prstGeom>
            <a:solidFill>
              <a:srgbClr val="A780BA"/>
            </a:solidFill>
            <a:ln w="6209" cap="flat">
              <a:solidFill>
                <a:srgbClr val="231F20"/>
              </a:solidFill>
              <a:prstDash val="solid"/>
              <a:miter/>
            </a:ln>
          </p:spPr>
          <p:txBody>
            <a:bodyPr/>
            <a:lstStyle/>
            <a:p>
              <a:endParaRPr lang="en-GB"/>
            </a:p>
          </p:txBody>
        </p:sp>
        <p:sp>
          <p:nvSpPr>
            <p:cNvPr id="125" name="Rectangle 124">
              <a:extLst>
                <a:ext uri="{FF2B5EF4-FFF2-40B4-BE49-F238E27FC236}">
                  <a16:creationId xmlns:a16="http://schemas.microsoft.com/office/drawing/2014/main" id="{9D30CEBD-3645-4222-1BE1-DFFFA4CAD95A}"/>
                </a:ext>
              </a:extLst>
            </p:cNvPr>
            <p:cNvSpPr/>
            <p:nvPr/>
          </p:nvSpPr>
          <p:spPr>
            <a:xfrm>
              <a:off x="9237099" y="2990294"/>
              <a:ext cx="113571" cy="59827"/>
            </a:xfrm>
            <a:prstGeom prst="rect">
              <a:avLst/>
            </a:prstGeom>
            <a:solidFill>
              <a:srgbClr val="A0726A"/>
            </a:solidFill>
            <a:ln w="6209" cap="flat">
              <a:solidFill>
                <a:srgbClr val="231F20"/>
              </a:solidFill>
              <a:prstDash val="solid"/>
              <a:miter/>
            </a:ln>
          </p:spPr>
          <p:txBody>
            <a:bodyPr/>
            <a:lstStyle/>
            <a:p>
              <a:endParaRPr lang="en-GB"/>
            </a:p>
          </p:txBody>
        </p:sp>
        <p:sp>
          <p:nvSpPr>
            <p:cNvPr id="126" name="Rectangle 125">
              <a:extLst>
                <a:ext uri="{FF2B5EF4-FFF2-40B4-BE49-F238E27FC236}">
                  <a16:creationId xmlns:a16="http://schemas.microsoft.com/office/drawing/2014/main" id="{7FDE10CC-AB48-B855-A9DC-5F0A31A666B4}"/>
                </a:ext>
              </a:extLst>
            </p:cNvPr>
            <p:cNvSpPr/>
            <p:nvPr/>
          </p:nvSpPr>
          <p:spPr>
            <a:xfrm>
              <a:off x="6361816" y="2120827"/>
              <a:ext cx="113571" cy="491397"/>
            </a:xfrm>
            <a:prstGeom prst="rect">
              <a:avLst/>
            </a:prstGeom>
            <a:solidFill>
              <a:srgbClr val="F1EFB4"/>
            </a:solidFill>
            <a:ln w="6209" cap="flat">
              <a:solidFill>
                <a:srgbClr val="231F20"/>
              </a:solidFill>
              <a:prstDash val="solid"/>
              <a:miter/>
            </a:ln>
          </p:spPr>
          <p:txBody>
            <a:bodyPr/>
            <a:lstStyle/>
            <a:p>
              <a:endParaRPr lang="en-GB"/>
            </a:p>
          </p:txBody>
        </p:sp>
        <p:sp>
          <p:nvSpPr>
            <p:cNvPr id="127" name="Rectangle 126">
              <a:extLst>
                <a:ext uri="{FF2B5EF4-FFF2-40B4-BE49-F238E27FC236}">
                  <a16:creationId xmlns:a16="http://schemas.microsoft.com/office/drawing/2014/main" id="{EB74E855-2951-42B6-1BB4-145ED9318DFE}"/>
                </a:ext>
              </a:extLst>
            </p:cNvPr>
            <p:cNvSpPr/>
            <p:nvPr/>
          </p:nvSpPr>
          <p:spPr>
            <a:xfrm>
              <a:off x="6361816" y="2847711"/>
              <a:ext cx="113571" cy="138102"/>
            </a:xfrm>
            <a:prstGeom prst="rect">
              <a:avLst/>
            </a:prstGeom>
            <a:solidFill>
              <a:srgbClr val="63CDF6"/>
            </a:solidFill>
            <a:ln w="6209" cap="flat">
              <a:solidFill>
                <a:srgbClr val="231F20"/>
              </a:solidFill>
              <a:prstDash val="solid"/>
              <a:miter/>
            </a:ln>
          </p:spPr>
          <p:txBody>
            <a:bodyPr/>
            <a:lstStyle/>
            <a:p>
              <a:endParaRPr lang="en-GB"/>
            </a:p>
          </p:txBody>
        </p:sp>
        <p:sp>
          <p:nvSpPr>
            <p:cNvPr id="128" name="Rectangle 127">
              <a:extLst>
                <a:ext uri="{FF2B5EF4-FFF2-40B4-BE49-F238E27FC236}">
                  <a16:creationId xmlns:a16="http://schemas.microsoft.com/office/drawing/2014/main" id="{27E44E19-623C-3D53-8542-8F9187C0FB43}"/>
                </a:ext>
              </a:extLst>
            </p:cNvPr>
            <p:cNvSpPr/>
            <p:nvPr/>
          </p:nvSpPr>
          <p:spPr>
            <a:xfrm>
              <a:off x="6361816" y="3070018"/>
              <a:ext cx="113571" cy="69051"/>
            </a:xfrm>
            <a:prstGeom prst="rect">
              <a:avLst/>
            </a:prstGeom>
            <a:solidFill>
              <a:srgbClr val="32A8CC"/>
            </a:solidFill>
            <a:ln w="6209" cap="flat">
              <a:solidFill>
                <a:srgbClr val="231F20"/>
              </a:solidFill>
              <a:prstDash val="solid"/>
              <a:miter/>
            </a:ln>
          </p:spPr>
          <p:txBody>
            <a:bodyPr/>
            <a:lstStyle/>
            <a:p>
              <a:endParaRPr lang="en-GB"/>
            </a:p>
          </p:txBody>
        </p:sp>
        <p:sp>
          <p:nvSpPr>
            <p:cNvPr id="129" name="Rectangle 128">
              <a:extLst>
                <a:ext uri="{FF2B5EF4-FFF2-40B4-BE49-F238E27FC236}">
                  <a16:creationId xmlns:a16="http://schemas.microsoft.com/office/drawing/2014/main" id="{06BC3D0D-A2D0-BA6C-4673-D8FF2B75B283}"/>
                </a:ext>
              </a:extLst>
            </p:cNvPr>
            <p:cNvSpPr/>
            <p:nvPr/>
          </p:nvSpPr>
          <p:spPr>
            <a:xfrm>
              <a:off x="6361816" y="3281521"/>
              <a:ext cx="113571" cy="21347"/>
            </a:xfrm>
            <a:prstGeom prst="rect">
              <a:avLst/>
            </a:prstGeom>
            <a:solidFill>
              <a:srgbClr val="CA4E2C"/>
            </a:solidFill>
            <a:ln w="6209" cap="flat">
              <a:solidFill>
                <a:srgbClr val="231F20"/>
              </a:solidFill>
              <a:prstDash val="solid"/>
              <a:miter/>
            </a:ln>
          </p:spPr>
          <p:txBody>
            <a:bodyPr/>
            <a:lstStyle/>
            <a:p>
              <a:endParaRPr lang="en-GB"/>
            </a:p>
          </p:txBody>
        </p:sp>
        <p:sp>
          <p:nvSpPr>
            <p:cNvPr id="130" name="Rectangle 129">
              <a:extLst>
                <a:ext uri="{FF2B5EF4-FFF2-40B4-BE49-F238E27FC236}">
                  <a16:creationId xmlns:a16="http://schemas.microsoft.com/office/drawing/2014/main" id="{C90CD821-9BD7-7550-3A11-CE4B6A062FEE}"/>
                </a:ext>
              </a:extLst>
            </p:cNvPr>
            <p:cNvSpPr/>
            <p:nvPr/>
          </p:nvSpPr>
          <p:spPr>
            <a:xfrm>
              <a:off x="3483498" y="1554318"/>
              <a:ext cx="113571" cy="366471"/>
            </a:xfrm>
            <a:prstGeom prst="rect">
              <a:avLst/>
            </a:prstGeom>
            <a:solidFill>
              <a:srgbClr val="FAC1B3"/>
            </a:solidFill>
            <a:ln w="6209" cap="flat">
              <a:solidFill>
                <a:srgbClr val="231F20"/>
              </a:solidFill>
              <a:prstDash val="solid"/>
              <a:miter/>
            </a:ln>
          </p:spPr>
          <p:txBody>
            <a:bodyPr/>
            <a:lstStyle/>
            <a:p>
              <a:endParaRPr lang="en-GB"/>
            </a:p>
          </p:txBody>
        </p:sp>
        <p:sp>
          <p:nvSpPr>
            <p:cNvPr id="131" name="Rectangle 130">
              <a:extLst>
                <a:ext uri="{FF2B5EF4-FFF2-40B4-BE49-F238E27FC236}">
                  <a16:creationId xmlns:a16="http://schemas.microsoft.com/office/drawing/2014/main" id="{E55CD466-2301-C7D6-DA93-359C57A84B77}"/>
                </a:ext>
              </a:extLst>
            </p:cNvPr>
            <p:cNvSpPr/>
            <p:nvPr/>
          </p:nvSpPr>
          <p:spPr>
            <a:xfrm>
              <a:off x="3483498" y="2006182"/>
              <a:ext cx="113571" cy="261314"/>
            </a:xfrm>
            <a:prstGeom prst="rect">
              <a:avLst/>
            </a:prstGeom>
            <a:solidFill>
              <a:srgbClr val="CDC984"/>
            </a:solidFill>
            <a:ln w="6209" cap="flat">
              <a:solidFill>
                <a:srgbClr val="231F20"/>
              </a:solidFill>
              <a:prstDash val="solid"/>
              <a:miter/>
            </a:ln>
          </p:spPr>
          <p:txBody>
            <a:bodyPr/>
            <a:lstStyle/>
            <a:p>
              <a:endParaRPr lang="en-GB"/>
            </a:p>
          </p:txBody>
        </p:sp>
        <p:sp>
          <p:nvSpPr>
            <p:cNvPr id="132" name="Rectangle 131">
              <a:extLst>
                <a:ext uri="{FF2B5EF4-FFF2-40B4-BE49-F238E27FC236}">
                  <a16:creationId xmlns:a16="http://schemas.microsoft.com/office/drawing/2014/main" id="{41EA4348-BA8A-9A1B-7A1E-00D11DB42F54}"/>
                </a:ext>
              </a:extLst>
            </p:cNvPr>
            <p:cNvSpPr/>
            <p:nvPr/>
          </p:nvSpPr>
          <p:spPr>
            <a:xfrm>
              <a:off x="3483498" y="2638976"/>
              <a:ext cx="113571" cy="130591"/>
            </a:xfrm>
            <a:prstGeom prst="rect">
              <a:avLst/>
            </a:prstGeom>
            <a:solidFill>
              <a:srgbClr val="E21D38"/>
            </a:solidFill>
            <a:ln w="6209" cap="flat">
              <a:solidFill>
                <a:srgbClr val="231F20"/>
              </a:solidFill>
              <a:prstDash val="solid"/>
              <a:miter/>
            </a:ln>
          </p:spPr>
          <p:txBody>
            <a:bodyPr/>
            <a:lstStyle/>
            <a:p>
              <a:endParaRPr lang="en-GB"/>
            </a:p>
          </p:txBody>
        </p:sp>
        <p:sp>
          <p:nvSpPr>
            <p:cNvPr id="133" name="Rectangle 132">
              <a:extLst>
                <a:ext uri="{FF2B5EF4-FFF2-40B4-BE49-F238E27FC236}">
                  <a16:creationId xmlns:a16="http://schemas.microsoft.com/office/drawing/2014/main" id="{AAC52175-EEC8-2996-55BD-401A0C28FF16}"/>
                </a:ext>
              </a:extLst>
            </p:cNvPr>
            <p:cNvSpPr/>
            <p:nvPr/>
          </p:nvSpPr>
          <p:spPr>
            <a:xfrm>
              <a:off x="591463" y="2599047"/>
              <a:ext cx="113571" cy="251562"/>
            </a:xfrm>
            <a:prstGeom prst="rect">
              <a:avLst/>
            </a:prstGeom>
            <a:solidFill>
              <a:srgbClr val="00A99A"/>
            </a:solidFill>
            <a:ln w="6209" cap="flat">
              <a:solidFill>
                <a:srgbClr val="231F20"/>
              </a:solidFill>
              <a:prstDash val="solid"/>
              <a:miter/>
            </a:ln>
          </p:spPr>
          <p:txBody>
            <a:bodyPr/>
            <a:lstStyle/>
            <a:p>
              <a:endParaRPr lang="en-GB"/>
            </a:p>
          </p:txBody>
        </p:sp>
        <p:sp>
          <p:nvSpPr>
            <p:cNvPr id="134" name="Rectangle 133">
              <a:extLst>
                <a:ext uri="{FF2B5EF4-FFF2-40B4-BE49-F238E27FC236}">
                  <a16:creationId xmlns:a16="http://schemas.microsoft.com/office/drawing/2014/main" id="{F625373C-DC6C-8397-C12C-55E8EFB8CD5F}"/>
                </a:ext>
              </a:extLst>
            </p:cNvPr>
            <p:cNvSpPr/>
            <p:nvPr/>
          </p:nvSpPr>
          <p:spPr>
            <a:xfrm>
              <a:off x="591463" y="2932179"/>
              <a:ext cx="113571" cy="113459"/>
            </a:xfrm>
            <a:prstGeom prst="rect">
              <a:avLst/>
            </a:prstGeom>
            <a:solidFill>
              <a:srgbClr val="006760"/>
            </a:solidFill>
            <a:ln w="6209" cap="flat">
              <a:solidFill>
                <a:srgbClr val="231F20"/>
              </a:solidFill>
              <a:prstDash val="solid"/>
              <a:miter/>
            </a:ln>
          </p:spPr>
          <p:txBody>
            <a:bodyPr/>
            <a:lstStyle/>
            <a:p>
              <a:endParaRPr lang="en-GB"/>
            </a:p>
          </p:txBody>
        </p:sp>
        <p:grpSp>
          <p:nvGrpSpPr>
            <p:cNvPr id="135" name="Graphic 8">
              <a:extLst>
                <a:ext uri="{FF2B5EF4-FFF2-40B4-BE49-F238E27FC236}">
                  <a16:creationId xmlns:a16="http://schemas.microsoft.com/office/drawing/2014/main" id="{0F71BCE8-BC05-B584-962E-A1148E6366FF}"/>
                </a:ext>
              </a:extLst>
            </p:cNvPr>
            <p:cNvGrpSpPr/>
            <p:nvPr/>
          </p:nvGrpSpPr>
          <p:grpSpPr>
            <a:xfrm>
              <a:off x="591331" y="1012054"/>
              <a:ext cx="113571" cy="116359"/>
              <a:chOff x="427588" y="1119683"/>
              <a:chExt cx="106929" cy="109554"/>
            </a:xfrm>
          </p:grpSpPr>
          <p:sp>
            <p:nvSpPr>
              <p:cNvPr id="136" name="Rectangle 135">
                <a:extLst>
                  <a:ext uri="{FF2B5EF4-FFF2-40B4-BE49-F238E27FC236}">
                    <a16:creationId xmlns:a16="http://schemas.microsoft.com/office/drawing/2014/main" id="{57DBD7A1-8FD4-6BBA-A279-74479EF146A9}"/>
                  </a:ext>
                </a:extLst>
              </p:cNvPr>
              <p:cNvSpPr/>
              <p:nvPr/>
            </p:nvSpPr>
            <p:spPr>
              <a:xfrm>
                <a:off x="427588" y="1122537"/>
                <a:ext cx="53402" cy="53350"/>
              </a:xfrm>
              <a:prstGeom prst="rect">
                <a:avLst/>
              </a:prstGeom>
              <a:solidFill>
                <a:srgbClr val="939598"/>
              </a:solidFill>
              <a:ln w="12418" cap="flat">
                <a:noFill/>
                <a:prstDash val="solid"/>
                <a:miter/>
              </a:ln>
            </p:spPr>
            <p:txBody>
              <a:bodyPr/>
              <a:lstStyle/>
              <a:p>
                <a:endParaRPr lang="en-GB"/>
              </a:p>
            </p:txBody>
          </p:sp>
          <p:sp>
            <p:nvSpPr>
              <p:cNvPr id="137" name="Rectangle 136">
                <a:extLst>
                  <a:ext uri="{FF2B5EF4-FFF2-40B4-BE49-F238E27FC236}">
                    <a16:creationId xmlns:a16="http://schemas.microsoft.com/office/drawing/2014/main" id="{C2909AF2-271E-BE3F-F25B-3F25738F2D0B}"/>
                  </a:ext>
                </a:extLst>
              </p:cNvPr>
              <p:cNvSpPr/>
              <p:nvPr/>
            </p:nvSpPr>
            <p:spPr>
              <a:xfrm>
                <a:off x="481115" y="1175887"/>
                <a:ext cx="53402" cy="53350"/>
              </a:xfrm>
              <a:prstGeom prst="rect">
                <a:avLst/>
              </a:prstGeom>
              <a:solidFill>
                <a:srgbClr val="939598"/>
              </a:solidFill>
              <a:ln w="12418" cap="flat">
                <a:noFill/>
                <a:prstDash val="solid"/>
                <a:miter/>
              </a:ln>
            </p:spPr>
            <p:txBody>
              <a:bodyPr/>
              <a:lstStyle/>
              <a:p>
                <a:endParaRPr lang="en-GB"/>
              </a:p>
            </p:txBody>
          </p:sp>
          <p:sp>
            <p:nvSpPr>
              <p:cNvPr id="138" name="Rectangle 137">
                <a:extLst>
                  <a:ext uri="{FF2B5EF4-FFF2-40B4-BE49-F238E27FC236}">
                    <a16:creationId xmlns:a16="http://schemas.microsoft.com/office/drawing/2014/main" id="{F0B5B7EB-83AF-4E5C-D39A-447AE2C33CB3}"/>
                  </a:ext>
                </a:extLst>
              </p:cNvPr>
              <p:cNvSpPr/>
              <p:nvPr/>
            </p:nvSpPr>
            <p:spPr>
              <a:xfrm>
                <a:off x="427588" y="1119683"/>
                <a:ext cx="106929" cy="106824"/>
              </a:xfrm>
              <a:prstGeom prst="rect">
                <a:avLst/>
              </a:prstGeom>
              <a:noFill/>
              <a:ln w="6209" cap="flat">
                <a:solidFill>
                  <a:srgbClr val="231F20"/>
                </a:solidFill>
                <a:prstDash val="solid"/>
                <a:miter/>
              </a:ln>
            </p:spPr>
            <p:txBody>
              <a:bodyPr/>
              <a:lstStyle/>
              <a:p>
                <a:endParaRPr lang="en-GB"/>
              </a:p>
            </p:txBody>
          </p:sp>
        </p:grpSp>
        <p:grpSp>
          <p:nvGrpSpPr>
            <p:cNvPr id="139" name="Graphic 8">
              <a:extLst>
                <a:ext uri="{FF2B5EF4-FFF2-40B4-BE49-F238E27FC236}">
                  <a16:creationId xmlns:a16="http://schemas.microsoft.com/office/drawing/2014/main" id="{9196F6BF-BBBE-1EEF-B686-7AC14E66AE49}"/>
                </a:ext>
              </a:extLst>
            </p:cNvPr>
            <p:cNvGrpSpPr/>
            <p:nvPr/>
          </p:nvGrpSpPr>
          <p:grpSpPr>
            <a:xfrm>
              <a:off x="3483498" y="1012054"/>
              <a:ext cx="113571" cy="116359"/>
              <a:chOff x="3150620" y="1119683"/>
              <a:chExt cx="106929" cy="109554"/>
            </a:xfrm>
          </p:grpSpPr>
          <p:sp>
            <p:nvSpPr>
              <p:cNvPr id="140" name="Rectangle 139">
                <a:extLst>
                  <a:ext uri="{FF2B5EF4-FFF2-40B4-BE49-F238E27FC236}">
                    <a16:creationId xmlns:a16="http://schemas.microsoft.com/office/drawing/2014/main" id="{11D2A086-983B-9907-29A7-888CAD2AB099}"/>
                  </a:ext>
                </a:extLst>
              </p:cNvPr>
              <p:cNvSpPr/>
              <p:nvPr/>
            </p:nvSpPr>
            <p:spPr>
              <a:xfrm>
                <a:off x="3150620" y="1122537"/>
                <a:ext cx="53402" cy="53350"/>
              </a:xfrm>
              <a:prstGeom prst="rect">
                <a:avLst/>
              </a:prstGeom>
              <a:solidFill>
                <a:srgbClr val="939598"/>
              </a:solidFill>
              <a:ln w="12418" cap="flat">
                <a:noFill/>
                <a:prstDash val="solid"/>
                <a:miter/>
              </a:ln>
            </p:spPr>
            <p:txBody>
              <a:bodyPr/>
              <a:lstStyle/>
              <a:p>
                <a:endParaRPr lang="en-GB"/>
              </a:p>
            </p:txBody>
          </p:sp>
          <p:sp>
            <p:nvSpPr>
              <p:cNvPr id="141" name="Rectangle 140">
                <a:extLst>
                  <a:ext uri="{FF2B5EF4-FFF2-40B4-BE49-F238E27FC236}">
                    <a16:creationId xmlns:a16="http://schemas.microsoft.com/office/drawing/2014/main" id="{91A4CE1A-8FB1-3534-4B99-A70B0963D443}"/>
                  </a:ext>
                </a:extLst>
              </p:cNvPr>
              <p:cNvSpPr/>
              <p:nvPr/>
            </p:nvSpPr>
            <p:spPr>
              <a:xfrm>
                <a:off x="3204023" y="1175887"/>
                <a:ext cx="53402" cy="53350"/>
              </a:xfrm>
              <a:prstGeom prst="rect">
                <a:avLst/>
              </a:prstGeom>
              <a:solidFill>
                <a:srgbClr val="939598"/>
              </a:solidFill>
              <a:ln w="12418" cap="flat">
                <a:noFill/>
                <a:prstDash val="solid"/>
                <a:miter/>
              </a:ln>
            </p:spPr>
            <p:txBody>
              <a:bodyPr/>
              <a:lstStyle/>
              <a:p>
                <a:endParaRPr lang="en-GB"/>
              </a:p>
            </p:txBody>
          </p:sp>
          <p:sp>
            <p:nvSpPr>
              <p:cNvPr id="142" name="Rectangle 141">
                <a:extLst>
                  <a:ext uri="{FF2B5EF4-FFF2-40B4-BE49-F238E27FC236}">
                    <a16:creationId xmlns:a16="http://schemas.microsoft.com/office/drawing/2014/main" id="{F26F7F96-0DD5-29DC-D3C8-D7D3C9CBD07C}"/>
                  </a:ext>
                </a:extLst>
              </p:cNvPr>
              <p:cNvSpPr/>
              <p:nvPr/>
            </p:nvSpPr>
            <p:spPr>
              <a:xfrm>
                <a:off x="3150620" y="1119683"/>
                <a:ext cx="106929" cy="106824"/>
              </a:xfrm>
              <a:prstGeom prst="rect">
                <a:avLst/>
              </a:prstGeom>
              <a:noFill/>
              <a:ln w="6209" cap="flat">
                <a:solidFill>
                  <a:srgbClr val="231F20"/>
                </a:solidFill>
                <a:prstDash val="solid"/>
                <a:miter/>
              </a:ln>
            </p:spPr>
            <p:txBody>
              <a:bodyPr/>
              <a:lstStyle/>
              <a:p>
                <a:endParaRPr lang="en-GB"/>
              </a:p>
            </p:txBody>
          </p:sp>
        </p:grpSp>
        <p:grpSp>
          <p:nvGrpSpPr>
            <p:cNvPr id="143" name="Graphic 8">
              <a:extLst>
                <a:ext uri="{FF2B5EF4-FFF2-40B4-BE49-F238E27FC236}">
                  <a16:creationId xmlns:a16="http://schemas.microsoft.com/office/drawing/2014/main" id="{C090470E-1791-FAFD-FE44-4329E3D77DD9}"/>
                </a:ext>
              </a:extLst>
            </p:cNvPr>
            <p:cNvGrpSpPr/>
            <p:nvPr/>
          </p:nvGrpSpPr>
          <p:grpSpPr>
            <a:xfrm>
              <a:off x="6361816" y="1012054"/>
              <a:ext cx="113571" cy="116359"/>
              <a:chOff x="5860613" y="1119683"/>
              <a:chExt cx="106929" cy="109554"/>
            </a:xfrm>
          </p:grpSpPr>
          <p:sp>
            <p:nvSpPr>
              <p:cNvPr id="144" name="Rectangle 143">
                <a:extLst>
                  <a:ext uri="{FF2B5EF4-FFF2-40B4-BE49-F238E27FC236}">
                    <a16:creationId xmlns:a16="http://schemas.microsoft.com/office/drawing/2014/main" id="{C1752C9A-2694-18D0-565C-AB76F2FDD3AE}"/>
                  </a:ext>
                </a:extLst>
              </p:cNvPr>
              <p:cNvSpPr/>
              <p:nvPr/>
            </p:nvSpPr>
            <p:spPr>
              <a:xfrm>
                <a:off x="5860613" y="1122537"/>
                <a:ext cx="53402" cy="53350"/>
              </a:xfrm>
              <a:prstGeom prst="rect">
                <a:avLst/>
              </a:prstGeom>
              <a:solidFill>
                <a:srgbClr val="939598"/>
              </a:solidFill>
              <a:ln w="12418" cap="flat">
                <a:noFill/>
                <a:prstDash val="solid"/>
                <a:miter/>
              </a:ln>
            </p:spPr>
            <p:txBody>
              <a:bodyPr/>
              <a:lstStyle/>
              <a:p>
                <a:endParaRPr lang="en-GB"/>
              </a:p>
            </p:txBody>
          </p:sp>
          <p:sp>
            <p:nvSpPr>
              <p:cNvPr id="145" name="Rectangle 144">
                <a:extLst>
                  <a:ext uri="{FF2B5EF4-FFF2-40B4-BE49-F238E27FC236}">
                    <a16:creationId xmlns:a16="http://schemas.microsoft.com/office/drawing/2014/main" id="{42FAD3FE-FD47-5F9A-5208-056C672DF87E}"/>
                  </a:ext>
                </a:extLst>
              </p:cNvPr>
              <p:cNvSpPr/>
              <p:nvPr/>
            </p:nvSpPr>
            <p:spPr>
              <a:xfrm>
                <a:off x="5914015" y="1175887"/>
                <a:ext cx="53402" cy="53350"/>
              </a:xfrm>
              <a:prstGeom prst="rect">
                <a:avLst/>
              </a:prstGeom>
              <a:solidFill>
                <a:srgbClr val="939598"/>
              </a:solidFill>
              <a:ln w="12418" cap="flat">
                <a:noFill/>
                <a:prstDash val="solid"/>
                <a:miter/>
              </a:ln>
            </p:spPr>
            <p:txBody>
              <a:bodyPr/>
              <a:lstStyle/>
              <a:p>
                <a:endParaRPr lang="en-GB"/>
              </a:p>
            </p:txBody>
          </p:sp>
          <p:sp>
            <p:nvSpPr>
              <p:cNvPr id="146" name="Rectangle 145">
                <a:extLst>
                  <a:ext uri="{FF2B5EF4-FFF2-40B4-BE49-F238E27FC236}">
                    <a16:creationId xmlns:a16="http://schemas.microsoft.com/office/drawing/2014/main" id="{E460BAF2-A2A1-FBCE-306D-D875B8FBD001}"/>
                  </a:ext>
                </a:extLst>
              </p:cNvPr>
              <p:cNvSpPr/>
              <p:nvPr/>
            </p:nvSpPr>
            <p:spPr>
              <a:xfrm>
                <a:off x="5860613" y="1119683"/>
                <a:ext cx="106929" cy="106824"/>
              </a:xfrm>
              <a:prstGeom prst="rect">
                <a:avLst/>
              </a:prstGeom>
              <a:noFill/>
              <a:ln w="6209" cap="flat">
                <a:solidFill>
                  <a:srgbClr val="231F20"/>
                </a:solidFill>
                <a:prstDash val="solid"/>
                <a:miter/>
              </a:ln>
            </p:spPr>
            <p:txBody>
              <a:bodyPr/>
              <a:lstStyle/>
              <a:p>
                <a:endParaRPr lang="en-GB"/>
              </a:p>
            </p:txBody>
          </p:sp>
        </p:grpSp>
        <p:grpSp>
          <p:nvGrpSpPr>
            <p:cNvPr id="147" name="Graphic 8">
              <a:extLst>
                <a:ext uri="{FF2B5EF4-FFF2-40B4-BE49-F238E27FC236}">
                  <a16:creationId xmlns:a16="http://schemas.microsoft.com/office/drawing/2014/main" id="{A26D22AF-E7EB-89AC-8510-B6FC1D353AFB}"/>
                </a:ext>
              </a:extLst>
            </p:cNvPr>
            <p:cNvGrpSpPr/>
            <p:nvPr/>
          </p:nvGrpSpPr>
          <p:grpSpPr>
            <a:xfrm>
              <a:off x="9237099" y="1012054"/>
              <a:ext cx="113571" cy="116359"/>
              <a:chOff x="8567749" y="1119683"/>
              <a:chExt cx="106929" cy="109554"/>
            </a:xfrm>
          </p:grpSpPr>
          <p:sp>
            <p:nvSpPr>
              <p:cNvPr id="148" name="Rectangle 147">
                <a:extLst>
                  <a:ext uri="{FF2B5EF4-FFF2-40B4-BE49-F238E27FC236}">
                    <a16:creationId xmlns:a16="http://schemas.microsoft.com/office/drawing/2014/main" id="{8E499DE2-6908-B1DF-EFBE-1F7F38A4ED59}"/>
                  </a:ext>
                </a:extLst>
              </p:cNvPr>
              <p:cNvSpPr/>
              <p:nvPr/>
            </p:nvSpPr>
            <p:spPr>
              <a:xfrm>
                <a:off x="8567749" y="1122537"/>
                <a:ext cx="53402" cy="53350"/>
              </a:xfrm>
              <a:prstGeom prst="rect">
                <a:avLst/>
              </a:prstGeom>
              <a:solidFill>
                <a:srgbClr val="939598"/>
              </a:solidFill>
              <a:ln w="12418" cap="flat">
                <a:noFill/>
                <a:prstDash val="solid"/>
                <a:miter/>
              </a:ln>
            </p:spPr>
            <p:txBody>
              <a:bodyPr/>
              <a:lstStyle/>
              <a:p>
                <a:endParaRPr lang="en-GB"/>
              </a:p>
            </p:txBody>
          </p:sp>
          <p:sp>
            <p:nvSpPr>
              <p:cNvPr id="149" name="Rectangle 148">
                <a:extLst>
                  <a:ext uri="{FF2B5EF4-FFF2-40B4-BE49-F238E27FC236}">
                    <a16:creationId xmlns:a16="http://schemas.microsoft.com/office/drawing/2014/main" id="{C90334D4-0981-A94F-99CB-3C40FEA1DB03}"/>
                  </a:ext>
                </a:extLst>
              </p:cNvPr>
              <p:cNvSpPr/>
              <p:nvPr/>
            </p:nvSpPr>
            <p:spPr>
              <a:xfrm>
                <a:off x="8621151" y="1175887"/>
                <a:ext cx="53402" cy="53350"/>
              </a:xfrm>
              <a:prstGeom prst="rect">
                <a:avLst/>
              </a:prstGeom>
              <a:solidFill>
                <a:srgbClr val="939598"/>
              </a:solidFill>
              <a:ln w="12418" cap="flat">
                <a:noFill/>
                <a:prstDash val="solid"/>
                <a:miter/>
              </a:ln>
            </p:spPr>
            <p:txBody>
              <a:bodyPr/>
              <a:lstStyle/>
              <a:p>
                <a:endParaRPr lang="en-GB"/>
              </a:p>
            </p:txBody>
          </p:sp>
          <p:sp>
            <p:nvSpPr>
              <p:cNvPr id="150" name="Rectangle 149">
                <a:extLst>
                  <a:ext uri="{FF2B5EF4-FFF2-40B4-BE49-F238E27FC236}">
                    <a16:creationId xmlns:a16="http://schemas.microsoft.com/office/drawing/2014/main" id="{EDF65CB0-BFEE-7E3E-3EB3-A46F90EB4F38}"/>
                  </a:ext>
                </a:extLst>
              </p:cNvPr>
              <p:cNvSpPr/>
              <p:nvPr/>
            </p:nvSpPr>
            <p:spPr>
              <a:xfrm>
                <a:off x="8567749" y="1119683"/>
                <a:ext cx="106929" cy="106824"/>
              </a:xfrm>
              <a:prstGeom prst="rect">
                <a:avLst/>
              </a:prstGeom>
              <a:noFill/>
              <a:ln w="6209" cap="flat">
                <a:solidFill>
                  <a:srgbClr val="231F20"/>
                </a:solidFill>
                <a:prstDash val="solid"/>
                <a:miter/>
              </a:ln>
            </p:spPr>
            <p:txBody>
              <a:bodyPr/>
              <a:lstStyle/>
              <a:p>
                <a:endParaRPr lang="en-GB"/>
              </a:p>
            </p:txBody>
          </p:sp>
        </p:grpSp>
        <p:sp>
          <p:nvSpPr>
            <p:cNvPr id="151" name="Rectangle 150">
              <a:extLst>
                <a:ext uri="{FF2B5EF4-FFF2-40B4-BE49-F238E27FC236}">
                  <a16:creationId xmlns:a16="http://schemas.microsoft.com/office/drawing/2014/main" id="{4B550AA8-8153-BBAC-6095-D32A41F4EEC8}"/>
                </a:ext>
              </a:extLst>
            </p:cNvPr>
            <p:cNvSpPr/>
            <p:nvPr/>
          </p:nvSpPr>
          <p:spPr>
            <a:xfrm>
              <a:off x="591463" y="1152266"/>
              <a:ext cx="8759206" cy="13178"/>
            </a:xfrm>
            <a:prstGeom prst="rect">
              <a:avLst/>
            </a:prstGeom>
            <a:solidFill>
              <a:srgbClr val="939598"/>
            </a:solidFill>
            <a:ln w="12418" cap="flat">
              <a:noFill/>
              <a:prstDash val="solid"/>
              <a:miter/>
            </a:ln>
          </p:spPr>
          <p:txBody>
            <a:bodyPr/>
            <a:lstStyle/>
            <a:p>
              <a:endParaRPr lang="en-GB"/>
            </a:p>
          </p:txBody>
        </p:sp>
        <p:sp>
          <p:nvSpPr>
            <p:cNvPr id="152" name="TextBox 151">
              <a:extLst>
                <a:ext uri="{FF2B5EF4-FFF2-40B4-BE49-F238E27FC236}">
                  <a16:creationId xmlns:a16="http://schemas.microsoft.com/office/drawing/2014/main" id="{12291064-9246-453B-2481-F59D102C6EF0}"/>
                </a:ext>
              </a:extLst>
            </p:cNvPr>
            <p:cNvSpPr txBox="1"/>
            <p:nvPr/>
          </p:nvSpPr>
          <p:spPr>
            <a:xfrm>
              <a:off x="699381" y="1547468"/>
              <a:ext cx="2783985" cy="196136"/>
            </a:xfrm>
            <a:prstGeom prst="rect">
              <a:avLst/>
            </a:prstGeom>
            <a:noFill/>
          </p:spPr>
          <p:txBody>
            <a:bodyPr wrap="square" rtlCol="0" anchor="ctr">
              <a:spAutoFit/>
            </a:bodyPr>
            <a:lstStyle/>
            <a:p>
              <a:r>
                <a:rPr lang="en-GB" sz="600" dirty="0">
                  <a:ln/>
                  <a:solidFill>
                    <a:srgbClr val="231F20"/>
                  </a:solidFill>
                  <a:latin typeface="Avenir Medium" panose="02000503020000020003" pitchFamily="2" charset="0"/>
                  <a:sym typeface="Avenir-Book"/>
                  <a:rtl val="0"/>
                </a:rPr>
                <a:t>FE.02 Domestic Private </a:t>
              </a:r>
              <a:r>
                <a:rPr lang="en-GB" sz="600" dirty="0" err="1">
                  <a:ln/>
                  <a:solidFill>
                    <a:srgbClr val="231F20"/>
                  </a:solidFill>
                  <a:latin typeface="Avenir Medium" panose="02000503020000020003" pitchFamily="2" charset="0"/>
                  <a:sym typeface="Avenir-Book"/>
                  <a:rtl val="0"/>
                </a:rPr>
                <a:t>Entitites</a:t>
              </a:r>
              <a:r>
                <a:rPr lang="en-GB" sz="600" dirty="0">
                  <a:ln/>
                  <a:solidFill>
                    <a:srgbClr val="231F20"/>
                  </a:solidFill>
                  <a:latin typeface="Avenir Medium" panose="02000503020000020003" pitchFamily="2" charset="0"/>
                  <a:sym typeface="Avenir-Book"/>
                  <a:rtl val="0"/>
                </a:rPr>
                <a:t> 13.029M of 13.029M</a:t>
              </a:r>
            </a:p>
          </p:txBody>
        </p:sp>
        <p:sp>
          <p:nvSpPr>
            <p:cNvPr id="153" name="TextBox 152">
              <a:extLst>
                <a:ext uri="{FF2B5EF4-FFF2-40B4-BE49-F238E27FC236}">
                  <a16:creationId xmlns:a16="http://schemas.microsoft.com/office/drawing/2014/main" id="{619216D5-B56E-93BD-4EF0-ECAED2AED23D}"/>
                </a:ext>
              </a:extLst>
            </p:cNvPr>
            <p:cNvSpPr txBox="1"/>
            <p:nvPr/>
          </p:nvSpPr>
          <p:spPr>
            <a:xfrm>
              <a:off x="699381" y="2631593"/>
              <a:ext cx="2783985" cy="196136"/>
            </a:xfrm>
            <a:prstGeom prst="rect">
              <a:avLst/>
            </a:prstGeom>
            <a:noFill/>
          </p:spPr>
          <p:txBody>
            <a:bodyPr wrap="square" rtlCol="0" anchor="ctr">
              <a:spAutoFit/>
            </a:bodyPr>
            <a:lstStyle/>
            <a:p>
              <a:r>
                <a:rPr lang="en-GB" sz="600" dirty="0">
                  <a:ln/>
                  <a:solidFill>
                    <a:srgbClr val="231F20"/>
                  </a:solidFill>
                  <a:latin typeface="Avenir Medium" panose="02000503020000020003" pitchFamily="2" charset="0"/>
                  <a:sym typeface="Avenir-Book"/>
                  <a:rtl val="0"/>
                </a:rPr>
                <a:t>FE.03 International Entities 4.8546M of 4.8546M</a:t>
              </a:r>
            </a:p>
          </p:txBody>
        </p:sp>
        <p:sp>
          <p:nvSpPr>
            <p:cNvPr id="154" name="TextBox 153">
              <a:extLst>
                <a:ext uri="{FF2B5EF4-FFF2-40B4-BE49-F238E27FC236}">
                  <a16:creationId xmlns:a16="http://schemas.microsoft.com/office/drawing/2014/main" id="{C65ACC68-A7D1-5D33-DBF9-C331CF88F1DF}"/>
                </a:ext>
              </a:extLst>
            </p:cNvPr>
            <p:cNvSpPr txBox="1"/>
            <p:nvPr/>
          </p:nvSpPr>
          <p:spPr>
            <a:xfrm>
              <a:off x="699381" y="2895096"/>
              <a:ext cx="2783985" cy="196136"/>
            </a:xfrm>
            <a:prstGeom prst="rect">
              <a:avLst/>
            </a:prstGeom>
            <a:noFill/>
          </p:spPr>
          <p:txBody>
            <a:bodyPr wrap="square" rtlCol="0" anchor="ctr">
              <a:spAutoFit/>
            </a:bodyPr>
            <a:lstStyle/>
            <a:p>
              <a:r>
                <a:rPr lang="en-GB" sz="600" dirty="0">
                  <a:ln/>
                  <a:solidFill>
                    <a:srgbClr val="231F20"/>
                  </a:solidFill>
                  <a:latin typeface="Avenir Medium" panose="02000503020000020003" pitchFamily="2" charset="0"/>
                  <a:sym typeface="Avenir-Book"/>
                  <a:rtl val="0"/>
                </a:rPr>
                <a:t>FE.01 Public Entities 2.2302M of 2.2302M</a:t>
              </a:r>
            </a:p>
          </p:txBody>
        </p:sp>
        <p:sp>
          <p:nvSpPr>
            <p:cNvPr id="155" name="TextBox 154">
              <a:extLst>
                <a:ext uri="{FF2B5EF4-FFF2-40B4-BE49-F238E27FC236}">
                  <a16:creationId xmlns:a16="http://schemas.microsoft.com/office/drawing/2014/main" id="{A3CA8AED-A1B7-B3B9-761A-B286A28FD7FB}"/>
                </a:ext>
              </a:extLst>
            </p:cNvPr>
            <p:cNvSpPr txBox="1"/>
            <p:nvPr/>
          </p:nvSpPr>
          <p:spPr>
            <a:xfrm>
              <a:off x="3597911" y="1253850"/>
              <a:ext cx="2783985" cy="196136"/>
            </a:xfrm>
            <a:prstGeom prst="rect">
              <a:avLst/>
            </a:prstGeom>
            <a:noFill/>
          </p:spPr>
          <p:txBody>
            <a:bodyPr wrap="square" rtlCol="0" anchor="ctr">
              <a:spAutoFit/>
            </a:bodyPr>
            <a:lstStyle/>
            <a:p>
              <a:r>
                <a:rPr lang="en-GB" sz="600" dirty="0">
                  <a:ln/>
                  <a:solidFill>
                    <a:srgbClr val="231F20"/>
                  </a:solidFill>
                  <a:latin typeface="Avenir Medium" panose="02000503020000020003" pitchFamily="2" charset="0"/>
                  <a:sym typeface="Avenir-Book"/>
                  <a:rtl val="0"/>
                </a:rPr>
                <a:t>SCH.03 Household out-of-pocket payment 5.9168M of 5.9168M</a:t>
              </a:r>
            </a:p>
          </p:txBody>
        </p:sp>
        <p:sp>
          <p:nvSpPr>
            <p:cNvPr id="156" name="TextBox 155">
              <a:extLst>
                <a:ext uri="{FF2B5EF4-FFF2-40B4-BE49-F238E27FC236}">
                  <a16:creationId xmlns:a16="http://schemas.microsoft.com/office/drawing/2014/main" id="{1FC5F79E-6CE7-1C4D-C557-DA7DE5981E2E}"/>
                </a:ext>
              </a:extLst>
            </p:cNvPr>
            <p:cNvSpPr txBox="1"/>
            <p:nvPr/>
          </p:nvSpPr>
          <p:spPr>
            <a:xfrm>
              <a:off x="3597911" y="1479112"/>
              <a:ext cx="2783985" cy="196136"/>
            </a:xfrm>
            <a:prstGeom prst="rect">
              <a:avLst/>
            </a:prstGeom>
            <a:noFill/>
          </p:spPr>
          <p:txBody>
            <a:bodyPr wrap="square" rtlCol="0" anchor="ctr">
              <a:spAutoFit/>
            </a:bodyPr>
            <a:lstStyle/>
            <a:p>
              <a:pPr algn="r"/>
              <a:r>
                <a:rPr lang="en-GB" sz="600" dirty="0">
                  <a:ln/>
                  <a:solidFill>
                    <a:srgbClr val="231F20"/>
                  </a:solidFill>
                  <a:latin typeface="Avenir Medium" panose="02000503020000020003" pitchFamily="2" charset="0"/>
                  <a:sym typeface="Avenir-Book"/>
                  <a:rtl val="0"/>
                </a:rPr>
                <a:t>ASC.03 HIV Care and Treatment Care 6.896M of 6.896M</a:t>
              </a:r>
            </a:p>
          </p:txBody>
        </p:sp>
        <p:sp>
          <p:nvSpPr>
            <p:cNvPr id="157" name="TextBox 156">
              <a:extLst>
                <a:ext uri="{FF2B5EF4-FFF2-40B4-BE49-F238E27FC236}">
                  <a16:creationId xmlns:a16="http://schemas.microsoft.com/office/drawing/2014/main" id="{F4BAE49D-EDAB-830C-5789-845E01FEDE0C}"/>
                </a:ext>
              </a:extLst>
            </p:cNvPr>
            <p:cNvSpPr txBox="1"/>
            <p:nvPr/>
          </p:nvSpPr>
          <p:spPr>
            <a:xfrm>
              <a:off x="3597911" y="1645340"/>
              <a:ext cx="2783985" cy="196136"/>
            </a:xfrm>
            <a:prstGeom prst="rect">
              <a:avLst/>
            </a:prstGeom>
            <a:noFill/>
          </p:spPr>
          <p:txBody>
            <a:bodyPr wrap="square" rtlCol="0" anchor="ctr">
              <a:spAutoFit/>
            </a:bodyPr>
            <a:lstStyle/>
            <a:p>
              <a:r>
                <a:rPr lang="en-GB" sz="600" dirty="0">
                  <a:ln/>
                  <a:solidFill>
                    <a:srgbClr val="231F20"/>
                  </a:solidFill>
                  <a:latin typeface="Avenir Medium" panose="02000503020000020003" pitchFamily="2" charset="0"/>
                  <a:sym typeface="Avenir-Book"/>
                  <a:rtl val="0"/>
                </a:rPr>
                <a:t>SCH.02 Voluntary payment schemes 7.2125M of 7.2125M</a:t>
              </a:r>
            </a:p>
          </p:txBody>
        </p:sp>
        <p:sp>
          <p:nvSpPr>
            <p:cNvPr id="158" name="TextBox 157">
              <a:extLst>
                <a:ext uri="{FF2B5EF4-FFF2-40B4-BE49-F238E27FC236}">
                  <a16:creationId xmlns:a16="http://schemas.microsoft.com/office/drawing/2014/main" id="{97117AF2-CD89-2B4C-BD61-72EB5B4F11E0}"/>
                </a:ext>
              </a:extLst>
            </p:cNvPr>
            <p:cNvSpPr txBox="1"/>
            <p:nvPr/>
          </p:nvSpPr>
          <p:spPr>
            <a:xfrm>
              <a:off x="3597911" y="2036829"/>
              <a:ext cx="2783985" cy="196136"/>
            </a:xfrm>
            <a:prstGeom prst="rect">
              <a:avLst/>
            </a:prstGeom>
            <a:noFill/>
          </p:spPr>
          <p:txBody>
            <a:bodyPr wrap="square" rtlCol="0" anchor="ctr">
              <a:spAutoFit/>
            </a:bodyPr>
            <a:lstStyle/>
            <a:p>
              <a:r>
                <a:rPr lang="en-GB" sz="600" dirty="0">
                  <a:ln/>
                  <a:solidFill>
                    <a:srgbClr val="231F20"/>
                  </a:solidFill>
                  <a:latin typeface="Avenir Medium" panose="02000503020000020003" pitchFamily="2" charset="0"/>
                  <a:sym typeface="Avenir-Book"/>
                  <a:rtl val="0"/>
                </a:rPr>
                <a:t>SCH.04 External schemes (non-resident) 4.7546M of 4.7546M</a:t>
              </a:r>
            </a:p>
          </p:txBody>
        </p:sp>
        <p:sp>
          <p:nvSpPr>
            <p:cNvPr id="159" name="TextBox 158">
              <a:extLst>
                <a:ext uri="{FF2B5EF4-FFF2-40B4-BE49-F238E27FC236}">
                  <a16:creationId xmlns:a16="http://schemas.microsoft.com/office/drawing/2014/main" id="{758E2B7C-4830-488C-EAB6-D67A8266EA05}"/>
                </a:ext>
              </a:extLst>
            </p:cNvPr>
            <p:cNvSpPr txBox="1"/>
            <p:nvPr/>
          </p:nvSpPr>
          <p:spPr>
            <a:xfrm>
              <a:off x="3597911" y="2609007"/>
              <a:ext cx="3402877" cy="196136"/>
            </a:xfrm>
            <a:prstGeom prst="rect">
              <a:avLst/>
            </a:prstGeom>
            <a:noFill/>
          </p:spPr>
          <p:txBody>
            <a:bodyPr wrap="square" rtlCol="0" anchor="ctr">
              <a:spAutoFit/>
            </a:bodyPr>
            <a:lstStyle/>
            <a:p>
              <a:r>
                <a:rPr lang="en-GB" sz="600" dirty="0">
                  <a:ln/>
                  <a:solidFill>
                    <a:srgbClr val="231F20"/>
                  </a:solidFill>
                  <a:latin typeface="Avenir Medium" panose="02000503020000020003" pitchFamily="2" charset="0"/>
                  <a:sym typeface="Avenir-Book"/>
                  <a:rtl val="0"/>
                </a:rPr>
                <a:t>SCH.01 Government schemes and compulsory contributory </a:t>
              </a:r>
              <a:r>
                <a:rPr lang="en-GB" sz="600" dirty="0" err="1">
                  <a:ln/>
                  <a:solidFill>
                    <a:srgbClr val="231F20"/>
                  </a:solidFill>
                  <a:latin typeface="Avenir Medium" panose="02000503020000020003" pitchFamily="2" charset="0"/>
                  <a:sym typeface="Avenir-Book"/>
                  <a:rtl val="0"/>
                </a:rPr>
                <a:t>hea</a:t>
              </a:r>
              <a:r>
                <a:rPr lang="en-GB" sz="600" dirty="0">
                  <a:ln/>
                  <a:solidFill>
                    <a:srgbClr val="231F20"/>
                  </a:solidFill>
                  <a:latin typeface="Avenir Medium" panose="02000503020000020003" pitchFamily="2" charset="0"/>
                  <a:sym typeface="Avenir-Book"/>
                  <a:rtl val="0"/>
                </a:rPr>
                <a:t>... 2.2302M of 2.2302M</a:t>
              </a:r>
            </a:p>
          </p:txBody>
        </p:sp>
        <p:sp>
          <p:nvSpPr>
            <p:cNvPr id="160" name="TextBox 159">
              <a:extLst>
                <a:ext uri="{FF2B5EF4-FFF2-40B4-BE49-F238E27FC236}">
                  <a16:creationId xmlns:a16="http://schemas.microsoft.com/office/drawing/2014/main" id="{29E1BBF0-A20F-CFC2-89CC-B20CF0468926}"/>
                </a:ext>
              </a:extLst>
            </p:cNvPr>
            <p:cNvSpPr txBox="1"/>
            <p:nvPr/>
          </p:nvSpPr>
          <p:spPr>
            <a:xfrm>
              <a:off x="3597911" y="2269620"/>
              <a:ext cx="2783985" cy="196136"/>
            </a:xfrm>
            <a:prstGeom prst="rect">
              <a:avLst/>
            </a:prstGeom>
            <a:noFill/>
          </p:spPr>
          <p:txBody>
            <a:bodyPr wrap="square" rtlCol="0" anchor="ctr">
              <a:spAutoFit/>
            </a:bodyPr>
            <a:lstStyle/>
            <a:p>
              <a:pPr algn="r"/>
              <a:r>
                <a:rPr lang="en-GB" sz="600" dirty="0">
                  <a:ln/>
                  <a:solidFill>
                    <a:srgbClr val="231F20"/>
                  </a:solidFill>
                  <a:latin typeface="Avenir Medium" panose="02000503020000020003" pitchFamily="2" charset="0"/>
                  <a:sym typeface="Avenir-Book"/>
                  <a:rtl val="0"/>
                </a:rPr>
                <a:t>ASC.01 Prevention 9.3074M of 9.3074M</a:t>
              </a:r>
            </a:p>
          </p:txBody>
        </p:sp>
        <p:sp>
          <p:nvSpPr>
            <p:cNvPr id="161" name="TextBox 160">
              <a:extLst>
                <a:ext uri="{FF2B5EF4-FFF2-40B4-BE49-F238E27FC236}">
                  <a16:creationId xmlns:a16="http://schemas.microsoft.com/office/drawing/2014/main" id="{8EEB4D91-57E5-D963-B4F0-DBB2FBB8BFAA}"/>
                </a:ext>
              </a:extLst>
            </p:cNvPr>
            <p:cNvSpPr txBox="1"/>
            <p:nvPr/>
          </p:nvSpPr>
          <p:spPr>
            <a:xfrm>
              <a:off x="2689397" y="2819211"/>
              <a:ext cx="3692499" cy="196136"/>
            </a:xfrm>
            <a:prstGeom prst="rect">
              <a:avLst/>
            </a:prstGeom>
            <a:noFill/>
          </p:spPr>
          <p:txBody>
            <a:bodyPr wrap="square" rtlCol="0" anchor="ctr">
              <a:spAutoFit/>
            </a:bodyPr>
            <a:lstStyle/>
            <a:p>
              <a:pPr algn="r"/>
              <a:r>
                <a:rPr lang="en-GB" sz="600" dirty="0">
                  <a:ln/>
                  <a:solidFill>
                    <a:srgbClr val="231F20"/>
                  </a:solidFill>
                  <a:latin typeface="Avenir Medium" panose="02000503020000020003" pitchFamily="2" charset="0"/>
                  <a:sym typeface="Avenir-Book"/>
                  <a:rtl val="0"/>
                </a:rPr>
                <a:t>ASC. 05 Social Enablers (excluding the efforts for KPs above) 2.4336M of 2.4336M</a:t>
              </a:r>
            </a:p>
          </p:txBody>
        </p:sp>
        <p:sp>
          <p:nvSpPr>
            <p:cNvPr id="162" name="TextBox 161">
              <a:extLst>
                <a:ext uri="{FF2B5EF4-FFF2-40B4-BE49-F238E27FC236}">
                  <a16:creationId xmlns:a16="http://schemas.microsoft.com/office/drawing/2014/main" id="{6A8636A4-BCD9-6C8E-13EB-495D227292F7}"/>
                </a:ext>
              </a:extLst>
            </p:cNvPr>
            <p:cNvSpPr txBox="1"/>
            <p:nvPr/>
          </p:nvSpPr>
          <p:spPr>
            <a:xfrm>
              <a:off x="2689397" y="3007428"/>
              <a:ext cx="3692499" cy="196136"/>
            </a:xfrm>
            <a:prstGeom prst="rect">
              <a:avLst/>
            </a:prstGeom>
            <a:noFill/>
          </p:spPr>
          <p:txBody>
            <a:bodyPr wrap="square" rtlCol="0" anchor="ctr">
              <a:spAutoFit/>
            </a:bodyPr>
            <a:lstStyle/>
            <a:p>
              <a:pPr algn="r"/>
              <a:r>
                <a:rPr lang="en-GB" sz="600" dirty="0">
                  <a:ln/>
                  <a:solidFill>
                    <a:srgbClr val="231F20"/>
                  </a:solidFill>
                  <a:latin typeface="Avenir Medium" panose="02000503020000020003" pitchFamily="2" charset="0"/>
                  <a:sym typeface="Avenir-Book"/>
                  <a:rtl val="0"/>
                </a:rPr>
                <a:t>ASC.04 Social protection and economic support (for PLHIV,... 1.307M of 1.307M</a:t>
              </a:r>
            </a:p>
          </p:txBody>
        </p:sp>
        <p:sp>
          <p:nvSpPr>
            <p:cNvPr id="163" name="TextBox 162">
              <a:extLst>
                <a:ext uri="{FF2B5EF4-FFF2-40B4-BE49-F238E27FC236}">
                  <a16:creationId xmlns:a16="http://schemas.microsoft.com/office/drawing/2014/main" id="{A63C6D8C-57C6-FCCE-63F2-D8FF00707DF3}"/>
                </a:ext>
              </a:extLst>
            </p:cNvPr>
            <p:cNvSpPr txBox="1"/>
            <p:nvPr/>
          </p:nvSpPr>
          <p:spPr>
            <a:xfrm>
              <a:off x="2689397" y="3188116"/>
              <a:ext cx="3692499" cy="196136"/>
            </a:xfrm>
            <a:prstGeom prst="rect">
              <a:avLst/>
            </a:prstGeom>
            <a:noFill/>
          </p:spPr>
          <p:txBody>
            <a:bodyPr wrap="square" rtlCol="0" anchor="ctr">
              <a:spAutoFit/>
            </a:bodyPr>
            <a:lstStyle/>
            <a:p>
              <a:pPr algn="r"/>
              <a:r>
                <a:rPr lang="en-GB" sz="600" dirty="0">
                  <a:ln/>
                  <a:solidFill>
                    <a:srgbClr val="231F20"/>
                  </a:solidFill>
                  <a:latin typeface="Avenir Medium" panose="02000503020000020003" pitchFamily="2" charset="0"/>
                  <a:sym typeface="Avenir-Book"/>
                  <a:rtl val="0"/>
                </a:rPr>
                <a:t>ASC.02 HIV testing and counselling (HTC) 170.03k of 170.03k</a:t>
              </a:r>
            </a:p>
          </p:txBody>
        </p:sp>
        <p:sp>
          <p:nvSpPr>
            <p:cNvPr id="164" name="TextBox 163">
              <a:extLst>
                <a:ext uri="{FF2B5EF4-FFF2-40B4-BE49-F238E27FC236}">
                  <a16:creationId xmlns:a16="http://schemas.microsoft.com/office/drawing/2014/main" id="{729DDFCB-FE81-A3E2-565F-D2DC430673B1}"/>
                </a:ext>
              </a:extLst>
            </p:cNvPr>
            <p:cNvSpPr txBox="1"/>
            <p:nvPr/>
          </p:nvSpPr>
          <p:spPr>
            <a:xfrm>
              <a:off x="5966795" y="1817900"/>
              <a:ext cx="3268461" cy="196136"/>
            </a:xfrm>
            <a:prstGeom prst="rect">
              <a:avLst/>
            </a:prstGeom>
            <a:noFill/>
          </p:spPr>
          <p:txBody>
            <a:bodyPr wrap="square" rtlCol="0" anchor="ctr">
              <a:spAutoFit/>
            </a:bodyPr>
            <a:lstStyle/>
            <a:p>
              <a:pPr algn="r"/>
              <a:r>
                <a:rPr lang="en-GB" sz="600" dirty="0">
                  <a:ln/>
                  <a:solidFill>
                    <a:srgbClr val="231F20"/>
                  </a:solidFill>
                  <a:latin typeface="Avenir Medium" panose="02000503020000020003" pitchFamily="2" charset="0"/>
                  <a:sym typeface="Avenir-Book"/>
                  <a:rtl val="0"/>
                </a:rPr>
                <a:t>BP.01 People living with HIV (regardless of having a med... 9.9101M of 9.9101M</a:t>
              </a:r>
            </a:p>
          </p:txBody>
        </p:sp>
        <p:sp>
          <p:nvSpPr>
            <p:cNvPr id="165" name="TextBox 164">
              <a:extLst>
                <a:ext uri="{FF2B5EF4-FFF2-40B4-BE49-F238E27FC236}">
                  <a16:creationId xmlns:a16="http://schemas.microsoft.com/office/drawing/2014/main" id="{3DB3FF7E-39A2-008C-CAE7-93CFCD6836EB}"/>
                </a:ext>
              </a:extLst>
            </p:cNvPr>
            <p:cNvSpPr txBox="1"/>
            <p:nvPr/>
          </p:nvSpPr>
          <p:spPr>
            <a:xfrm>
              <a:off x="5966795" y="2390077"/>
              <a:ext cx="3268461" cy="196136"/>
            </a:xfrm>
            <a:prstGeom prst="rect">
              <a:avLst/>
            </a:prstGeom>
            <a:noFill/>
          </p:spPr>
          <p:txBody>
            <a:bodyPr wrap="square" rtlCol="0" anchor="ctr">
              <a:spAutoFit/>
            </a:bodyPr>
            <a:lstStyle/>
            <a:p>
              <a:pPr algn="r"/>
              <a:r>
                <a:rPr lang="en-GB" sz="600" dirty="0">
                  <a:ln/>
                  <a:solidFill>
                    <a:srgbClr val="231F20"/>
                  </a:solidFill>
                  <a:latin typeface="Avenir Medium" panose="02000503020000020003" pitchFamily="2" charset="0"/>
                  <a:sym typeface="Avenir-Book"/>
                  <a:rtl val="0"/>
                </a:rPr>
                <a:t>BP.03 Venerable, accessible and other target populations 4.7082M of 4.7082M</a:t>
              </a:r>
            </a:p>
          </p:txBody>
        </p:sp>
        <p:sp>
          <p:nvSpPr>
            <p:cNvPr id="166" name="TextBox 165">
              <a:extLst>
                <a:ext uri="{FF2B5EF4-FFF2-40B4-BE49-F238E27FC236}">
                  <a16:creationId xmlns:a16="http://schemas.microsoft.com/office/drawing/2014/main" id="{A87E6BA0-8CEC-1376-0989-E1BA0F055ACC}"/>
                </a:ext>
              </a:extLst>
            </p:cNvPr>
            <p:cNvSpPr txBox="1"/>
            <p:nvPr/>
          </p:nvSpPr>
          <p:spPr>
            <a:xfrm>
              <a:off x="5966795" y="2706281"/>
              <a:ext cx="3268461" cy="196136"/>
            </a:xfrm>
            <a:prstGeom prst="rect">
              <a:avLst/>
            </a:prstGeom>
            <a:noFill/>
          </p:spPr>
          <p:txBody>
            <a:bodyPr wrap="square" rtlCol="0" anchor="ctr">
              <a:spAutoFit/>
            </a:bodyPr>
            <a:lstStyle/>
            <a:p>
              <a:pPr algn="r"/>
              <a:r>
                <a:rPr lang="en-GB" sz="600" dirty="0">
                  <a:ln/>
                  <a:solidFill>
                    <a:srgbClr val="231F20"/>
                  </a:solidFill>
                  <a:latin typeface="Avenir Medium" panose="02000503020000020003" pitchFamily="2" charset="0"/>
                  <a:sym typeface="Avenir-Book"/>
                  <a:rtl val="0"/>
                </a:rPr>
                <a:t>BP.02 Key populations 4.4733M of 4.4733M</a:t>
              </a:r>
            </a:p>
          </p:txBody>
        </p:sp>
        <p:sp>
          <p:nvSpPr>
            <p:cNvPr id="167" name="TextBox 166">
              <a:extLst>
                <a:ext uri="{FF2B5EF4-FFF2-40B4-BE49-F238E27FC236}">
                  <a16:creationId xmlns:a16="http://schemas.microsoft.com/office/drawing/2014/main" id="{0B646307-5ABA-20C0-91FE-D531640D3BDC}"/>
                </a:ext>
              </a:extLst>
            </p:cNvPr>
            <p:cNvSpPr txBox="1"/>
            <p:nvPr/>
          </p:nvSpPr>
          <p:spPr>
            <a:xfrm>
              <a:off x="6460221" y="2917083"/>
              <a:ext cx="2775035" cy="196136"/>
            </a:xfrm>
            <a:prstGeom prst="rect">
              <a:avLst/>
            </a:prstGeom>
            <a:noFill/>
          </p:spPr>
          <p:txBody>
            <a:bodyPr wrap="square" rtlCol="0" anchor="ctr">
              <a:spAutoFit/>
            </a:bodyPr>
            <a:lstStyle/>
            <a:p>
              <a:pPr algn="r"/>
              <a:r>
                <a:rPr lang="en-GB" sz="600" dirty="0">
                  <a:ln/>
                  <a:solidFill>
                    <a:srgbClr val="231F20"/>
                  </a:solidFill>
                  <a:latin typeface="Avenir Medium" panose="02000503020000020003" pitchFamily="2" charset="0"/>
                  <a:sym typeface="Avenir-Book"/>
                  <a:rtl val="0"/>
                </a:rPr>
                <a:t>BP.04 General population 1.0224M of 1.0224M</a:t>
              </a:r>
            </a:p>
          </p:txBody>
        </p:sp>
        <p:sp>
          <p:nvSpPr>
            <p:cNvPr id="168" name="TextBox 167">
              <a:extLst>
                <a:ext uri="{FF2B5EF4-FFF2-40B4-BE49-F238E27FC236}">
                  <a16:creationId xmlns:a16="http://schemas.microsoft.com/office/drawing/2014/main" id="{CDA3302B-D8F8-3CA2-0C02-7F56AEC39333}"/>
                </a:ext>
              </a:extLst>
            </p:cNvPr>
            <p:cNvSpPr txBox="1"/>
            <p:nvPr/>
          </p:nvSpPr>
          <p:spPr>
            <a:xfrm>
              <a:off x="699382" y="973580"/>
              <a:ext cx="405627" cy="196136"/>
            </a:xfrm>
            <a:prstGeom prst="rect">
              <a:avLst/>
            </a:prstGeom>
            <a:noFill/>
          </p:spPr>
          <p:txBody>
            <a:bodyPr wrap="square" rtlCol="0" anchor="ctr">
              <a:spAutoFit/>
            </a:bodyPr>
            <a:lstStyle/>
            <a:p>
              <a:r>
                <a:rPr lang="en-GB" sz="600" dirty="0">
                  <a:ln/>
                  <a:solidFill>
                    <a:srgbClr val="231F20"/>
                  </a:solidFill>
                  <a:latin typeface="Avenir Medium" panose="02000503020000020003" pitchFamily="2" charset="0"/>
                  <a:sym typeface="Avenir-Book"/>
                  <a:rtl val="0"/>
                </a:rPr>
                <a:t>FE</a:t>
              </a:r>
            </a:p>
          </p:txBody>
        </p:sp>
        <p:sp>
          <p:nvSpPr>
            <p:cNvPr id="169" name="TextBox 168">
              <a:extLst>
                <a:ext uri="{FF2B5EF4-FFF2-40B4-BE49-F238E27FC236}">
                  <a16:creationId xmlns:a16="http://schemas.microsoft.com/office/drawing/2014/main" id="{FF8C7B9D-C86E-164A-A0F1-7603C71AD5AD}"/>
                </a:ext>
              </a:extLst>
            </p:cNvPr>
            <p:cNvSpPr txBox="1"/>
            <p:nvPr/>
          </p:nvSpPr>
          <p:spPr>
            <a:xfrm>
              <a:off x="3599481" y="973580"/>
              <a:ext cx="405627" cy="196136"/>
            </a:xfrm>
            <a:prstGeom prst="rect">
              <a:avLst/>
            </a:prstGeom>
            <a:noFill/>
          </p:spPr>
          <p:txBody>
            <a:bodyPr wrap="square" rtlCol="0" anchor="ctr">
              <a:spAutoFit/>
            </a:bodyPr>
            <a:lstStyle/>
            <a:p>
              <a:r>
                <a:rPr lang="en-GB" sz="600" dirty="0">
                  <a:ln/>
                  <a:solidFill>
                    <a:srgbClr val="231F20"/>
                  </a:solidFill>
                  <a:latin typeface="Avenir Medium" panose="02000503020000020003" pitchFamily="2" charset="0"/>
                  <a:sym typeface="Avenir-Book"/>
                  <a:rtl val="0"/>
                </a:rPr>
                <a:t>SCH</a:t>
              </a:r>
            </a:p>
          </p:txBody>
        </p:sp>
        <p:sp>
          <p:nvSpPr>
            <p:cNvPr id="170" name="TextBox 169">
              <a:extLst>
                <a:ext uri="{FF2B5EF4-FFF2-40B4-BE49-F238E27FC236}">
                  <a16:creationId xmlns:a16="http://schemas.microsoft.com/office/drawing/2014/main" id="{E0F5C278-8FB4-52A4-0A58-F200FD825447}"/>
                </a:ext>
              </a:extLst>
            </p:cNvPr>
            <p:cNvSpPr txBox="1"/>
            <p:nvPr/>
          </p:nvSpPr>
          <p:spPr>
            <a:xfrm>
              <a:off x="5953121" y="973580"/>
              <a:ext cx="405627" cy="196136"/>
            </a:xfrm>
            <a:prstGeom prst="rect">
              <a:avLst/>
            </a:prstGeom>
            <a:noFill/>
          </p:spPr>
          <p:txBody>
            <a:bodyPr wrap="square" rtlCol="0" anchor="ctr">
              <a:spAutoFit/>
            </a:bodyPr>
            <a:lstStyle/>
            <a:p>
              <a:pPr algn="r"/>
              <a:r>
                <a:rPr lang="en-GB" sz="600" dirty="0">
                  <a:ln/>
                  <a:solidFill>
                    <a:srgbClr val="231F20"/>
                  </a:solidFill>
                  <a:latin typeface="Avenir Medium" panose="02000503020000020003" pitchFamily="2" charset="0"/>
                  <a:sym typeface="Avenir-Book"/>
                  <a:rtl val="0"/>
                </a:rPr>
                <a:t>ASC</a:t>
              </a:r>
            </a:p>
          </p:txBody>
        </p:sp>
        <p:sp>
          <p:nvSpPr>
            <p:cNvPr id="171" name="TextBox 170">
              <a:extLst>
                <a:ext uri="{FF2B5EF4-FFF2-40B4-BE49-F238E27FC236}">
                  <a16:creationId xmlns:a16="http://schemas.microsoft.com/office/drawing/2014/main" id="{D294D40D-9E51-1539-9FBE-3F5CA8E8402A}"/>
                </a:ext>
              </a:extLst>
            </p:cNvPr>
            <p:cNvSpPr txBox="1"/>
            <p:nvPr/>
          </p:nvSpPr>
          <p:spPr>
            <a:xfrm>
              <a:off x="6657913" y="973580"/>
              <a:ext cx="405627" cy="196136"/>
            </a:xfrm>
            <a:prstGeom prst="rect">
              <a:avLst/>
            </a:prstGeom>
            <a:noFill/>
          </p:spPr>
          <p:txBody>
            <a:bodyPr wrap="square" rtlCol="0" anchor="ctr">
              <a:spAutoFit/>
            </a:bodyPr>
            <a:lstStyle/>
            <a:p>
              <a:pPr algn="r"/>
              <a:r>
                <a:rPr lang="en-GB" sz="600" dirty="0">
                  <a:ln/>
                  <a:solidFill>
                    <a:srgbClr val="231F20"/>
                  </a:solidFill>
                  <a:latin typeface="Avenir Medium" panose="02000503020000020003" pitchFamily="2" charset="0"/>
                  <a:sym typeface="Avenir-Book"/>
                  <a:rtl val="0"/>
                </a:rPr>
                <a:t>ASC</a:t>
              </a:r>
            </a:p>
          </p:txBody>
        </p:sp>
        <p:sp>
          <p:nvSpPr>
            <p:cNvPr id="172" name="TextBox 171">
              <a:extLst>
                <a:ext uri="{FF2B5EF4-FFF2-40B4-BE49-F238E27FC236}">
                  <a16:creationId xmlns:a16="http://schemas.microsoft.com/office/drawing/2014/main" id="{E7C95F3C-709D-786F-3B64-5E91CA27DE06}"/>
                </a:ext>
              </a:extLst>
            </p:cNvPr>
            <p:cNvSpPr txBox="1"/>
            <p:nvPr/>
          </p:nvSpPr>
          <p:spPr>
            <a:xfrm>
              <a:off x="8826242" y="973580"/>
              <a:ext cx="405627" cy="196136"/>
            </a:xfrm>
            <a:prstGeom prst="rect">
              <a:avLst/>
            </a:prstGeom>
            <a:noFill/>
          </p:spPr>
          <p:txBody>
            <a:bodyPr wrap="square" rtlCol="0" anchor="ctr">
              <a:spAutoFit/>
            </a:bodyPr>
            <a:lstStyle/>
            <a:p>
              <a:pPr algn="r"/>
              <a:r>
                <a:rPr lang="en-GB" sz="600" dirty="0">
                  <a:ln/>
                  <a:solidFill>
                    <a:srgbClr val="231F20"/>
                  </a:solidFill>
                  <a:latin typeface="Avenir Medium" panose="02000503020000020003" pitchFamily="2" charset="0"/>
                  <a:sym typeface="Avenir-Book"/>
                  <a:rtl val="0"/>
                </a:rPr>
                <a:t>BP</a:t>
              </a:r>
            </a:p>
          </p:txBody>
        </p:sp>
      </p:grpSp>
    </p:spTree>
    <p:extLst>
      <p:ext uri="{BB962C8B-B14F-4D97-AF65-F5344CB8AC3E}">
        <p14:creationId xmlns:p14="http://schemas.microsoft.com/office/powerpoint/2010/main" val="8645115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641CE-4CA5-B2C0-2690-9E237CB74E2E}"/>
            </a:ext>
          </a:extLst>
        </p:cNvPr>
        <p:cNvGrpSpPr/>
        <p:nvPr/>
      </p:nvGrpSpPr>
      <p:grpSpPr>
        <a:xfrm>
          <a:off x="0" y="0"/>
          <a:ext cx="0" cy="0"/>
          <a:chOff x="0" y="0"/>
          <a:chExt cx="0" cy="0"/>
        </a:xfrm>
      </p:grpSpPr>
      <p:sp>
        <p:nvSpPr>
          <p:cNvPr id="6" name="TextBox 1">
            <a:extLst>
              <a:ext uri="{FF2B5EF4-FFF2-40B4-BE49-F238E27FC236}">
                <a16:creationId xmlns:a16="http://schemas.microsoft.com/office/drawing/2014/main" id="{0D6F7E7E-4F72-4141-28F1-271419A197B0}"/>
              </a:ext>
            </a:extLst>
          </p:cNvPr>
          <p:cNvSpPr txBox="1"/>
          <p:nvPr/>
        </p:nvSpPr>
        <p:spPr>
          <a:xfrm>
            <a:off x="509667" y="330951"/>
            <a:ext cx="11137690" cy="553998"/>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Integrating the data into a full Nasa Report</a:t>
            </a:r>
          </a:p>
        </p:txBody>
      </p:sp>
      <p:sp>
        <p:nvSpPr>
          <p:cNvPr id="8" name="Segnaposto piè di pagina 7">
            <a:extLst>
              <a:ext uri="{FF2B5EF4-FFF2-40B4-BE49-F238E27FC236}">
                <a16:creationId xmlns:a16="http://schemas.microsoft.com/office/drawing/2014/main" id="{E018EB22-1397-5E6E-E72C-A3292BA4F1E5}"/>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45</a:t>
            </a:r>
          </a:p>
        </p:txBody>
      </p:sp>
      <p:sp>
        <p:nvSpPr>
          <p:cNvPr id="12" name="Content Placeholder 2">
            <a:extLst>
              <a:ext uri="{FF2B5EF4-FFF2-40B4-BE49-F238E27FC236}">
                <a16:creationId xmlns:a16="http://schemas.microsoft.com/office/drawing/2014/main" id="{3F2D061B-1642-7AE5-470A-A9DD687F0BBA}"/>
              </a:ext>
            </a:extLst>
          </p:cNvPr>
          <p:cNvSpPr txBox="1">
            <a:spLocks/>
          </p:cNvSpPr>
          <p:nvPr/>
        </p:nvSpPr>
        <p:spPr>
          <a:xfrm>
            <a:off x="532740" y="1404659"/>
            <a:ext cx="10897260" cy="4290747"/>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0" fontAlgn="base" latinLnBrk="0" hangingPunct="0">
              <a:lnSpc>
                <a:spcPct val="100000"/>
              </a:lnSpc>
              <a:spcBef>
                <a:spcPct val="20000"/>
              </a:spcBef>
              <a:spcAft>
                <a:spcPts val="1200"/>
              </a:spcAft>
              <a:buClrTx/>
              <a:buSzTx/>
              <a:buFont typeface="Wingdings" pitchFamily="2" charset="2"/>
              <a:buChar char="q"/>
              <a:tabLst/>
              <a:defRPr/>
            </a:pPr>
            <a:r>
              <a:rPr kumimoji="0" lang="en-US" sz="20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The features and qualities of the NASA report necessitate that the resource tracking of Community-led responses meets certain minimum requirements for integration into the final NASA estimation, analysis, and report.</a:t>
            </a:r>
          </a:p>
          <a:p>
            <a:pPr marR="0" lvl="0" algn="l" defTabSz="914400" rtl="0" eaLnBrk="0" fontAlgn="base" latinLnBrk="0" hangingPunct="0">
              <a:lnSpc>
                <a:spcPct val="100000"/>
              </a:lnSpc>
              <a:spcBef>
                <a:spcPct val="20000"/>
              </a:spcBef>
              <a:spcAft>
                <a:spcPts val="1200"/>
              </a:spcAft>
              <a:buClrTx/>
              <a:buSzTx/>
              <a:buFont typeface="Wingdings" pitchFamily="2" charset="2"/>
              <a:buChar char="q"/>
              <a:tabLst/>
              <a:defRPr/>
            </a:pPr>
            <a:r>
              <a:rPr kumimoji="0" lang="en-US" sz="20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The minimum requirements include recreation of complete transactions, and the use of sound estimation methods, </a:t>
            </a:r>
          </a:p>
          <a:p>
            <a:pPr marR="0" lvl="0" algn="l" defTabSz="914400" rtl="0" eaLnBrk="0" fontAlgn="base" latinLnBrk="0" hangingPunct="0">
              <a:lnSpc>
                <a:spcPct val="100000"/>
              </a:lnSpc>
              <a:spcBef>
                <a:spcPct val="20000"/>
              </a:spcBef>
              <a:spcAft>
                <a:spcPts val="1200"/>
              </a:spcAft>
              <a:buClrTx/>
              <a:buSzTx/>
              <a:buFont typeface="Wingdings" pitchFamily="2" charset="2"/>
              <a:buChar char="q"/>
              <a:tabLst/>
              <a:defRPr/>
            </a:pPr>
            <a:r>
              <a:rPr kumimoji="0" lang="en-US" sz="20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In the initial attempt to conduct resource tracking of Community-led responses, the CLO analysis could be carried out independently of the traditional NASA data. Subsequently, the findings from this analysis would be documented and included in the appendix section of the overall report, ensuring transparency and providing supplementary insights alongside the main NASA data analysis.</a:t>
            </a:r>
          </a:p>
          <a:p>
            <a:pPr marR="0" lvl="0" algn="l" defTabSz="914400" rtl="0" eaLnBrk="0" fontAlgn="base" latinLnBrk="0" hangingPunct="0">
              <a:lnSpc>
                <a:spcPct val="100000"/>
              </a:lnSpc>
              <a:spcBef>
                <a:spcPct val="20000"/>
              </a:spcBef>
              <a:spcAft>
                <a:spcPts val="1200"/>
              </a:spcAft>
              <a:buClrTx/>
              <a:buSzTx/>
              <a:buFont typeface="Wingdings" pitchFamily="2" charset="2"/>
              <a:buChar char="q"/>
              <a:tabLst/>
              <a:defRPr/>
            </a:pPr>
            <a:r>
              <a:rPr kumimoji="0" lang="en-US" sz="20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However,  in-kind donations should be included as part of the traditional NASA,  the NASA / RT team should ensure that data are triangulated to avoid double counting. </a:t>
            </a:r>
          </a:p>
          <a:p>
            <a:pPr marL="0" marR="0" lvl="0" indent="0" algn="l" defTabSz="914400" rtl="0" eaLnBrk="0" fontAlgn="base" latinLnBrk="0" hangingPunct="0">
              <a:lnSpc>
                <a:spcPct val="100000"/>
              </a:lnSpc>
              <a:spcBef>
                <a:spcPct val="20000"/>
              </a:spcBef>
              <a:spcAft>
                <a:spcPts val="1200"/>
              </a:spcAft>
              <a:buClrTx/>
              <a:buSzTx/>
              <a:buNone/>
              <a:tabLst/>
              <a:defRPr/>
            </a:pPr>
            <a:endParaRPr kumimoji="0" lang="en-US" sz="20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a:p>
            <a:pPr marR="0" lvl="0" algn="l" defTabSz="914400" rtl="0" eaLnBrk="0" fontAlgn="base" latinLnBrk="0" hangingPunct="0">
              <a:lnSpc>
                <a:spcPct val="100000"/>
              </a:lnSpc>
              <a:spcBef>
                <a:spcPct val="20000"/>
              </a:spcBef>
              <a:spcAft>
                <a:spcPts val="1200"/>
              </a:spcAft>
              <a:buClrTx/>
              <a:buSzTx/>
              <a:buFont typeface="Wingdings" pitchFamily="2" charset="2"/>
              <a:buChar char="q"/>
              <a:tabLst/>
              <a:defRPr/>
            </a:pPr>
            <a:endParaRPr kumimoji="0" lang="en-US" sz="20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a:p>
            <a:pPr marR="0" lvl="0" algn="l" defTabSz="914400" rtl="0" eaLnBrk="0" fontAlgn="base" latinLnBrk="0" hangingPunct="0">
              <a:lnSpc>
                <a:spcPct val="100000"/>
              </a:lnSpc>
              <a:spcBef>
                <a:spcPct val="20000"/>
              </a:spcBef>
              <a:spcAft>
                <a:spcPts val="1200"/>
              </a:spcAft>
              <a:buClrTx/>
              <a:buSzTx/>
              <a:buFont typeface="Wingdings" pitchFamily="2" charset="2"/>
              <a:buChar char="q"/>
              <a:tabLst/>
              <a:defRPr/>
            </a:pPr>
            <a:endParaRPr kumimoji="0" lang="en-US" sz="20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a:p>
            <a:pPr marR="0" lvl="0" algn="l" defTabSz="914400" rtl="0" eaLnBrk="0" fontAlgn="base" latinLnBrk="0" hangingPunct="0">
              <a:lnSpc>
                <a:spcPct val="100000"/>
              </a:lnSpc>
              <a:spcBef>
                <a:spcPct val="20000"/>
              </a:spcBef>
              <a:spcAft>
                <a:spcPts val="1200"/>
              </a:spcAft>
              <a:buClrTx/>
              <a:buSzTx/>
              <a:buFont typeface="Wingdings" pitchFamily="2" charset="2"/>
              <a:buChar char="q"/>
              <a:tabLst/>
              <a:defRPr/>
            </a:pPr>
            <a:endParaRPr kumimoji="0" lang="en-US" sz="20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spTree>
    <p:extLst>
      <p:ext uri="{BB962C8B-B14F-4D97-AF65-F5344CB8AC3E}">
        <p14:creationId xmlns:p14="http://schemas.microsoft.com/office/powerpoint/2010/main" val="25881216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54D6F-D22E-7C28-2503-99D91F3345C6}"/>
            </a:ext>
          </a:extLst>
        </p:cNvPr>
        <p:cNvGrpSpPr/>
        <p:nvPr/>
      </p:nvGrpSpPr>
      <p:grpSpPr>
        <a:xfrm>
          <a:off x="0" y="0"/>
          <a:ext cx="0" cy="0"/>
          <a:chOff x="0" y="0"/>
          <a:chExt cx="0" cy="0"/>
        </a:xfrm>
      </p:grpSpPr>
      <p:sp>
        <p:nvSpPr>
          <p:cNvPr id="6" name="TextBox 1">
            <a:extLst>
              <a:ext uri="{FF2B5EF4-FFF2-40B4-BE49-F238E27FC236}">
                <a16:creationId xmlns:a16="http://schemas.microsoft.com/office/drawing/2014/main" id="{3EC3457E-E1EC-5758-807A-CF09317351DF}"/>
              </a:ext>
            </a:extLst>
          </p:cNvPr>
          <p:cNvSpPr txBox="1"/>
          <p:nvPr/>
        </p:nvSpPr>
        <p:spPr>
          <a:xfrm>
            <a:off x="509667" y="330951"/>
            <a:ext cx="11137690" cy="553998"/>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KEY POINTERS</a:t>
            </a:r>
          </a:p>
        </p:txBody>
      </p:sp>
      <p:sp>
        <p:nvSpPr>
          <p:cNvPr id="8" name="Segnaposto piè di pagina 7">
            <a:extLst>
              <a:ext uri="{FF2B5EF4-FFF2-40B4-BE49-F238E27FC236}">
                <a16:creationId xmlns:a16="http://schemas.microsoft.com/office/drawing/2014/main" id="{B677A2C9-17D5-7694-E4F1-E1307DEFB402}"/>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46</a:t>
            </a:r>
          </a:p>
        </p:txBody>
      </p:sp>
      <p:sp>
        <p:nvSpPr>
          <p:cNvPr id="12" name="Content Placeholder 2">
            <a:extLst>
              <a:ext uri="{FF2B5EF4-FFF2-40B4-BE49-F238E27FC236}">
                <a16:creationId xmlns:a16="http://schemas.microsoft.com/office/drawing/2014/main" id="{F2187E5D-EB8A-10DF-BAB4-26BEB401EC0E}"/>
              </a:ext>
            </a:extLst>
          </p:cNvPr>
          <p:cNvSpPr txBox="1">
            <a:spLocks/>
          </p:cNvSpPr>
          <p:nvPr/>
        </p:nvSpPr>
        <p:spPr>
          <a:xfrm>
            <a:off x="532739" y="1409668"/>
            <a:ext cx="11137689" cy="3646841"/>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0" fontAlgn="base" latinLnBrk="0" hangingPunct="0">
              <a:lnSpc>
                <a:spcPct val="100000"/>
              </a:lnSpc>
              <a:spcBef>
                <a:spcPct val="20000"/>
              </a:spcBef>
              <a:spcAft>
                <a:spcPts val="1200"/>
              </a:spcAft>
              <a:buClrTx/>
              <a:buSzTx/>
              <a:buFont typeface="Wingdings" pitchFamily="2" charset="2"/>
              <a:buChar char="q"/>
              <a:tabLst/>
              <a:defRPr/>
            </a:pPr>
            <a:r>
              <a:rPr kumimoji="0" lang="en-US" sz="20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CLOs offer a variety of services to ensure that PLHIV and key populations from different backgrounds can access HIV and OI treatment, prevention and testing, and harm reduction as well as human rights support and advocacy. </a:t>
            </a:r>
          </a:p>
          <a:p>
            <a:pPr marR="0" lvl="0" algn="l" defTabSz="914400" rtl="0" eaLnBrk="0" fontAlgn="base" latinLnBrk="0" hangingPunct="0">
              <a:lnSpc>
                <a:spcPct val="100000"/>
              </a:lnSpc>
              <a:spcBef>
                <a:spcPct val="20000"/>
              </a:spcBef>
              <a:spcAft>
                <a:spcPts val="1200"/>
              </a:spcAft>
              <a:buClrTx/>
              <a:buSzTx/>
              <a:buFont typeface="Wingdings" pitchFamily="2" charset="2"/>
              <a:buChar char="q"/>
              <a:tabLst/>
              <a:defRPr/>
            </a:pPr>
            <a:r>
              <a:rPr kumimoji="0" lang="en-US" sz="20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Allocate adequate time to the preparation for these studies – awareness raising, mapping &amp; identification of CLOs, training, and tools. </a:t>
            </a:r>
          </a:p>
          <a:p>
            <a:pPr marR="0" lvl="0" algn="l" defTabSz="914400" rtl="0" eaLnBrk="0" fontAlgn="base" latinLnBrk="0" hangingPunct="0">
              <a:lnSpc>
                <a:spcPct val="100000"/>
              </a:lnSpc>
              <a:spcBef>
                <a:spcPct val="20000"/>
              </a:spcBef>
              <a:spcAft>
                <a:spcPts val="1200"/>
              </a:spcAft>
              <a:buClrTx/>
              <a:buSzTx/>
              <a:buFont typeface="Wingdings" pitchFamily="2" charset="2"/>
              <a:buChar char="q"/>
              <a:tabLst/>
              <a:defRPr/>
            </a:pPr>
            <a:r>
              <a:rPr kumimoji="0" lang="en-US" sz="20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Mapping (identification and updating contacts) of CLOs must be done in advance of the commencement of the RT.</a:t>
            </a:r>
          </a:p>
          <a:p>
            <a:pPr marR="0" lvl="0" algn="l" defTabSz="914400" rtl="0" eaLnBrk="0" fontAlgn="base" latinLnBrk="0" hangingPunct="0">
              <a:lnSpc>
                <a:spcPct val="100000"/>
              </a:lnSpc>
              <a:spcBef>
                <a:spcPct val="20000"/>
              </a:spcBef>
              <a:spcAft>
                <a:spcPts val="1200"/>
              </a:spcAft>
              <a:buClrTx/>
              <a:buSzTx/>
              <a:buFont typeface="Wingdings" pitchFamily="2" charset="2"/>
              <a:buChar char="q"/>
              <a:tabLst/>
              <a:defRPr/>
            </a:pPr>
            <a:r>
              <a:rPr kumimoji="0" lang="en-US" sz="20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Provide the NASA team with an overview of CLO RT, its utility, and data requirements.</a:t>
            </a:r>
          </a:p>
          <a:p>
            <a:pPr marR="0" lvl="0" algn="l" defTabSz="914400" rtl="0" eaLnBrk="0" fontAlgn="base" latinLnBrk="0" hangingPunct="0">
              <a:lnSpc>
                <a:spcPct val="100000"/>
              </a:lnSpc>
              <a:spcBef>
                <a:spcPct val="20000"/>
              </a:spcBef>
              <a:spcAft>
                <a:spcPts val="1200"/>
              </a:spcAft>
              <a:buClrTx/>
              <a:buSzTx/>
              <a:buFont typeface="Wingdings" pitchFamily="2" charset="2"/>
              <a:buChar char="q"/>
              <a:tabLst/>
              <a:defRPr/>
            </a:pPr>
            <a:r>
              <a:rPr kumimoji="0" lang="en-US" sz="20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Consider a progressive approach that starts with NASAs “catching the bigger CLO fish” first and progressively expands coverage </a:t>
            </a:r>
            <a:br>
              <a:rPr kumimoji="0" lang="en-US" sz="20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br>
            <a:r>
              <a:rPr kumimoji="0" lang="en-US" sz="20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of assessments.</a:t>
            </a:r>
          </a:p>
        </p:txBody>
      </p:sp>
    </p:spTree>
    <p:extLst>
      <p:ext uri="{BB962C8B-B14F-4D97-AF65-F5344CB8AC3E}">
        <p14:creationId xmlns:p14="http://schemas.microsoft.com/office/powerpoint/2010/main" val="4019867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4F43C-1DBE-9140-A762-B3F788DB4547}"/>
            </a:ext>
          </a:extLst>
        </p:cNvPr>
        <p:cNvGrpSpPr/>
        <p:nvPr/>
      </p:nvGrpSpPr>
      <p:grpSpPr>
        <a:xfrm>
          <a:off x="0" y="0"/>
          <a:ext cx="0" cy="0"/>
          <a:chOff x="0" y="0"/>
          <a:chExt cx="0" cy="0"/>
        </a:xfrm>
      </p:grpSpPr>
      <p:sp>
        <p:nvSpPr>
          <p:cNvPr id="6" name="TextBox 1">
            <a:extLst>
              <a:ext uri="{FF2B5EF4-FFF2-40B4-BE49-F238E27FC236}">
                <a16:creationId xmlns:a16="http://schemas.microsoft.com/office/drawing/2014/main" id="{72113DFA-00F3-5D00-2486-D4BD15436ADA}"/>
              </a:ext>
            </a:extLst>
          </p:cNvPr>
          <p:cNvSpPr txBox="1"/>
          <p:nvPr/>
        </p:nvSpPr>
        <p:spPr>
          <a:xfrm>
            <a:off x="509667" y="330951"/>
            <a:ext cx="11137690" cy="1015663"/>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KEY POINTERS </a:t>
            </a:r>
            <a:r>
              <a:rPr kumimoji="0" lang="en-US" sz="3000" b="0" i="0" u="none" strike="noStrike" kern="1200" cap="none" spc="0" normalizeH="0" baseline="0" noProof="0" dirty="0" err="1">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cont</a:t>
            </a:r>
            <a:r>
              <a:rPr kumimoji="0" lang="en-US" sz="3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endParaRPr>
          </a:p>
        </p:txBody>
      </p:sp>
      <p:sp>
        <p:nvSpPr>
          <p:cNvPr id="8" name="Segnaposto piè di pagina 7">
            <a:extLst>
              <a:ext uri="{FF2B5EF4-FFF2-40B4-BE49-F238E27FC236}">
                <a16:creationId xmlns:a16="http://schemas.microsoft.com/office/drawing/2014/main" id="{2ED04DB8-E0C6-2A2F-8DEE-1F680776E77E}"/>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47</a:t>
            </a:r>
          </a:p>
        </p:txBody>
      </p:sp>
      <p:sp>
        <p:nvSpPr>
          <p:cNvPr id="12" name="Content Placeholder 2">
            <a:extLst>
              <a:ext uri="{FF2B5EF4-FFF2-40B4-BE49-F238E27FC236}">
                <a16:creationId xmlns:a16="http://schemas.microsoft.com/office/drawing/2014/main" id="{1C51E6D5-ACB1-1967-0FC9-E3AD1226C9D4}"/>
              </a:ext>
            </a:extLst>
          </p:cNvPr>
          <p:cNvSpPr txBox="1">
            <a:spLocks/>
          </p:cNvSpPr>
          <p:nvPr/>
        </p:nvSpPr>
        <p:spPr>
          <a:xfrm>
            <a:off x="532739" y="1409668"/>
            <a:ext cx="11137689" cy="3646841"/>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0" fontAlgn="base" latinLnBrk="0" hangingPunct="0">
              <a:lnSpc>
                <a:spcPct val="100000"/>
              </a:lnSpc>
              <a:spcBef>
                <a:spcPct val="20000"/>
              </a:spcBef>
              <a:spcAft>
                <a:spcPts val="1200"/>
              </a:spcAft>
              <a:buClrTx/>
              <a:buSzTx/>
              <a:buFont typeface="Wingdings" pitchFamily="2" charset="2"/>
              <a:buChar char="q"/>
              <a:tabLst/>
              <a:defRPr/>
            </a:pPr>
            <a:r>
              <a:rPr kumimoji="0" lang="en-US" sz="20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Interestingly, the NASA classifications have been updated to better capture the CLO response and funding. </a:t>
            </a:r>
          </a:p>
          <a:p>
            <a:pPr marR="0" lvl="0" algn="l" defTabSz="914400" rtl="0" eaLnBrk="0" fontAlgn="base" latinLnBrk="0" hangingPunct="0">
              <a:lnSpc>
                <a:spcPct val="100000"/>
              </a:lnSpc>
              <a:spcBef>
                <a:spcPct val="20000"/>
              </a:spcBef>
              <a:spcAft>
                <a:spcPts val="1200"/>
              </a:spcAft>
              <a:buClrTx/>
              <a:buSzTx/>
              <a:buFont typeface="Wingdings" pitchFamily="2" charset="2"/>
              <a:buChar char="q"/>
              <a:tabLst/>
              <a:defRPr/>
            </a:pPr>
            <a:r>
              <a:rPr kumimoji="0" lang="en-US" sz="20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RT is a tedious process that requires attention to small details, and most importantly, strong costing or financing experience is required. </a:t>
            </a:r>
          </a:p>
          <a:p>
            <a:pPr marR="0" lvl="0" algn="l" defTabSz="914400" rtl="0" eaLnBrk="0" fontAlgn="base" latinLnBrk="0" hangingPunct="0">
              <a:lnSpc>
                <a:spcPct val="100000"/>
              </a:lnSpc>
              <a:spcBef>
                <a:spcPct val="20000"/>
              </a:spcBef>
              <a:spcAft>
                <a:spcPts val="1200"/>
              </a:spcAft>
              <a:buClrTx/>
              <a:buSzTx/>
              <a:buFont typeface="Wingdings" pitchFamily="2" charset="2"/>
              <a:buChar char="q"/>
              <a:tabLst/>
              <a:defRPr/>
            </a:pPr>
            <a:r>
              <a:rPr kumimoji="0" lang="en-US" sz="20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This project shows the effort to enhance NASA’s ability to track and reflect the CLR, so that CLO RT can be embedded in routine NASA or a deeper dive into the CLO world with standalone exercises to provide a wealth of in-depth insights (but which could not be scaled up to national level).</a:t>
            </a:r>
          </a:p>
        </p:txBody>
      </p:sp>
    </p:spTree>
    <p:extLst>
      <p:ext uri="{BB962C8B-B14F-4D97-AF65-F5344CB8AC3E}">
        <p14:creationId xmlns:p14="http://schemas.microsoft.com/office/powerpoint/2010/main" val="29073333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674805-04A4-1308-D21F-FB1D10FF06F8}"/>
              </a:ext>
            </a:extLst>
          </p:cNvPr>
          <p:cNvSpPr txBox="1"/>
          <p:nvPr/>
        </p:nvSpPr>
        <p:spPr bwMode="auto">
          <a:xfrm>
            <a:off x="3601386" y="2383036"/>
            <a:ext cx="4989227" cy="734246"/>
          </a:xfrm>
          <a:prstGeom prst="rect">
            <a:avLst/>
          </a:prstGeom>
          <a:noFill/>
          <a:ln>
            <a:noFill/>
          </a:ln>
        </p:spPr>
        <p:txBody>
          <a:bodyPr vert="horz" wrap="square" lIns="91440" tIns="45720" rIns="91440" bIns="45720" numCol="1" anchor="ctr" anchorCtr="0" compatLnSpc="1">
            <a:prstTxWarp prst="textNoShape">
              <a:avLst/>
            </a:prstTxWarp>
            <a:normAutofit lnSpcReduction="10000"/>
          </a:bodyPr>
          <a:lstStyle/>
          <a:p>
            <a:pPr algn="ctr">
              <a:spcAft>
                <a:spcPts val="600"/>
              </a:spcAft>
            </a:pPr>
            <a:r>
              <a:rPr lang="en-US" altLang="en-US" sz="4400" b="1" dirty="0">
                <a:solidFill>
                  <a:schemeClr val="bg1"/>
                </a:solidFill>
                <a:latin typeface="Avenir Book" panose="02000503020000020003" pitchFamily="2" charset="0"/>
                <a:ea typeface="+mj-ea"/>
                <a:cs typeface="+mj-cs"/>
              </a:rPr>
              <a:t>THANK YOU</a:t>
            </a:r>
          </a:p>
        </p:txBody>
      </p:sp>
      <p:sp>
        <p:nvSpPr>
          <p:cNvPr id="4" name="TextBox 3">
            <a:extLst>
              <a:ext uri="{FF2B5EF4-FFF2-40B4-BE49-F238E27FC236}">
                <a16:creationId xmlns:a16="http://schemas.microsoft.com/office/drawing/2014/main" id="{DF534031-EDA8-B32A-16BB-E0568AFC65BB}"/>
              </a:ext>
            </a:extLst>
          </p:cNvPr>
          <p:cNvSpPr txBox="1"/>
          <p:nvPr/>
        </p:nvSpPr>
        <p:spPr bwMode="auto">
          <a:xfrm>
            <a:off x="1" y="3228120"/>
            <a:ext cx="12192000" cy="1302316"/>
          </a:xfrm>
          <a:prstGeom prst="rect">
            <a:avLst/>
          </a:prstGeom>
          <a:noFill/>
          <a:ln>
            <a:noFill/>
          </a:ln>
        </p:spPr>
        <p:txBody>
          <a:bodyPr vert="horz" wrap="square" lIns="91440" tIns="45720" rIns="91440" bIns="45720" numCol="1" anchor="t" anchorCtr="0" compatLnSpc="1">
            <a:prstTxWarp prst="textNoShape">
              <a:avLst/>
            </a:prstTxWarp>
            <a:normAutofit/>
          </a:bodyPr>
          <a:lstStyle/>
          <a:p>
            <a:pPr algn="ctr">
              <a:spcBef>
                <a:spcPct val="20000"/>
              </a:spcBef>
            </a:pPr>
            <a:r>
              <a:rPr lang="en-US" dirty="0">
                <a:solidFill>
                  <a:schemeClr val="bg1"/>
                </a:solidFill>
                <a:latin typeface="Avenir Book" panose="02000503020000020003" pitchFamily="2" charset="0"/>
                <a:ea typeface="+mn-ea"/>
                <a:cs typeface="Arial" panose="020B0604020202020204" pitchFamily="34" charset="0"/>
              </a:rPr>
              <a:t>For more information, </a:t>
            </a:r>
            <a:br>
              <a:rPr lang="en-US" dirty="0">
                <a:solidFill>
                  <a:schemeClr val="bg1"/>
                </a:solidFill>
                <a:latin typeface="Avenir Book" panose="02000503020000020003" pitchFamily="2" charset="0"/>
                <a:ea typeface="+mn-ea"/>
                <a:cs typeface="Arial" panose="020B0604020202020204" pitchFamily="34" charset="0"/>
              </a:rPr>
            </a:br>
            <a:r>
              <a:rPr lang="en-US" dirty="0">
                <a:solidFill>
                  <a:schemeClr val="bg1"/>
                </a:solidFill>
                <a:latin typeface="Avenir Book" panose="02000503020000020003" pitchFamily="2" charset="0"/>
                <a:ea typeface="+mn-ea"/>
                <a:cs typeface="Arial" panose="020B0604020202020204" pitchFamily="34" charset="0"/>
              </a:rPr>
              <a:t>contact UNAIDS Resource Tracking:</a:t>
            </a:r>
          </a:p>
          <a:p>
            <a:pPr algn="ctr">
              <a:spcBef>
                <a:spcPct val="20000"/>
              </a:spcBef>
            </a:pPr>
            <a:r>
              <a:rPr lang="en-US" dirty="0">
                <a:solidFill>
                  <a:schemeClr val="bg1"/>
                </a:solidFill>
                <a:latin typeface="Avenir Book" panose="02000503020000020003" pitchFamily="2" charset="0"/>
                <a:ea typeface="+mn-ea"/>
                <a:cs typeface="Arial" panose="020B0604020202020204" pitchFamily="34" charset="0"/>
              </a:rPr>
              <a:t>Teresa Guthrie</a:t>
            </a:r>
          </a:p>
          <a:p>
            <a:pPr algn="ctr">
              <a:spcBef>
                <a:spcPct val="20000"/>
              </a:spcBef>
            </a:pPr>
            <a:r>
              <a:rPr lang="en-US" dirty="0">
                <a:solidFill>
                  <a:schemeClr val="bg1"/>
                </a:solidFill>
                <a:latin typeface="Avenir Book" panose="02000503020000020003" pitchFamily="2" charset="0"/>
                <a:ea typeface="+mn-ea"/>
                <a:cs typeface="Arial" panose="020B0604020202020204" pitchFamily="34" charset="0"/>
              </a:rPr>
              <a:t>guthriet@unaids.org </a:t>
            </a:r>
          </a:p>
        </p:txBody>
      </p:sp>
    </p:spTree>
    <p:extLst>
      <p:ext uri="{BB962C8B-B14F-4D97-AF65-F5344CB8AC3E}">
        <p14:creationId xmlns:p14="http://schemas.microsoft.com/office/powerpoint/2010/main" val="395517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11C7F-8F51-3DBF-B93C-C916C206AE9A}"/>
            </a:ext>
          </a:extLst>
        </p:cNvPr>
        <p:cNvGrpSpPr/>
        <p:nvPr/>
      </p:nvGrpSpPr>
      <p:grpSpPr>
        <a:xfrm>
          <a:off x="0" y="0"/>
          <a:ext cx="0" cy="0"/>
          <a:chOff x="0" y="0"/>
          <a:chExt cx="0" cy="0"/>
        </a:xfrm>
      </p:grpSpPr>
      <p:sp>
        <p:nvSpPr>
          <p:cNvPr id="4" name="TextBox 1">
            <a:extLst>
              <a:ext uri="{FF2B5EF4-FFF2-40B4-BE49-F238E27FC236}">
                <a16:creationId xmlns:a16="http://schemas.microsoft.com/office/drawing/2014/main" id="{05556637-1E27-3D66-9524-E55BAA2F8FE0}"/>
              </a:ext>
            </a:extLst>
          </p:cNvPr>
          <p:cNvSpPr txBox="1"/>
          <p:nvPr/>
        </p:nvSpPr>
        <p:spPr>
          <a:xfrm>
            <a:off x="509667" y="330263"/>
            <a:ext cx="10968141" cy="553998"/>
          </a:xfrm>
          <a:prstGeom prst="rect">
            <a:avLst/>
          </a:prstGeom>
          <a:noFill/>
        </p:spPr>
        <p:txBody>
          <a:bodyPr wrap="square">
            <a:spAutoFit/>
          </a:bodyPr>
          <a:lstStyle/>
          <a:p>
            <a:pPr eaLnBrk="1" hangingPunct="1"/>
            <a:r>
              <a:rPr lang="en-US" altLang="en-US" sz="3000" dirty="0">
                <a:solidFill>
                  <a:srgbClr val="70C8BE"/>
                </a:solidFill>
                <a:latin typeface="Avenir Book" panose="02000503020000020003" pitchFamily="2" charset="0"/>
                <a:cs typeface="Arial" panose="020B0604020202020204" pitchFamily="34" charset="0"/>
              </a:rPr>
              <a:t>What are Community-Led Organizations</a:t>
            </a:r>
          </a:p>
        </p:txBody>
      </p:sp>
      <p:sp>
        <p:nvSpPr>
          <p:cNvPr id="10" name="Segnaposto piè di pagina 9">
            <a:extLst>
              <a:ext uri="{FF2B5EF4-FFF2-40B4-BE49-F238E27FC236}">
                <a16:creationId xmlns:a16="http://schemas.microsoft.com/office/drawing/2014/main" id="{E33804E8-D9D5-1E3E-5C46-E3F4CB76441A}"/>
              </a:ext>
            </a:extLst>
          </p:cNvPr>
          <p:cNvSpPr>
            <a:spLocks noGrp="1"/>
          </p:cNvSpPr>
          <p:nvPr>
            <p:ph type="ftr" sz="quarter" idx="3"/>
          </p:nvPr>
        </p:nvSpPr>
        <p:spPr/>
        <p:txBody>
          <a:bodyPr/>
          <a:lstStyle/>
          <a:p>
            <a:r>
              <a:rPr lang="it-IT" sz="1100" dirty="0">
                <a:latin typeface="Avenir Book" panose="02000503020000020003" pitchFamily="2" charset="0"/>
              </a:rPr>
              <a:t>4</a:t>
            </a:r>
          </a:p>
        </p:txBody>
      </p:sp>
      <p:sp>
        <p:nvSpPr>
          <p:cNvPr id="7" name="Rettangolo con angoli arrotondati 1">
            <a:extLst>
              <a:ext uri="{FF2B5EF4-FFF2-40B4-BE49-F238E27FC236}">
                <a16:creationId xmlns:a16="http://schemas.microsoft.com/office/drawing/2014/main" id="{111164FD-491B-F47C-3DA9-BA930A38B94A}"/>
              </a:ext>
            </a:extLst>
          </p:cNvPr>
          <p:cNvSpPr/>
          <p:nvPr/>
        </p:nvSpPr>
        <p:spPr>
          <a:xfrm>
            <a:off x="1406752" y="1773682"/>
            <a:ext cx="3753757" cy="2881993"/>
          </a:xfrm>
          <a:prstGeom prst="roundRect">
            <a:avLst>
              <a:gd name="adj" fmla="val 18964"/>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chemeClr val="bg1"/>
                </a:solidFill>
                <a:latin typeface="Avenir Book" panose="02000503020000020003" pitchFamily="2" charset="0"/>
                <a:cs typeface="Arial" panose="020B0604020202020204" pitchFamily="34" charset="0"/>
              </a:rPr>
              <a:t>Community-led organizations (CLOs) are entities for which the majority of governance, leadership, staff, spokespeople, members, and volunteers reflect and represent the experiences, perspectives, and voices of their constituencies and who have transparent mechanisms of accountability to their constituencies.</a:t>
            </a:r>
          </a:p>
        </p:txBody>
      </p:sp>
      <p:sp>
        <p:nvSpPr>
          <p:cNvPr id="9" name="Rettangolo con angoli arrotondati 1">
            <a:extLst>
              <a:ext uri="{FF2B5EF4-FFF2-40B4-BE49-F238E27FC236}">
                <a16:creationId xmlns:a16="http://schemas.microsoft.com/office/drawing/2014/main" id="{29C74817-6C1C-9A5D-06E0-15ADD6015123}"/>
              </a:ext>
            </a:extLst>
          </p:cNvPr>
          <p:cNvSpPr/>
          <p:nvPr/>
        </p:nvSpPr>
        <p:spPr>
          <a:xfrm>
            <a:off x="2327728" y="5116874"/>
            <a:ext cx="1797958" cy="674325"/>
          </a:xfrm>
          <a:prstGeom prst="roundRect">
            <a:avLst>
              <a:gd name="adj" fmla="val 50000"/>
            </a:avLst>
          </a:prstGeom>
          <a:solidFill>
            <a:srgbClr val="18A3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Avenir Book" panose="02000503020000020003" pitchFamily="2" charset="0"/>
                <a:cs typeface="Arial" panose="020B0604020202020204" pitchFamily="34" charset="0"/>
              </a:rPr>
              <a:t>Self-Governing Organization</a:t>
            </a:r>
          </a:p>
        </p:txBody>
      </p:sp>
      <p:sp>
        <p:nvSpPr>
          <p:cNvPr id="12" name="Rettangolo con angoli arrotondati 1">
            <a:extLst>
              <a:ext uri="{FF2B5EF4-FFF2-40B4-BE49-F238E27FC236}">
                <a16:creationId xmlns:a16="http://schemas.microsoft.com/office/drawing/2014/main" id="{FAE2F7B9-10E8-4513-30A5-AF0F4EAA9B1E}"/>
              </a:ext>
            </a:extLst>
          </p:cNvPr>
          <p:cNvSpPr/>
          <p:nvPr/>
        </p:nvSpPr>
        <p:spPr>
          <a:xfrm>
            <a:off x="393927" y="5116874"/>
            <a:ext cx="1797958" cy="674325"/>
          </a:xfrm>
          <a:prstGeom prst="roundRect">
            <a:avLst>
              <a:gd name="adj" fmla="val 50000"/>
            </a:avLst>
          </a:prstGeom>
          <a:solidFill>
            <a:srgbClr val="18A3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Avenir Book" panose="02000503020000020003" pitchFamily="2" charset="0"/>
                <a:cs typeface="Arial" panose="020B0604020202020204" pitchFamily="34" charset="0"/>
              </a:rPr>
              <a:t>Purposeful Organization</a:t>
            </a:r>
          </a:p>
        </p:txBody>
      </p:sp>
      <p:sp>
        <p:nvSpPr>
          <p:cNvPr id="13" name="Rettangolo con angoli arrotondati 1">
            <a:extLst>
              <a:ext uri="{FF2B5EF4-FFF2-40B4-BE49-F238E27FC236}">
                <a16:creationId xmlns:a16="http://schemas.microsoft.com/office/drawing/2014/main" id="{2CAD6C57-C96E-C86A-7D1F-FCC7840A8081}"/>
              </a:ext>
            </a:extLst>
          </p:cNvPr>
          <p:cNvSpPr/>
          <p:nvPr/>
        </p:nvSpPr>
        <p:spPr>
          <a:xfrm>
            <a:off x="4261530" y="5116874"/>
            <a:ext cx="1797958" cy="674325"/>
          </a:xfrm>
          <a:prstGeom prst="roundRect">
            <a:avLst>
              <a:gd name="adj" fmla="val 50000"/>
            </a:avLst>
          </a:prstGeom>
          <a:solidFill>
            <a:srgbClr val="18A3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Avenir Book" panose="02000503020000020003" pitchFamily="2" charset="0"/>
                <a:cs typeface="Arial" panose="020B0604020202020204" pitchFamily="34" charset="0"/>
              </a:rPr>
              <a:t>Working with and for communities</a:t>
            </a:r>
          </a:p>
        </p:txBody>
      </p:sp>
      <p:cxnSp>
        <p:nvCxnSpPr>
          <p:cNvPr id="15" name="Elbow Connector 14">
            <a:extLst>
              <a:ext uri="{FF2B5EF4-FFF2-40B4-BE49-F238E27FC236}">
                <a16:creationId xmlns:a16="http://schemas.microsoft.com/office/drawing/2014/main" id="{296B4B1B-95EC-E500-0147-7F62A9D83309}"/>
              </a:ext>
            </a:extLst>
          </p:cNvPr>
          <p:cNvCxnSpPr>
            <a:stCxn id="12" idx="0"/>
            <a:endCxn id="9" idx="0"/>
          </p:cNvCxnSpPr>
          <p:nvPr/>
        </p:nvCxnSpPr>
        <p:spPr>
          <a:xfrm rot="5400000" flipH="1" flipV="1">
            <a:off x="2259806" y="4149974"/>
            <a:ext cx="12700" cy="1933801"/>
          </a:xfrm>
          <a:prstGeom prst="bentConnector3">
            <a:avLst>
              <a:gd name="adj1" fmla="val 180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Elbow Connector 15">
            <a:extLst>
              <a:ext uri="{FF2B5EF4-FFF2-40B4-BE49-F238E27FC236}">
                <a16:creationId xmlns:a16="http://schemas.microsoft.com/office/drawing/2014/main" id="{EFD0075C-F3AE-6049-8ED9-C5232939405E}"/>
              </a:ext>
            </a:extLst>
          </p:cNvPr>
          <p:cNvCxnSpPr/>
          <p:nvPr/>
        </p:nvCxnSpPr>
        <p:spPr>
          <a:xfrm rot="5400000" flipH="1" flipV="1">
            <a:off x="4190207" y="4149974"/>
            <a:ext cx="12700" cy="1933801"/>
          </a:xfrm>
          <a:prstGeom prst="bentConnector3">
            <a:avLst>
              <a:gd name="adj1" fmla="val 1800000"/>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25762FE1-56A3-27CC-5AB3-C4877EF4C925}"/>
              </a:ext>
            </a:extLst>
          </p:cNvPr>
          <p:cNvGrpSpPr/>
          <p:nvPr/>
        </p:nvGrpSpPr>
        <p:grpSpPr>
          <a:xfrm rot="10800000">
            <a:off x="1299256" y="5797549"/>
            <a:ext cx="3864202" cy="12700"/>
            <a:chOff x="1299256" y="6190025"/>
            <a:chExt cx="3864202" cy="12700"/>
          </a:xfrm>
        </p:grpSpPr>
        <p:cxnSp>
          <p:nvCxnSpPr>
            <p:cNvPr id="17" name="Elbow Connector 16">
              <a:extLst>
                <a:ext uri="{FF2B5EF4-FFF2-40B4-BE49-F238E27FC236}">
                  <a16:creationId xmlns:a16="http://schemas.microsoft.com/office/drawing/2014/main" id="{43775BD4-5080-0702-B01D-06C027DD4D2C}"/>
                </a:ext>
              </a:extLst>
            </p:cNvPr>
            <p:cNvCxnSpPr/>
            <p:nvPr/>
          </p:nvCxnSpPr>
          <p:spPr>
            <a:xfrm rot="5400000" flipH="1" flipV="1">
              <a:off x="2259807" y="5229474"/>
              <a:ext cx="12700" cy="1933801"/>
            </a:xfrm>
            <a:prstGeom prst="bentConnector3">
              <a:avLst>
                <a:gd name="adj1" fmla="val 180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Elbow Connector 17">
              <a:extLst>
                <a:ext uri="{FF2B5EF4-FFF2-40B4-BE49-F238E27FC236}">
                  <a16:creationId xmlns:a16="http://schemas.microsoft.com/office/drawing/2014/main" id="{BEEA996E-40E4-9F74-B7D8-70542E77A231}"/>
                </a:ext>
              </a:extLst>
            </p:cNvPr>
            <p:cNvCxnSpPr/>
            <p:nvPr/>
          </p:nvCxnSpPr>
          <p:spPr>
            <a:xfrm rot="5400000" flipH="1" flipV="1">
              <a:off x="4190208" y="5229474"/>
              <a:ext cx="12700" cy="1933801"/>
            </a:xfrm>
            <a:prstGeom prst="bentConnector3">
              <a:avLst>
                <a:gd name="adj1" fmla="val 1800000"/>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Rettangolo con angoli arrotondati 1">
            <a:extLst>
              <a:ext uri="{FF2B5EF4-FFF2-40B4-BE49-F238E27FC236}">
                <a16:creationId xmlns:a16="http://schemas.microsoft.com/office/drawing/2014/main" id="{B33562D8-E87A-CF08-58D0-F54E61890825}"/>
              </a:ext>
            </a:extLst>
          </p:cNvPr>
          <p:cNvSpPr/>
          <p:nvPr/>
        </p:nvSpPr>
        <p:spPr>
          <a:xfrm>
            <a:off x="7159852" y="1773682"/>
            <a:ext cx="3753757" cy="2881993"/>
          </a:xfrm>
          <a:prstGeom prst="roundRect">
            <a:avLst>
              <a:gd name="adj" fmla="val 18964"/>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chemeClr val="bg1"/>
                </a:solidFill>
                <a:latin typeface="Avenir Book" panose="02000503020000020003" pitchFamily="2" charset="0"/>
                <a:cs typeface="Arial" panose="020B0604020202020204" pitchFamily="34" charset="0"/>
              </a:rPr>
              <a:t>Community-led responses (CLRs) are actions and strategies that seek to improve the health and human rights of their constituencies. These responses are specifically informed and implemented by and for communities themselves and the organizations, groups, and networks that represent them. </a:t>
            </a:r>
          </a:p>
        </p:txBody>
      </p:sp>
      <p:sp>
        <p:nvSpPr>
          <p:cNvPr id="21" name="Rettangolo con angoli arrotondati 1">
            <a:extLst>
              <a:ext uri="{FF2B5EF4-FFF2-40B4-BE49-F238E27FC236}">
                <a16:creationId xmlns:a16="http://schemas.microsoft.com/office/drawing/2014/main" id="{CDA0D853-0549-38D0-B978-F6ADCDBECEF6}"/>
              </a:ext>
            </a:extLst>
          </p:cNvPr>
          <p:cNvSpPr/>
          <p:nvPr/>
        </p:nvSpPr>
        <p:spPr>
          <a:xfrm>
            <a:off x="8080828" y="5116874"/>
            <a:ext cx="1797958" cy="674325"/>
          </a:xfrm>
          <a:prstGeom prst="roundRect">
            <a:avLst>
              <a:gd name="adj" fmla="val 50000"/>
            </a:avLst>
          </a:prstGeom>
          <a:solidFill>
            <a:srgbClr val="18A3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Avenir Book" panose="02000503020000020003" pitchFamily="2" charset="0"/>
                <a:cs typeface="Arial" panose="020B0604020202020204" pitchFamily="34" charset="0"/>
              </a:rPr>
              <a:t>Accountability Transparency</a:t>
            </a:r>
          </a:p>
        </p:txBody>
      </p:sp>
      <p:sp>
        <p:nvSpPr>
          <p:cNvPr id="22" name="Rettangolo con angoli arrotondati 1">
            <a:extLst>
              <a:ext uri="{FF2B5EF4-FFF2-40B4-BE49-F238E27FC236}">
                <a16:creationId xmlns:a16="http://schemas.microsoft.com/office/drawing/2014/main" id="{4598801C-C728-ED86-CE82-FAA0F0520EC9}"/>
              </a:ext>
            </a:extLst>
          </p:cNvPr>
          <p:cNvSpPr/>
          <p:nvPr/>
        </p:nvSpPr>
        <p:spPr>
          <a:xfrm>
            <a:off x="6147027" y="5116874"/>
            <a:ext cx="1797958" cy="674325"/>
          </a:xfrm>
          <a:prstGeom prst="roundRect">
            <a:avLst>
              <a:gd name="adj" fmla="val 50000"/>
            </a:avLst>
          </a:prstGeom>
          <a:solidFill>
            <a:srgbClr val="18A3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Avenir Book" panose="02000503020000020003" pitchFamily="2" charset="0"/>
                <a:cs typeface="Arial" panose="020B0604020202020204" pitchFamily="34" charset="0"/>
              </a:rPr>
              <a:t>Leadership</a:t>
            </a:r>
          </a:p>
          <a:p>
            <a:pPr algn="ctr"/>
            <a:r>
              <a:rPr lang="en-US" sz="1400" b="1" dirty="0">
                <a:solidFill>
                  <a:schemeClr val="bg1"/>
                </a:solidFill>
                <a:latin typeface="Avenir Book" panose="02000503020000020003" pitchFamily="2" charset="0"/>
                <a:cs typeface="Arial" panose="020B0604020202020204" pitchFamily="34" charset="0"/>
              </a:rPr>
              <a:t>Membership</a:t>
            </a:r>
          </a:p>
          <a:p>
            <a:pPr algn="ctr"/>
            <a:r>
              <a:rPr lang="en-US" sz="1400" b="1" dirty="0">
                <a:solidFill>
                  <a:schemeClr val="bg1"/>
                </a:solidFill>
                <a:latin typeface="Avenir Book" panose="02000503020000020003" pitchFamily="2" charset="0"/>
                <a:cs typeface="Arial" panose="020B0604020202020204" pitchFamily="34" charset="0"/>
              </a:rPr>
              <a:t>Volunteers</a:t>
            </a:r>
          </a:p>
        </p:txBody>
      </p:sp>
      <p:sp>
        <p:nvSpPr>
          <p:cNvPr id="23" name="Rettangolo con angoli arrotondati 1">
            <a:extLst>
              <a:ext uri="{FF2B5EF4-FFF2-40B4-BE49-F238E27FC236}">
                <a16:creationId xmlns:a16="http://schemas.microsoft.com/office/drawing/2014/main" id="{7BD730E5-ADA8-BCDD-856D-9ACAAA92A699}"/>
              </a:ext>
            </a:extLst>
          </p:cNvPr>
          <p:cNvSpPr/>
          <p:nvPr/>
        </p:nvSpPr>
        <p:spPr>
          <a:xfrm>
            <a:off x="10014630" y="5116874"/>
            <a:ext cx="1797958" cy="674325"/>
          </a:xfrm>
          <a:prstGeom prst="roundRect">
            <a:avLst>
              <a:gd name="adj" fmla="val 50000"/>
            </a:avLst>
          </a:prstGeom>
          <a:solidFill>
            <a:srgbClr val="18A3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Avenir Book" panose="02000503020000020003" pitchFamily="2" charset="0"/>
                <a:cs typeface="Arial" panose="020B0604020202020204" pitchFamily="34" charset="0"/>
              </a:rPr>
              <a:t>Autonomous</a:t>
            </a:r>
          </a:p>
          <a:p>
            <a:pPr algn="ctr"/>
            <a:r>
              <a:rPr lang="en-US" sz="1400" b="1" dirty="0">
                <a:solidFill>
                  <a:schemeClr val="bg1"/>
                </a:solidFill>
                <a:latin typeface="Avenir Book" panose="02000503020000020003" pitchFamily="2" charset="0"/>
                <a:cs typeface="Arial" panose="020B0604020202020204" pitchFamily="34" charset="0"/>
              </a:rPr>
              <a:t>Self-governed</a:t>
            </a:r>
          </a:p>
        </p:txBody>
      </p:sp>
      <p:cxnSp>
        <p:nvCxnSpPr>
          <p:cNvPr id="24" name="Elbow Connector 23">
            <a:extLst>
              <a:ext uri="{FF2B5EF4-FFF2-40B4-BE49-F238E27FC236}">
                <a16:creationId xmlns:a16="http://schemas.microsoft.com/office/drawing/2014/main" id="{20D5911E-D21D-D0B9-3B09-904BE6A5FF7B}"/>
              </a:ext>
            </a:extLst>
          </p:cNvPr>
          <p:cNvCxnSpPr>
            <a:stCxn id="22" idx="0"/>
            <a:endCxn id="21" idx="0"/>
          </p:cNvCxnSpPr>
          <p:nvPr/>
        </p:nvCxnSpPr>
        <p:spPr>
          <a:xfrm rot="5400000" flipH="1" flipV="1">
            <a:off x="8012906" y="4149974"/>
            <a:ext cx="12700" cy="1933801"/>
          </a:xfrm>
          <a:prstGeom prst="bentConnector3">
            <a:avLst>
              <a:gd name="adj1" fmla="val 180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68671256-FA49-2CC9-B50D-1083A6494945}"/>
              </a:ext>
            </a:extLst>
          </p:cNvPr>
          <p:cNvCxnSpPr/>
          <p:nvPr/>
        </p:nvCxnSpPr>
        <p:spPr>
          <a:xfrm rot="5400000" flipH="1" flipV="1">
            <a:off x="9943307" y="4149974"/>
            <a:ext cx="12700" cy="1933801"/>
          </a:xfrm>
          <a:prstGeom prst="bentConnector3">
            <a:avLst>
              <a:gd name="adj1" fmla="val 1800000"/>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4E41E3D1-1F89-D744-91F7-ADE31623DC54}"/>
              </a:ext>
            </a:extLst>
          </p:cNvPr>
          <p:cNvGrpSpPr/>
          <p:nvPr/>
        </p:nvGrpSpPr>
        <p:grpSpPr>
          <a:xfrm rot="10800000">
            <a:off x="7052356" y="5797549"/>
            <a:ext cx="3864202" cy="12700"/>
            <a:chOff x="1299256" y="6190025"/>
            <a:chExt cx="3864202" cy="12700"/>
          </a:xfrm>
        </p:grpSpPr>
        <p:cxnSp>
          <p:nvCxnSpPr>
            <p:cNvPr id="27" name="Elbow Connector 26">
              <a:extLst>
                <a:ext uri="{FF2B5EF4-FFF2-40B4-BE49-F238E27FC236}">
                  <a16:creationId xmlns:a16="http://schemas.microsoft.com/office/drawing/2014/main" id="{F98CF9B5-33F1-792F-F583-3FF969DFFF64}"/>
                </a:ext>
              </a:extLst>
            </p:cNvPr>
            <p:cNvCxnSpPr/>
            <p:nvPr/>
          </p:nvCxnSpPr>
          <p:spPr>
            <a:xfrm rot="5400000" flipH="1" flipV="1">
              <a:off x="2259807" y="5229474"/>
              <a:ext cx="12700" cy="1933801"/>
            </a:xfrm>
            <a:prstGeom prst="bentConnector3">
              <a:avLst>
                <a:gd name="adj1" fmla="val 180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3655A2A6-57B2-CC2E-A09B-6A4CA92A3E67}"/>
                </a:ext>
              </a:extLst>
            </p:cNvPr>
            <p:cNvCxnSpPr/>
            <p:nvPr/>
          </p:nvCxnSpPr>
          <p:spPr>
            <a:xfrm rot="5400000" flipH="1" flipV="1">
              <a:off x="4190208" y="5229474"/>
              <a:ext cx="12700" cy="1933801"/>
            </a:xfrm>
            <a:prstGeom prst="bentConnector3">
              <a:avLst>
                <a:gd name="adj1" fmla="val 1800000"/>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703734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6F5B857-669E-74BD-AAD5-4EE51CE4142E}"/>
              </a:ext>
            </a:extLst>
          </p:cNvPr>
          <p:cNvPicPr>
            <a:picLocks noChangeAspect="1"/>
          </p:cNvPicPr>
          <p:nvPr/>
        </p:nvPicPr>
        <p:blipFill>
          <a:blip r:embed="rId2"/>
          <a:stretch>
            <a:fillRect/>
          </a:stretch>
        </p:blipFill>
        <p:spPr>
          <a:xfrm>
            <a:off x="4272062" y="3160719"/>
            <a:ext cx="3647876" cy="541228"/>
          </a:xfrm>
          <a:prstGeom prst="rect">
            <a:avLst/>
          </a:prstGeom>
        </p:spPr>
      </p:pic>
    </p:spTree>
    <p:extLst>
      <p:ext uri="{BB962C8B-B14F-4D97-AF65-F5344CB8AC3E}">
        <p14:creationId xmlns:p14="http://schemas.microsoft.com/office/powerpoint/2010/main" val="416726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22D31-76DC-7316-E07B-609E209733E1}"/>
            </a:ext>
          </a:extLst>
        </p:cNvPr>
        <p:cNvGrpSpPr/>
        <p:nvPr/>
      </p:nvGrpSpPr>
      <p:grpSpPr>
        <a:xfrm>
          <a:off x="0" y="0"/>
          <a:ext cx="0" cy="0"/>
          <a:chOff x="0" y="0"/>
          <a:chExt cx="0" cy="0"/>
        </a:xfrm>
      </p:grpSpPr>
      <p:sp>
        <p:nvSpPr>
          <p:cNvPr id="4" name="TextBox 1">
            <a:extLst>
              <a:ext uri="{FF2B5EF4-FFF2-40B4-BE49-F238E27FC236}">
                <a16:creationId xmlns:a16="http://schemas.microsoft.com/office/drawing/2014/main" id="{6E0664A1-4DD8-8676-692F-C9965B6ACACE}"/>
              </a:ext>
            </a:extLst>
          </p:cNvPr>
          <p:cNvSpPr txBox="1"/>
          <p:nvPr/>
        </p:nvSpPr>
        <p:spPr>
          <a:xfrm>
            <a:off x="509667" y="330263"/>
            <a:ext cx="10968141" cy="553998"/>
          </a:xfrm>
          <a:prstGeom prst="rect">
            <a:avLst/>
          </a:prstGeom>
          <a:noFill/>
        </p:spPr>
        <p:txBody>
          <a:bodyPr wrap="square">
            <a:spAutoFit/>
          </a:bodyPr>
          <a:lstStyle/>
          <a:p>
            <a:pPr eaLnBrk="1" hangingPunct="1"/>
            <a:r>
              <a:rPr lang="en-US" altLang="en-US" sz="3000" dirty="0">
                <a:solidFill>
                  <a:srgbClr val="70C8BE"/>
                </a:solidFill>
                <a:latin typeface="Avenir Book" panose="02000503020000020003" pitchFamily="2" charset="0"/>
                <a:cs typeface="Arial" panose="020B0604020202020204" pitchFamily="34" charset="0"/>
              </a:rPr>
              <a:t>Key Concepts and Definitions</a:t>
            </a:r>
          </a:p>
        </p:txBody>
      </p:sp>
      <p:sp>
        <p:nvSpPr>
          <p:cNvPr id="10" name="Segnaposto piè di pagina 9">
            <a:extLst>
              <a:ext uri="{FF2B5EF4-FFF2-40B4-BE49-F238E27FC236}">
                <a16:creationId xmlns:a16="http://schemas.microsoft.com/office/drawing/2014/main" id="{B761F0B9-D911-CD41-6701-C11832D0F683}"/>
              </a:ext>
            </a:extLst>
          </p:cNvPr>
          <p:cNvSpPr>
            <a:spLocks noGrp="1"/>
          </p:cNvSpPr>
          <p:nvPr>
            <p:ph type="ftr" sz="quarter" idx="3"/>
          </p:nvPr>
        </p:nvSpPr>
        <p:spPr/>
        <p:txBody>
          <a:bodyPr/>
          <a:lstStyle/>
          <a:p>
            <a:r>
              <a:rPr lang="it-IT" sz="1100" dirty="0">
                <a:latin typeface="Avenir Book" panose="02000503020000020003" pitchFamily="2" charset="0"/>
              </a:rPr>
              <a:t>5</a:t>
            </a:r>
          </a:p>
        </p:txBody>
      </p:sp>
      <p:sp>
        <p:nvSpPr>
          <p:cNvPr id="7" name="Rettangolo con angoli arrotondati 1">
            <a:extLst>
              <a:ext uri="{FF2B5EF4-FFF2-40B4-BE49-F238E27FC236}">
                <a16:creationId xmlns:a16="http://schemas.microsoft.com/office/drawing/2014/main" id="{9B5C6E27-5A43-9A19-B1B2-2533D7F5B2A0}"/>
              </a:ext>
            </a:extLst>
          </p:cNvPr>
          <p:cNvSpPr/>
          <p:nvPr/>
        </p:nvSpPr>
        <p:spPr>
          <a:xfrm>
            <a:off x="587375" y="1670675"/>
            <a:ext cx="3565525" cy="4410529"/>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1999" rtlCol="0" anchor="t"/>
          <a:lstStyle/>
          <a:p>
            <a:r>
              <a:rPr lang="en-US" dirty="0">
                <a:solidFill>
                  <a:schemeClr val="bg1"/>
                </a:solidFill>
                <a:latin typeface="Avenir Book" panose="02000503020000020003" pitchFamily="2" charset="0"/>
                <a:cs typeface="Arial" panose="020B0604020202020204" pitchFamily="34" charset="0"/>
              </a:rPr>
              <a:t>These are organizations and networks, are entities for which the majority of governance, leadership, staff, spokespeople, membership and volunteers, reflect the experiences, perspectives and voices of their constituencies and are led by people living with HIV, sex workers, gay men and other men who have sex with men, people who use drugs, and transgender people, AGYW and </a:t>
            </a:r>
            <a:r>
              <a:rPr lang="en-US" dirty="0" err="1">
                <a:solidFill>
                  <a:schemeClr val="bg1"/>
                </a:solidFill>
                <a:latin typeface="Avenir Book" panose="02000503020000020003" pitchFamily="2" charset="0"/>
                <a:cs typeface="Arial" panose="020B0604020202020204" pitchFamily="34" charset="0"/>
              </a:rPr>
              <a:t>sero</a:t>
            </a:r>
            <a:r>
              <a:rPr lang="en-US" dirty="0">
                <a:solidFill>
                  <a:schemeClr val="bg1"/>
                </a:solidFill>
                <a:latin typeface="Avenir Book" panose="02000503020000020003" pitchFamily="2" charset="0"/>
                <a:cs typeface="Arial" panose="020B0604020202020204" pitchFamily="34" charset="0"/>
              </a:rPr>
              <a:t>-discordant couples, ex-prisoners and networks of PLHIV </a:t>
            </a:r>
          </a:p>
          <a:p>
            <a:endParaRPr lang="en-US" dirty="0">
              <a:solidFill>
                <a:schemeClr val="bg1"/>
              </a:solidFill>
              <a:latin typeface="Avenir Book" panose="02000503020000020003" pitchFamily="2" charset="0"/>
              <a:cs typeface="Arial" panose="020B0604020202020204" pitchFamily="34" charset="0"/>
            </a:endParaRPr>
          </a:p>
        </p:txBody>
      </p:sp>
      <p:sp>
        <p:nvSpPr>
          <p:cNvPr id="12" name="Rettangolo con angoli arrotondati 1">
            <a:extLst>
              <a:ext uri="{FF2B5EF4-FFF2-40B4-BE49-F238E27FC236}">
                <a16:creationId xmlns:a16="http://schemas.microsoft.com/office/drawing/2014/main" id="{CEB07E64-EF93-02AA-14BA-ACAD4D280633}"/>
              </a:ext>
            </a:extLst>
          </p:cNvPr>
          <p:cNvSpPr/>
          <p:nvPr/>
        </p:nvSpPr>
        <p:spPr>
          <a:xfrm>
            <a:off x="587374" y="1097249"/>
            <a:ext cx="3565525" cy="714743"/>
          </a:xfrm>
          <a:prstGeom prst="roundRect">
            <a:avLst>
              <a:gd name="adj" fmla="val 17983"/>
            </a:avLst>
          </a:prstGeom>
          <a:solidFill>
            <a:srgbClr val="18A3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venir Black" panose="02000503020000020003" pitchFamily="2" charset="0"/>
                <a:cs typeface="Arial" panose="020B0604020202020204" pitchFamily="34" charset="0"/>
              </a:rPr>
              <a:t>Key Populations – Led Organizations</a:t>
            </a:r>
          </a:p>
        </p:txBody>
      </p:sp>
      <p:sp>
        <p:nvSpPr>
          <p:cNvPr id="5" name="Rettangolo con angoli arrotondati 1">
            <a:extLst>
              <a:ext uri="{FF2B5EF4-FFF2-40B4-BE49-F238E27FC236}">
                <a16:creationId xmlns:a16="http://schemas.microsoft.com/office/drawing/2014/main" id="{2235544E-EEF1-2E2C-7DF3-9D6F0311016D}"/>
              </a:ext>
            </a:extLst>
          </p:cNvPr>
          <p:cNvSpPr/>
          <p:nvPr/>
        </p:nvSpPr>
        <p:spPr>
          <a:xfrm>
            <a:off x="4359275" y="1670675"/>
            <a:ext cx="3565525" cy="4410529"/>
          </a:xfrm>
          <a:prstGeom prst="roundRect">
            <a:avLst>
              <a:gd name="adj" fmla="val 0"/>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251999" rtlCol="0" anchor="t"/>
          <a:lstStyle/>
          <a:p>
            <a:r>
              <a:rPr lang="en-US" dirty="0">
                <a:solidFill>
                  <a:schemeClr val="tx1"/>
                </a:solidFill>
                <a:latin typeface="Avenir Book" panose="02000503020000020003" pitchFamily="2" charset="0"/>
                <a:cs typeface="Arial" panose="020B0604020202020204" pitchFamily="34" charset="0"/>
              </a:rPr>
              <a:t>is the process of identifying and quantifying all resources (financial and in-kind) used/consumed in the delivery of HIV services, from the source of funding to the final beneficiaries. It helps us understand how funding, services, and other critical components move through the system to address HIV/AIDS</a:t>
            </a:r>
          </a:p>
        </p:txBody>
      </p:sp>
      <p:sp>
        <p:nvSpPr>
          <p:cNvPr id="6" name="Rettangolo con angoli arrotondati 1">
            <a:extLst>
              <a:ext uri="{FF2B5EF4-FFF2-40B4-BE49-F238E27FC236}">
                <a16:creationId xmlns:a16="http://schemas.microsoft.com/office/drawing/2014/main" id="{39490381-B42D-54D4-822D-E496CAAE762A}"/>
              </a:ext>
            </a:extLst>
          </p:cNvPr>
          <p:cNvSpPr/>
          <p:nvPr/>
        </p:nvSpPr>
        <p:spPr>
          <a:xfrm>
            <a:off x="4359274" y="1097249"/>
            <a:ext cx="3565525" cy="714743"/>
          </a:xfrm>
          <a:prstGeom prst="roundRect">
            <a:avLst>
              <a:gd name="adj" fmla="val 17983"/>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venir Black" panose="02000503020000020003" pitchFamily="2" charset="0"/>
                <a:cs typeface="Arial" panose="020B0604020202020204" pitchFamily="34" charset="0"/>
              </a:rPr>
              <a:t>Resource Tracking</a:t>
            </a:r>
          </a:p>
        </p:txBody>
      </p:sp>
      <p:sp>
        <p:nvSpPr>
          <p:cNvPr id="8" name="Rettangolo con angoli arrotondati 1">
            <a:extLst>
              <a:ext uri="{FF2B5EF4-FFF2-40B4-BE49-F238E27FC236}">
                <a16:creationId xmlns:a16="http://schemas.microsoft.com/office/drawing/2014/main" id="{D2933CE7-FE52-E2EE-2E18-2855F8B53BED}"/>
              </a:ext>
            </a:extLst>
          </p:cNvPr>
          <p:cNvSpPr/>
          <p:nvPr/>
        </p:nvSpPr>
        <p:spPr>
          <a:xfrm>
            <a:off x="8131175" y="1670675"/>
            <a:ext cx="3565525" cy="4410529"/>
          </a:xfrm>
          <a:prstGeom prst="roundRect">
            <a:avLst>
              <a:gd name="adj" fmla="val 0"/>
            </a:avLst>
          </a:prstGeom>
          <a:solidFill>
            <a:srgbClr val="F0794E">
              <a:alpha val="567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tIns="251999" rtlCol="0" anchor="t"/>
          <a:lstStyle/>
          <a:p>
            <a:r>
              <a:rPr lang="en-US" dirty="0">
                <a:solidFill>
                  <a:schemeClr val="tx1"/>
                </a:solidFill>
                <a:latin typeface="Avenir Book" panose="02000503020000020003" pitchFamily="2" charset="0"/>
                <a:cs typeface="Arial" panose="020B0604020202020204" pitchFamily="34" charset="0"/>
              </a:rPr>
              <a:t>is the basic unit of financial flow that describes the transfer of resources between various economic agents. This involves tracking the flow of resources (financial/cash contributions and in-kind contributions) from their sources through the agents and service providers, down to the final beneficiaries who receive the goods and services  </a:t>
            </a:r>
          </a:p>
        </p:txBody>
      </p:sp>
      <p:sp>
        <p:nvSpPr>
          <p:cNvPr id="11" name="Rettangolo con angoli arrotondati 1">
            <a:extLst>
              <a:ext uri="{FF2B5EF4-FFF2-40B4-BE49-F238E27FC236}">
                <a16:creationId xmlns:a16="http://schemas.microsoft.com/office/drawing/2014/main" id="{A3545D4A-5ED5-FAEE-46E8-93FA380F32B8}"/>
              </a:ext>
            </a:extLst>
          </p:cNvPr>
          <p:cNvSpPr/>
          <p:nvPr/>
        </p:nvSpPr>
        <p:spPr>
          <a:xfrm>
            <a:off x="8131174" y="1097249"/>
            <a:ext cx="3565525" cy="714743"/>
          </a:xfrm>
          <a:prstGeom prst="roundRect">
            <a:avLst>
              <a:gd name="adj" fmla="val 17983"/>
            </a:avLst>
          </a:prstGeom>
          <a:solidFill>
            <a:srgbClr val="F079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venir Black" panose="02000503020000020003" pitchFamily="2" charset="0"/>
                <a:cs typeface="Arial" panose="020B0604020202020204" pitchFamily="34" charset="0"/>
              </a:rPr>
              <a:t>Transaction</a:t>
            </a:r>
          </a:p>
        </p:txBody>
      </p:sp>
    </p:spTree>
    <p:extLst>
      <p:ext uri="{BB962C8B-B14F-4D97-AF65-F5344CB8AC3E}">
        <p14:creationId xmlns:p14="http://schemas.microsoft.com/office/powerpoint/2010/main" val="3523678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2DCDC-9118-CD1E-C324-E328A9A19664}"/>
            </a:ext>
          </a:extLst>
        </p:cNvPr>
        <p:cNvGrpSpPr/>
        <p:nvPr/>
      </p:nvGrpSpPr>
      <p:grpSpPr>
        <a:xfrm>
          <a:off x="0" y="0"/>
          <a:ext cx="0" cy="0"/>
          <a:chOff x="0" y="0"/>
          <a:chExt cx="0" cy="0"/>
        </a:xfrm>
      </p:grpSpPr>
      <p:sp>
        <p:nvSpPr>
          <p:cNvPr id="4" name="TextBox 1">
            <a:extLst>
              <a:ext uri="{FF2B5EF4-FFF2-40B4-BE49-F238E27FC236}">
                <a16:creationId xmlns:a16="http://schemas.microsoft.com/office/drawing/2014/main" id="{5E1B2B1E-5C7F-0FDB-499F-5FE8D2AC9258}"/>
              </a:ext>
            </a:extLst>
          </p:cNvPr>
          <p:cNvSpPr txBox="1"/>
          <p:nvPr/>
        </p:nvSpPr>
        <p:spPr>
          <a:xfrm>
            <a:off x="509667" y="330263"/>
            <a:ext cx="10968141" cy="553998"/>
          </a:xfrm>
          <a:prstGeom prst="rect">
            <a:avLst/>
          </a:prstGeom>
          <a:noFill/>
        </p:spPr>
        <p:txBody>
          <a:bodyPr wrap="square">
            <a:spAutoFit/>
          </a:bodyPr>
          <a:lstStyle/>
          <a:p>
            <a:pPr eaLnBrk="1" hangingPunct="1"/>
            <a:r>
              <a:rPr lang="en-US" altLang="en-US" sz="3000" dirty="0">
                <a:solidFill>
                  <a:srgbClr val="70C8BE"/>
                </a:solidFill>
                <a:latin typeface="Avenir Book" panose="02000503020000020003" pitchFamily="2" charset="0"/>
                <a:cs typeface="Arial" panose="020B0604020202020204" pitchFamily="34" charset="0"/>
              </a:rPr>
              <a:t>Key Concepts and Definitions</a:t>
            </a:r>
          </a:p>
        </p:txBody>
      </p:sp>
      <p:sp>
        <p:nvSpPr>
          <p:cNvPr id="10" name="Segnaposto piè di pagina 9">
            <a:extLst>
              <a:ext uri="{FF2B5EF4-FFF2-40B4-BE49-F238E27FC236}">
                <a16:creationId xmlns:a16="http://schemas.microsoft.com/office/drawing/2014/main" id="{77D9416F-5F21-C455-303F-E0115941AA36}"/>
              </a:ext>
            </a:extLst>
          </p:cNvPr>
          <p:cNvSpPr>
            <a:spLocks noGrp="1"/>
          </p:cNvSpPr>
          <p:nvPr>
            <p:ph type="ftr" sz="quarter" idx="3"/>
          </p:nvPr>
        </p:nvSpPr>
        <p:spPr/>
        <p:txBody>
          <a:bodyPr/>
          <a:lstStyle/>
          <a:p>
            <a:r>
              <a:rPr lang="it-IT" sz="1100" dirty="0">
                <a:latin typeface="Avenir Book" panose="02000503020000020003" pitchFamily="2" charset="0"/>
              </a:rPr>
              <a:t>6</a:t>
            </a:r>
          </a:p>
        </p:txBody>
      </p:sp>
      <p:sp>
        <p:nvSpPr>
          <p:cNvPr id="7" name="Rettangolo con angoli arrotondati 1">
            <a:extLst>
              <a:ext uri="{FF2B5EF4-FFF2-40B4-BE49-F238E27FC236}">
                <a16:creationId xmlns:a16="http://schemas.microsoft.com/office/drawing/2014/main" id="{8A209397-016C-6712-6D85-CBD114DB33DC}"/>
              </a:ext>
            </a:extLst>
          </p:cNvPr>
          <p:cNvSpPr/>
          <p:nvPr/>
        </p:nvSpPr>
        <p:spPr>
          <a:xfrm>
            <a:off x="587375" y="1677881"/>
            <a:ext cx="3565525" cy="4270158"/>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1999" rtlCol="0" anchor="t"/>
          <a:lstStyle/>
          <a:p>
            <a:r>
              <a:rPr lang="en-US" dirty="0">
                <a:solidFill>
                  <a:schemeClr val="bg1"/>
                </a:solidFill>
                <a:latin typeface="Avenir Book" panose="02000503020000020003" pitchFamily="2" charset="0"/>
                <a:cs typeface="Arial" panose="020B0604020202020204" pitchFamily="34" charset="0"/>
              </a:rPr>
              <a:t>The cycle of payment in the monetary form. It is a major component of the CLOs revenue, comprised of in-cash donations, grants and subsidies, and income-generation activities</a:t>
            </a:r>
          </a:p>
        </p:txBody>
      </p:sp>
      <p:sp>
        <p:nvSpPr>
          <p:cNvPr id="12" name="Rettangolo con angoli arrotondati 1">
            <a:extLst>
              <a:ext uri="{FF2B5EF4-FFF2-40B4-BE49-F238E27FC236}">
                <a16:creationId xmlns:a16="http://schemas.microsoft.com/office/drawing/2014/main" id="{D57B025E-0F91-E21A-48C1-7A7F6D1E5300}"/>
              </a:ext>
            </a:extLst>
          </p:cNvPr>
          <p:cNvSpPr/>
          <p:nvPr/>
        </p:nvSpPr>
        <p:spPr>
          <a:xfrm>
            <a:off x="587374" y="1093482"/>
            <a:ext cx="3565525" cy="723621"/>
          </a:xfrm>
          <a:prstGeom prst="roundRect">
            <a:avLst>
              <a:gd name="adj" fmla="val 17983"/>
            </a:avLst>
          </a:prstGeom>
          <a:solidFill>
            <a:srgbClr val="18A3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venir Black" panose="02000503020000020003" pitchFamily="2" charset="0"/>
                <a:cs typeface="Arial" panose="020B0604020202020204" pitchFamily="34" charset="0"/>
              </a:rPr>
              <a:t>Financial flows – monetary contribution </a:t>
            </a:r>
          </a:p>
        </p:txBody>
      </p:sp>
      <p:sp>
        <p:nvSpPr>
          <p:cNvPr id="5" name="Rettangolo con angoli arrotondati 1">
            <a:extLst>
              <a:ext uri="{FF2B5EF4-FFF2-40B4-BE49-F238E27FC236}">
                <a16:creationId xmlns:a16="http://schemas.microsoft.com/office/drawing/2014/main" id="{E0D375E5-3FDE-0364-13D6-8D27E1E401D1}"/>
              </a:ext>
            </a:extLst>
          </p:cNvPr>
          <p:cNvSpPr/>
          <p:nvPr/>
        </p:nvSpPr>
        <p:spPr>
          <a:xfrm>
            <a:off x="4359275" y="1677881"/>
            <a:ext cx="3565525" cy="4270158"/>
          </a:xfrm>
          <a:prstGeom prst="roundRect">
            <a:avLst>
              <a:gd name="adj" fmla="val 0"/>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251999" rtlCol="0" anchor="t"/>
          <a:lstStyle/>
          <a:p>
            <a:r>
              <a:rPr lang="en-US" dirty="0">
                <a:solidFill>
                  <a:schemeClr val="tx1"/>
                </a:solidFill>
                <a:latin typeface="Avenir Book" panose="02000503020000020003" pitchFamily="2" charset="0"/>
                <a:cs typeface="Arial" panose="020B0604020202020204" pitchFamily="34" charset="0"/>
              </a:rPr>
              <a:t>Refer to the transfer of resources in the form of direct aids in kind or goods, volunteer time rather than monetary assistance. This includes the provision of physical items, such as medical supplies, food, equipment, and other tangible goods, to support the beneficiaries directly</a:t>
            </a:r>
          </a:p>
        </p:txBody>
      </p:sp>
      <p:sp>
        <p:nvSpPr>
          <p:cNvPr id="6" name="Rettangolo con angoli arrotondati 1">
            <a:extLst>
              <a:ext uri="{FF2B5EF4-FFF2-40B4-BE49-F238E27FC236}">
                <a16:creationId xmlns:a16="http://schemas.microsoft.com/office/drawing/2014/main" id="{517D5012-0E3D-E8D4-69DE-A21ED64AC217}"/>
              </a:ext>
            </a:extLst>
          </p:cNvPr>
          <p:cNvSpPr/>
          <p:nvPr/>
        </p:nvSpPr>
        <p:spPr>
          <a:xfrm>
            <a:off x="4359274" y="1093482"/>
            <a:ext cx="3565525" cy="723621"/>
          </a:xfrm>
          <a:prstGeom prst="roundRect">
            <a:avLst>
              <a:gd name="adj" fmla="val 17983"/>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venir Black" panose="02000503020000020003" pitchFamily="2" charset="0"/>
                <a:cs typeface="Arial" panose="020B0604020202020204" pitchFamily="34" charset="0"/>
              </a:rPr>
              <a:t>Financial flows- in-kind contribution</a:t>
            </a:r>
          </a:p>
        </p:txBody>
      </p:sp>
      <p:sp>
        <p:nvSpPr>
          <p:cNvPr id="8" name="Rettangolo con angoli arrotondati 1">
            <a:extLst>
              <a:ext uri="{FF2B5EF4-FFF2-40B4-BE49-F238E27FC236}">
                <a16:creationId xmlns:a16="http://schemas.microsoft.com/office/drawing/2014/main" id="{164F1ADE-92C7-CA14-E675-A186036C3CEE}"/>
              </a:ext>
            </a:extLst>
          </p:cNvPr>
          <p:cNvSpPr/>
          <p:nvPr/>
        </p:nvSpPr>
        <p:spPr>
          <a:xfrm>
            <a:off x="8131175" y="1677881"/>
            <a:ext cx="3565525" cy="4270158"/>
          </a:xfrm>
          <a:prstGeom prst="roundRect">
            <a:avLst>
              <a:gd name="adj" fmla="val 0"/>
            </a:avLst>
          </a:prstGeom>
          <a:solidFill>
            <a:srgbClr val="F0794E">
              <a:alpha val="567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tIns="251999" rtlCol="0" anchor="t"/>
          <a:lstStyle/>
          <a:p>
            <a:r>
              <a:rPr lang="en-US" dirty="0">
                <a:solidFill>
                  <a:schemeClr val="tx1"/>
                </a:solidFill>
                <a:latin typeface="Avenir Book" panose="02000503020000020003" pitchFamily="2" charset="0"/>
                <a:cs typeface="Arial" panose="020B0604020202020204" pitchFamily="34" charset="0"/>
              </a:rPr>
              <a:t>It happens when assets or services are made available to the CLOs for their use:</a:t>
            </a:r>
          </a:p>
          <a:p>
            <a:r>
              <a:rPr lang="en-US" dirty="0">
                <a:solidFill>
                  <a:schemeClr val="tx1"/>
                </a:solidFill>
                <a:latin typeface="Avenir Medium" panose="02000503020000020003" pitchFamily="2" charset="0"/>
                <a:cs typeface="Arial" panose="020B0604020202020204" pitchFamily="34" charset="0"/>
              </a:rPr>
              <a:t>Assets:  </a:t>
            </a:r>
            <a:r>
              <a:rPr lang="en-US" dirty="0">
                <a:solidFill>
                  <a:schemeClr val="tx1"/>
                </a:solidFill>
                <a:latin typeface="Avenir Book" panose="02000503020000020003" pitchFamily="2" charset="0"/>
                <a:cs typeface="Arial" panose="020B0604020202020204" pitchFamily="34" charset="0"/>
              </a:rPr>
              <a:t>meeting halls, vehicles, equipment, etc. </a:t>
            </a:r>
          </a:p>
          <a:p>
            <a:r>
              <a:rPr lang="en-US" dirty="0">
                <a:solidFill>
                  <a:schemeClr val="tx1"/>
                </a:solidFill>
                <a:latin typeface="Avenir Medium" panose="02000503020000020003" pitchFamily="2" charset="0"/>
                <a:cs typeface="Arial" panose="020B0604020202020204" pitchFamily="34" charset="0"/>
              </a:rPr>
              <a:t>Services: </a:t>
            </a:r>
            <a:r>
              <a:rPr lang="en-US" dirty="0">
                <a:solidFill>
                  <a:schemeClr val="tx1"/>
                </a:solidFill>
                <a:latin typeface="Avenir Book" panose="02000503020000020003" pitchFamily="2" charset="0"/>
                <a:cs typeface="Arial" panose="020B0604020202020204" pitchFamily="34" charset="0"/>
              </a:rPr>
              <a:t>volunteer time and pro bono- services</a:t>
            </a:r>
          </a:p>
          <a:p>
            <a:r>
              <a:rPr lang="en-US" dirty="0">
                <a:solidFill>
                  <a:srgbClr val="FF0000"/>
                </a:solidFill>
                <a:latin typeface="Avenir Book" panose="02000503020000020003" pitchFamily="2" charset="0"/>
                <a:cs typeface="Arial" panose="020B0604020202020204" pitchFamily="34" charset="0"/>
              </a:rPr>
              <a:t>(note that NASA does not annualize or discount capital investments over their lifespan – we capture their full market value in the year they were donated)</a:t>
            </a:r>
          </a:p>
          <a:p>
            <a:endParaRPr lang="en-US" dirty="0">
              <a:solidFill>
                <a:schemeClr val="tx1"/>
              </a:solidFill>
              <a:latin typeface="Avenir Book" panose="02000503020000020003" pitchFamily="2" charset="0"/>
              <a:cs typeface="Arial" panose="020B0604020202020204" pitchFamily="34" charset="0"/>
            </a:endParaRPr>
          </a:p>
        </p:txBody>
      </p:sp>
      <p:sp>
        <p:nvSpPr>
          <p:cNvPr id="11" name="Rettangolo con angoli arrotondati 1">
            <a:extLst>
              <a:ext uri="{FF2B5EF4-FFF2-40B4-BE49-F238E27FC236}">
                <a16:creationId xmlns:a16="http://schemas.microsoft.com/office/drawing/2014/main" id="{30CC8224-C093-1A30-40B9-745E4F0BF7C1}"/>
              </a:ext>
            </a:extLst>
          </p:cNvPr>
          <p:cNvSpPr/>
          <p:nvPr/>
        </p:nvSpPr>
        <p:spPr>
          <a:xfrm>
            <a:off x="8131174" y="1093482"/>
            <a:ext cx="3565525" cy="723621"/>
          </a:xfrm>
          <a:prstGeom prst="roundRect">
            <a:avLst>
              <a:gd name="adj" fmla="val 17983"/>
            </a:avLst>
          </a:prstGeom>
          <a:solidFill>
            <a:srgbClr val="F079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venir Black" panose="02000503020000020003" pitchFamily="2" charset="0"/>
                <a:cs typeface="Arial" panose="020B0604020202020204" pitchFamily="34" charset="0"/>
              </a:rPr>
              <a:t>Economic transactions</a:t>
            </a:r>
          </a:p>
        </p:txBody>
      </p:sp>
    </p:spTree>
    <p:extLst>
      <p:ext uri="{BB962C8B-B14F-4D97-AF65-F5344CB8AC3E}">
        <p14:creationId xmlns:p14="http://schemas.microsoft.com/office/powerpoint/2010/main" val="614886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7F259-76FC-D66F-C620-5A61F9A44A77}"/>
            </a:ext>
          </a:extLst>
        </p:cNvPr>
        <p:cNvGrpSpPr/>
        <p:nvPr/>
      </p:nvGrpSpPr>
      <p:grpSpPr>
        <a:xfrm>
          <a:off x="0" y="0"/>
          <a:ext cx="0" cy="0"/>
          <a:chOff x="0" y="0"/>
          <a:chExt cx="0" cy="0"/>
        </a:xfrm>
      </p:grpSpPr>
      <p:sp>
        <p:nvSpPr>
          <p:cNvPr id="6" name="TextBox 1">
            <a:extLst>
              <a:ext uri="{FF2B5EF4-FFF2-40B4-BE49-F238E27FC236}">
                <a16:creationId xmlns:a16="http://schemas.microsoft.com/office/drawing/2014/main" id="{DED80ED3-5E93-BB50-A965-82FE7338F132}"/>
              </a:ext>
            </a:extLst>
          </p:cNvPr>
          <p:cNvSpPr txBox="1"/>
          <p:nvPr/>
        </p:nvSpPr>
        <p:spPr>
          <a:xfrm>
            <a:off x="509667" y="111981"/>
            <a:ext cx="11137690" cy="553998"/>
          </a:xfrm>
          <a:prstGeom prst="rect">
            <a:avLst/>
          </a:prstGeom>
          <a:noFill/>
        </p:spPr>
        <p:txBody>
          <a:bodyPr wrap="square">
            <a:spAutoFit/>
          </a:bodyPr>
          <a:lstStyle/>
          <a:p>
            <a:pPr eaLnBrk="1" hangingPunct="1"/>
            <a:r>
              <a:rPr lang="en-US" sz="3000" dirty="0">
                <a:solidFill>
                  <a:srgbClr val="70C8BE"/>
                </a:solidFill>
                <a:latin typeface="Avenir Book" panose="02000503020000020003" pitchFamily="2" charset="0"/>
                <a:cs typeface="Arial" panose="020B0604020202020204" pitchFamily="34" charset="0"/>
              </a:rPr>
              <a:t>Commonalities between CLOs resource tracking and NASA</a:t>
            </a:r>
          </a:p>
        </p:txBody>
      </p:sp>
      <p:sp>
        <p:nvSpPr>
          <p:cNvPr id="8" name="Segnaposto piè di pagina 7">
            <a:extLst>
              <a:ext uri="{FF2B5EF4-FFF2-40B4-BE49-F238E27FC236}">
                <a16:creationId xmlns:a16="http://schemas.microsoft.com/office/drawing/2014/main" id="{956CA5E7-463E-D70A-E8AB-5CC4FCF9705E}"/>
              </a:ext>
            </a:extLst>
          </p:cNvPr>
          <p:cNvSpPr>
            <a:spLocks noGrp="1"/>
          </p:cNvSpPr>
          <p:nvPr>
            <p:ph type="ftr" sz="quarter" idx="3"/>
          </p:nvPr>
        </p:nvSpPr>
        <p:spPr/>
        <p:txBody>
          <a:bodyPr/>
          <a:lstStyle/>
          <a:p>
            <a:r>
              <a:rPr lang="it-IT" sz="1100" dirty="0">
                <a:latin typeface="Avenir Book" panose="02000503020000020003" pitchFamily="2" charset="0"/>
              </a:rPr>
              <a:t>7</a:t>
            </a:r>
          </a:p>
        </p:txBody>
      </p:sp>
      <p:sp>
        <p:nvSpPr>
          <p:cNvPr id="12" name="Content Placeholder 2">
            <a:extLst>
              <a:ext uri="{FF2B5EF4-FFF2-40B4-BE49-F238E27FC236}">
                <a16:creationId xmlns:a16="http://schemas.microsoft.com/office/drawing/2014/main" id="{8C2B4F41-D18A-408A-59F5-7B0889D6F57B}"/>
              </a:ext>
            </a:extLst>
          </p:cNvPr>
          <p:cNvSpPr txBox="1">
            <a:spLocks/>
          </p:cNvSpPr>
          <p:nvPr/>
        </p:nvSpPr>
        <p:spPr>
          <a:xfrm>
            <a:off x="532740" y="774344"/>
            <a:ext cx="11196819" cy="5863310"/>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4400">
              <a:buFont typeface="Wingdings" pitchFamily="2" charset="2"/>
              <a:buChar char="q"/>
            </a:pPr>
            <a:r>
              <a:rPr lang="en-US" sz="1800" dirty="0">
                <a:latin typeface="Avenir Book" panose="02000503020000020003" pitchFamily="2" charset="0"/>
              </a:rPr>
              <a:t>While traditional NASA places special emphasis on financing and expenditures, focusing on a framework that prioritizes monetary transactions for goods and services provided and consumed, CLO RT approach covers beyond financial transactions to integrate some aspects of economic transactions. </a:t>
            </a:r>
          </a:p>
          <a:p>
            <a:pPr defTabSz="914400">
              <a:buFont typeface="Wingdings" pitchFamily="2" charset="2"/>
              <a:buChar char="q"/>
            </a:pPr>
            <a:endParaRPr lang="en-US" sz="1800" dirty="0">
              <a:latin typeface="Avenir Book" panose="02000503020000020003" pitchFamily="2" charset="0"/>
            </a:endParaRPr>
          </a:p>
          <a:p>
            <a:pPr defTabSz="914400">
              <a:buFont typeface="Wingdings" pitchFamily="2" charset="2"/>
              <a:buChar char="q"/>
            </a:pPr>
            <a:r>
              <a:rPr lang="en-US" sz="1800" dirty="0">
                <a:latin typeface="Avenir Book" panose="02000503020000020003" pitchFamily="2" charset="0"/>
              </a:rPr>
              <a:t>Both assessments aim to provide a thorough evaluation of resources dedicated to the HIV/AIDS response. CLO spending assessments can be integrated into the full NASA (to be called NASA+) or conducted as independent exercises to monitor CLO contributions</a:t>
            </a:r>
          </a:p>
          <a:p>
            <a:pPr defTabSz="914400">
              <a:buFont typeface="Wingdings" pitchFamily="2" charset="2"/>
              <a:buChar char="q"/>
            </a:pPr>
            <a:endParaRPr lang="en-US" sz="1800" dirty="0">
              <a:latin typeface="Avenir Book" panose="02000503020000020003" pitchFamily="2" charset="0"/>
            </a:endParaRPr>
          </a:p>
          <a:p>
            <a:pPr defTabSz="914400">
              <a:buFont typeface="Wingdings" pitchFamily="2" charset="2"/>
              <a:buChar char="q"/>
            </a:pPr>
            <a:r>
              <a:rPr lang="en-US" sz="1800" dirty="0">
                <a:latin typeface="Avenir Book" panose="02000503020000020003" pitchFamily="2" charset="0"/>
              </a:rPr>
              <a:t>Both assessments identify sustainability challenges and financing gaps to inform policy and strategy. They focus on creating detailed financing flows, from sources to final users.</a:t>
            </a:r>
          </a:p>
          <a:p>
            <a:pPr defTabSz="914400">
              <a:buFont typeface="Wingdings" pitchFamily="2" charset="2"/>
              <a:buChar char="q"/>
            </a:pPr>
            <a:endParaRPr lang="en-US" sz="1800" dirty="0">
              <a:latin typeface="Avenir Book" panose="02000503020000020003" pitchFamily="2" charset="0"/>
            </a:endParaRPr>
          </a:p>
          <a:p>
            <a:pPr defTabSz="914400">
              <a:buFont typeface="Wingdings" pitchFamily="2" charset="2"/>
              <a:buChar char="q"/>
            </a:pPr>
            <a:r>
              <a:rPr lang="en-US" sz="1800" dirty="0">
                <a:latin typeface="Avenir Book" panose="02000503020000020003" pitchFamily="2" charset="0"/>
              </a:rPr>
              <a:t>Both assessments collect HIV resources, including financial and in-kind donations/goods and services converted into monetary terms.  The financial and non-financial transactions are summed–up to determine the total resources consumed in the delivery of services. </a:t>
            </a:r>
          </a:p>
          <a:p>
            <a:pPr defTabSz="914400">
              <a:buFont typeface="Wingdings" pitchFamily="2" charset="2"/>
              <a:buChar char="q"/>
            </a:pPr>
            <a:endParaRPr lang="en-US" sz="1800" dirty="0">
              <a:latin typeface="Avenir Book" panose="02000503020000020003" pitchFamily="2" charset="0"/>
            </a:endParaRPr>
          </a:p>
          <a:p>
            <a:pPr defTabSz="914400">
              <a:buFont typeface="Wingdings" pitchFamily="2" charset="2"/>
              <a:buChar char="q"/>
            </a:pPr>
            <a:r>
              <a:rPr lang="en-US" sz="1800" dirty="0">
                <a:latin typeface="Avenir Book" panose="02000503020000020003" pitchFamily="2" charset="0"/>
              </a:rPr>
              <a:t>Zoom-In Approach for CLOs: Acknowledges the growing role of CLOs in prevention, care, and societal enablers. The spending assessment of community-led organizations (CLOs) is a detailed examination of a specific segment within the broader national response. </a:t>
            </a:r>
          </a:p>
          <a:p>
            <a:pPr defTabSz="914400">
              <a:buFont typeface="Wingdings" pitchFamily="2" charset="2"/>
              <a:buChar char="q"/>
            </a:pPr>
            <a:endParaRPr lang="en-US" sz="1800" dirty="0">
              <a:latin typeface="Avenir Book" panose="02000503020000020003" pitchFamily="2" charset="0"/>
            </a:endParaRPr>
          </a:p>
        </p:txBody>
      </p:sp>
    </p:spTree>
    <p:extLst>
      <p:ext uri="{BB962C8B-B14F-4D97-AF65-F5344CB8AC3E}">
        <p14:creationId xmlns:p14="http://schemas.microsoft.com/office/powerpoint/2010/main" val="1020852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FDC92-5965-2B25-7E51-08FDB89E70BB}"/>
            </a:ext>
          </a:extLst>
        </p:cNvPr>
        <p:cNvGrpSpPr/>
        <p:nvPr/>
      </p:nvGrpSpPr>
      <p:grpSpPr>
        <a:xfrm>
          <a:off x="0" y="0"/>
          <a:ext cx="0" cy="0"/>
          <a:chOff x="0" y="0"/>
          <a:chExt cx="0" cy="0"/>
        </a:xfrm>
      </p:grpSpPr>
      <p:sp>
        <p:nvSpPr>
          <p:cNvPr id="6" name="TextBox 1">
            <a:extLst>
              <a:ext uri="{FF2B5EF4-FFF2-40B4-BE49-F238E27FC236}">
                <a16:creationId xmlns:a16="http://schemas.microsoft.com/office/drawing/2014/main" id="{3006ED0E-A28C-CF67-B8EF-DB4EBA5E19A6}"/>
              </a:ext>
            </a:extLst>
          </p:cNvPr>
          <p:cNvSpPr txBox="1"/>
          <p:nvPr/>
        </p:nvSpPr>
        <p:spPr>
          <a:xfrm>
            <a:off x="509667" y="330951"/>
            <a:ext cx="11137690" cy="553998"/>
          </a:xfrm>
          <a:prstGeom prst="rect">
            <a:avLst/>
          </a:prstGeom>
          <a:noFill/>
        </p:spPr>
        <p:txBody>
          <a:bodyPr wrap="square">
            <a:spAutoFit/>
          </a:bodyPr>
          <a:lstStyle/>
          <a:p>
            <a:pPr eaLnBrk="1" hangingPunct="1"/>
            <a:r>
              <a:rPr lang="en-US" sz="3000" dirty="0">
                <a:solidFill>
                  <a:srgbClr val="70C8BE"/>
                </a:solidFill>
                <a:latin typeface="Avenir Book" panose="02000503020000020003" pitchFamily="2" charset="0"/>
                <a:cs typeface="Arial" panose="020B0604020202020204" pitchFamily="34" charset="0"/>
              </a:rPr>
              <a:t>Innovations introduced to the NASA approach</a:t>
            </a:r>
          </a:p>
        </p:txBody>
      </p:sp>
      <p:sp>
        <p:nvSpPr>
          <p:cNvPr id="8" name="Segnaposto piè di pagina 7">
            <a:extLst>
              <a:ext uri="{FF2B5EF4-FFF2-40B4-BE49-F238E27FC236}">
                <a16:creationId xmlns:a16="http://schemas.microsoft.com/office/drawing/2014/main" id="{351A5937-FCE3-EFF2-33CA-C573B3F3BACE}"/>
              </a:ext>
            </a:extLst>
          </p:cNvPr>
          <p:cNvSpPr>
            <a:spLocks noGrp="1"/>
          </p:cNvSpPr>
          <p:nvPr>
            <p:ph type="ftr" sz="quarter" idx="3"/>
          </p:nvPr>
        </p:nvSpPr>
        <p:spPr/>
        <p:txBody>
          <a:bodyPr/>
          <a:lstStyle/>
          <a:p>
            <a:r>
              <a:rPr lang="it-IT" sz="1100" dirty="0">
                <a:latin typeface="Avenir Book" panose="02000503020000020003" pitchFamily="2" charset="0"/>
              </a:rPr>
              <a:t>8</a:t>
            </a:r>
          </a:p>
        </p:txBody>
      </p:sp>
      <p:sp>
        <p:nvSpPr>
          <p:cNvPr id="12" name="Content Placeholder 2">
            <a:extLst>
              <a:ext uri="{FF2B5EF4-FFF2-40B4-BE49-F238E27FC236}">
                <a16:creationId xmlns:a16="http://schemas.microsoft.com/office/drawing/2014/main" id="{4C2E9E13-EEA1-9B27-E9F5-DE915D8B0005}"/>
              </a:ext>
            </a:extLst>
          </p:cNvPr>
          <p:cNvSpPr txBox="1">
            <a:spLocks/>
          </p:cNvSpPr>
          <p:nvPr/>
        </p:nvSpPr>
        <p:spPr>
          <a:xfrm>
            <a:off x="532740" y="1057054"/>
            <a:ext cx="11196819" cy="4270402"/>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4400"/>
            <a:r>
              <a:rPr lang="en-US" sz="1800" dirty="0">
                <a:latin typeface="Avenir Book" panose="02000503020000020003" pitchFamily="2" charset="0"/>
              </a:rPr>
              <a:t>While the approach and methodology for conducting NASA and CLO resource tracking are identical, CLO resource tracking incorporates the economic valuation aspect, which was not traditionally part of NASA.</a:t>
            </a:r>
          </a:p>
          <a:p>
            <a:pPr defTabSz="914400"/>
            <a:endParaRPr lang="en-US" sz="1800" dirty="0">
              <a:latin typeface="Avenir Book" panose="02000503020000020003" pitchFamily="2" charset="0"/>
            </a:endParaRPr>
          </a:p>
          <a:p>
            <a:pPr defTabSz="914400"/>
            <a:r>
              <a:rPr lang="en-US" sz="1800" dirty="0">
                <a:latin typeface="Avenir Book" panose="02000503020000020003" pitchFamily="2" charset="0"/>
              </a:rPr>
              <a:t>The significant addition to NASA for the CLR aspects is the economic transfers that require valuation, such as </a:t>
            </a:r>
          </a:p>
        </p:txBody>
      </p:sp>
      <p:sp>
        <p:nvSpPr>
          <p:cNvPr id="2" name="Rettangolo con angoli arrotondati 1">
            <a:extLst>
              <a:ext uri="{FF2B5EF4-FFF2-40B4-BE49-F238E27FC236}">
                <a16:creationId xmlns:a16="http://schemas.microsoft.com/office/drawing/2014/main" id="{40913000-F668-445D-533B-3B0F8E5E4135}"/>
              </a:ext>
            </a:extLst>
          </p:cNvPr>
          <p:cNvSpPr/>
          <p:nvPr/>
        </p:nvSpPr>
        <p:spPr>
          <a:xfrm>
            <a:off x="587375" y="3000710"/>
            <a:ext cx="3565525" cy="2498851"/>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1999" rtlCol="0" anchor="t"/>
          <a:lstStyle/>
          <a:p>
            <a:r>
              <a:rPr lang="en-US" sz="1600" dirty="0">
                <a:solidFill>
                  <a:schemeClr val="bg1"/>
                </a:solidFill>
                <a:latin typeface="Avenir Book" panose="02000503020000020003" pitchFamily="2" charset="0"/>
                <a:cs typeface="Arial" panose="020B0604020202020204" pitchFamily="34" charset="0"/>
              </a:rPr>
              <a:t>Refers to the unpaid hours contributed by individuals to support an organization or cause. In resource tracking, volunteer time is quantified and valued to recognize the significant economic contributions made by volunteers, even though no financial transactions occur.</a:t>
            </a:r>
          </a:p>
        </p:txBody>
      </p:sp>
      <p:sp>
        <p:nvSpPr>
          <p:cNvPr id="3" name="Rettangolo con angoli arrotondati 1">
            <a:extLst>
              <a:ext uri="{FF2B5EF4-FFF2-40B4-BE49-F238E27FC236}">
                <a16:creationId xmlns:a16="http://schemas.microsoft.com/office/drawing/2014/main" id="{738DAE6A-8135-D4DD-2096-9B2CE4835792}"/>
              </a:ext>
            </a:extLst>
          </p:cNvPr>
          <p:cNvSpPr/>
          <p:nvPr/>
        </p:nvSpPr>
        <p:spPr>
          <a:xfrm>
            <a:off x="587374" y="2588029"/>
            <a:ext cx="3565525" cy="553998"/>
          </a:xfrm>
          <a:prstGeom prst="roundRect">
            <a:avLst>
              <a:gd name="adj" fmla="val 17983"/>
            </a:avLst>
          </a:prstGeom>
          <a:solidFill>
            <a:srgbClr val="18A3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Avenir Black" panose="02000503020000020003" pitchFamily="2" charset="0"/>
                <a:cs typeface="Arial" panose="020B0604020202020204" pitchFamily="34" charset="0"/>
              </a:rPr>
              <a:t>Volunteer time </a:t>
            </a:r>
          </a:p>
        </p:txBody>
      </p:sp>
      <p:sp>
        <p:nvSpPr>
          <p:cNvPr id="4" name="Rettangolo con angoli arrotondati 1">
            <a:extLst>
              <a:ext uri="{FF2B5EF4-FFF2-40B4-BE49-F238E27FC236}">
                <a16:creationId xmlns:a16="http://schemas.microsoft.com/office/drawing/2014/main" id="{B5687C53-4BF3-66BE-983F-546EC1183B03}"/>
              </a:ext>
            </a:extLst>
          </p:cNvPr>
          <p:cNvSpPr/>
          <p:nvPr/>
        </p:nvSpPr>
        <p:spPr>
          <a:xfrm>
            <a:off x="4359275" y="3000710"/>
            <a:ext cx="3565525" cy="2498851"/>
          </a:xfrm>
          <a:prstGeom prst="roundRect">
            <a:avLst>
              <a:gd name="adj" fmla="val 0"/>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251999" rtlCol="0" anchor="t"/>
          <a:lstStyle/>
          <a:p>
            <a:r>
              <a:rPr lang="en-US" sz="1600" dirty="0">
                <a:solidFill>
                  <a:schemeClr val="tx1"/>
                </a:solidFill>
                <a:latin typeface="Avenir Book" panose="02000503020000020003" pitchFamily="2" charset="0"/>
                <a:cs typeface="Arial" panose="020B0604020202020204" pitchFamily="34" charset="0"/>
              </a:rPr>
              <a:t>Refers to professional services provided voluntarily and without payment. These services are typically offered by skilled professionals, such as lawyers, doctors, accountants, or consultants, to support CLOs who cannot afford to pay for such expertise. </a:t>
            </a:r>
          </a:p>
        </p:txBody>
      </p:sp>
      <p:sp>
        <p:nvSpPr>
          <p:cNvPr id="5" name="Rettangolo con angoli arrotondati 1">
            <a:extLst>
              <a:ext uri="{FF2B5EF4-FFF2-40B4-BE49-F238E27FC236}">
                <a16:creationId xmlns:a16="http://schemas.microsoft.com/office/drawing/2014/main" id="{434EC75A-406C-8E4A-43A7-5B1C4315E068}"/>
              </a:ext>
            </a:extLst>
          </p:cNvPr>
          <p:cNvSpPr/>
          <p:nvPr/>
        </p:nvSpPr>
        <p:spPr>
          <a:xfrm>
            <a:off x="4359274" y="2588029"/>
            <a:ext cx="3565525" cy="553998"/>
          </a:xfrm>
          <a:prstGeom prst="roundRect">
            <a:avLst>
              <a:gd name="adj" fmla="val 17983"/>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Avenir Black" panose="02000503020000020003" pitchFamily="2" charset="0"/>
                <a:cs typeface="Arial" panose="020B0604020202020204" pitchFamily="34" charset="0"/>
              </a:rPr>
              <a:t>Pro bono services </a:t>
            </a:r>
          </a:p>
        </p:txBody>
      </p:sp>
      <p:sp>
        <p:nvSpPr>
          <p:cNvPr id="7" name="Rettangolo con angoli arrotondati 1">
            <a:extLst>
              <a:ext uri="{FF2B5EF4-FFF2-40B4-BE49-F238E27FC236}">
                <a16:creationId xmlns:a16="http://schemas.microsoft.com/office/drawing/2014/main" id="{0E09FE1B-C870-75CC-613E-B336A2CCF2E0}"/>
              </a:ext>
            </a:extLst>
          </p:cNvPr>
          <p:cNvSpPr/>
          <p:nvPr/>
        </p:nvSpPr>
        <p:spPr>
          <a:xfrm>
            <a:off x="8131175" y="3000710"/>
            <a:ext cx="3565525" cy="2498851"/>
          </a:xfrm>
          <a:prstGeom prst="roundRect">
            <a:avLst>
              <a:gd name="adj" fmla="val 0"/>
            </a:avLst>
          </a:prstGeom>
          <a:solidFill>
            <a:srgbClr val="F0794E">
              <a:alpha val="567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tIns="251999" rtlCol="0" anchor="t"/>
          <a:lstStyle/>
          <a:p>
            <a:r>
              <a:rPr lang="en-US" sz="1600" dirty="0">
                <a:solidFill>
                  <a:schemeClr val="tx1"/>
                </a:solidFill>
                <a:latin typeface="Avenir Book" panose="02000503020000020003" pitchFamily="2" charset="0"/>
                <a:cs typeface="Arial" panose="020B0604020202020204" pitchFamily="34" charset="0"/>
              </a:rPr>
              <a:t>Refers to the provision of goods, services, or facilities without charge to support an organization or cause. This includes tangible items like food, clothing, equipment, or supplies, as well as the rent-free use of buildings, office space, or land. </a:t>
            </a:r>
          </a:p>
        </p:txBody>
      </p:sp>
      <p:sp>
        <p:nvSpPr>
          <p:cNvPr id="9" name="Rettangolo con angoli arrotondati 1">
            <a:extLst>
              <a:ext uri="{FF2B5EF4-FFF2-40B4-BE49-F238E27FC236}">
                <a16:creationId xmlns:a16="http://schemas.microsoft.com/office/drawing/2014/main" id="{05CF2D5C-48D8-6557-6BEB-54D02D96F8F2}"/>
              </a:ext>
            </a:extLst>
          </p:cNvPr>
          <p:cNvSpPr/>
          <p:nvPr/>
        </p:nvSpPr>
        <p:spPr>
          <a:xfrm>
            <a:off x="8131174" y="2588029"/>
            <a:ext cx="3565525" cy="553998"/>
          </a:xfrm>
          <a:prstGeom prst="roundRect">
            <a:avLst>
              <a:gd name="adj" fmla="val 17983"/>
            </a:avLst>
          </a:prstGeom>
          <a:solidFill>
            <a:srgbClr val="F079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Avenir Black" panose="02000503020000020003" pitchFamily="2" charset="0"/>
                <a:cs typeface="Arial" panose="020B0604020202020204" pitchFamily="34" charset="0"/>
              </a:rPr>
              <a:t>Donations and free use </a:t>
            </a:r>
            <a:br>
              <a:rPr lang="en-US" sz="1600" b="1" dirty="0">
                <a:solidFill>
                  <a:schemeClr val="bg1"/>
                </a:solidFill>
                <a:latin typeface="Avenir Black" panose="02000503020000020003" pitchFamily="2" charset="0"/>
                <a:cs typeface="Arial" panose="020B0604020202020204" pitchFamily="34" charset="0"/>
              </a:rPr>
            </a:br>
            <a:r>
              <a:rPr lang="en-US" sz="1600" b="1" dirty="0">
                <a:solidFill>
                  <a:schemeClr val="bg1"/>
                </a:solidFill>
                <a:latin typeface="Avenir Black" panose="02000503020000020003" pitchFamily="2" charset="0"/>
                <a:cs typeface="Arial" panose="020B0604020202020204" pitchFamily="34" charset="0"/>
              </a:rPr>
              <a:t>of properties </a:t>
            </a:r>
          </a:p>
        </p:txBody>
      </p:sp>
    </p:spTree>
    <p:extLst>
      <p:ext uri="{BB962C8B-B14F-4D97-AF65-F5344CB8AC3E}">
        <p14:creationId xmlns:p14="http://schemas.microsoft.com/office/powerpoint/2010/main" val="4096143228"/>
      </p:ext>
    </p:extLst>
  </p:cSld>
  <p:clrMapOvr>
    <a:masterClrMapping/>
  </p:clrMapOvr>
</p:sld>
</file>

<file path=ppt/theme/theme1.xml><?xml version="1.0" encoding="utf-8"?>
<a:theme xmlns:a="http://schemas.openxmlformats.org/drawingml/2006/main" name="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0B190E0EA479489EFC2FFB8638EC8F" ma:contentTypeVersion="30" ma:contentTypeDescription="Create a new document." ma:contentTypeScope="" ma:versionID="14d4804e61abe9cbb80dcef0f798ee41">
  <xsd:schema xmlns:xsd="http://www.w3.org/2001/XMLSchema" xmlns:xs="http://www.w3.org/2001/XMLSchema" xmlns:p="http://schemas.microsoft.com/office/2006/metadata/properties" xmlns:ns1="http://schemas.microsoft.com/sharepoint/v3" xmlns:ns2="67491261-e609-40b2-a52f-52096e66a8e8" xmlns:ns3="12ae6837-1a27-4943-8bb9-611ecbd0b220" targetNamespace="http://schemas.microsoft.com/office/2006/metadata/properties" ma:root="true" ma:fieldsID="4ebce17b6dfc5778af49799dc7897f1b" ns1:_="" ns2:_="" ns3:_="">
    <xsd:import namespace="http://schemas.microsoft.com/sharepoint/v3"/>
    <xsd:import namespace="67491261-e609-40b2-a52f-52096e66a8e8"/>
    <xsd:import namespace="12ae6837-1a27-4943-8bb9-611ecbd0b22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1:_ip_UnifiedCompliancePolicyProperties" minOccurs="0"/>
                <xsd:element ref="ns1:_ip_UnifiedCompliancePolicyUIAction" minOccurs="0"/>
                <xsd:element ref="ns2:MediaServiceBillingMetadata" minOccurs="0"/>
                <xsd:element ref="ns2:Summary" minOccurs="0"/>
                <xsd:element ref="ns3:PrimeClassificationStatusDetails" minOccurs="0"/>
                <xsd:element ref="ns3:PrimeLastClassified" minOccurs="0"/>
                <xsd:element ref="ns3:PrimeCorrectedByUser" minOccurs="0"/>
                <xsd:element ref="ns2:OCRextractedtext" minOccurs="0"/>
                <xsd:element ref="ns2:Imagedescription" minOccurs="0"/>
                <xsd:element ref="ns2:DocumentSumma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491261-e609-40b2-a52f-52096e66a8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BillingMetadata" ma:index="27" nillable="true" ma:displayName="MediaServiceBillingMetadata" ma:hidden="true" ma:internalName="MediaServiceBillingMetadata" ma:readOnly="true">
      <xsd:simpleType>
        <xsd:restriction base="dms:Note"/>
      </xsd:simpleType>
    </xsd:element>
    <xsd:element name="Summary" ma:index="28" nillable="true" ma:displayName="Summary" ma:description="Summary of proposal document" ma:format="Dropdown" ma:internalName="Summary">
      <xsd:simpleType>
        <xsd:restriction base="dms:Note">
          <xsd:maxLength value="255"/>
        </xsd:restriction>
      </xsd:simpleType>
    </xsd:element>
    <xsd:element name="OCRextractedtext" ma:index="32" nillable="true" ma:displayName="OCR extracted text" ma:description="This field contains text extracted from an image or video" ma:format="Dropdown" ma:internalName="OCRextractedtext">
      <xsd:simpleType>
        <xsd:restriction base="dms:Note"/>
      </xsd:simpleType>
    </xsd:element>
    <xsd:element name="Imagedescription" ma:index="33" nillable="true" ma:displayName="Image description" ma:description="Can Syntex describe an image" ma:format="Dropdown" ma:internalName="Imagedescription">
      <xsd:simpleType>
        <xsd:restriction base="dms:Note">
          <xsd:maxLength value="255"/>
        </xsd:restriction>
      </xsd:simpleType>
    </xsd:element>
    <xsd:element name="DocumentSummary" ma:index="34" nillable="true" ma:displayName="Document Summary" ma:description="This is a high-level abstract summary of the document" ma:format="Dropdown" ma:internalName="DocumentSummary">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ae6837-1a27-4943-8bb9-611ecbd0b22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3f5d479-a14c-4282-b0b8-57b7ffd0238a}" ma:internalName="TaxCatchAll" ma:showField="CatchAllData" ma:web="12ae6837-1a27-4943-8bb9-611ecbd0b220">
      <xsd:complexType>
        <xsd:complexContent>
          <xsd:extension base="dms:MultiChoiceLookup">
            <xsd:sequence>
              <xsd:element name="Value" type="dms:Lookup" maxOccurs="unbounded" minOccurs="0" nillable="true"/>
            </xsd:sequence>
          </xsd:extension>
        </xsd:complexContent>
      </xsd:complexType>
    </xsd:element>
    <xsd:element name="PrimeClassificationStatusDetails" ma:index="29" nillable="true" ma:displayName="Processing details" ma:internalName="PrimeClassificationStatusDetails">
      <xsd:simpleType>
        <xsd:restriction base="dms:Note">
          <xsd:maxLength value="255"/>
        </xsd:restriction>
      </xsd:simpleType>
    </xsd:element>
    <xsd:element name="PrimeLastClassified" ma:index="30" nillable="true" ma:displayName="Processed" ma:internalName="PrimeLastClassified">
      <xsd:simpleType>
        <xsd:restriction base="dms:DateTime"/>
      </xsd:simpleType>
    </xsd:element>
    <xsd:element name="PrimeCorrectedByUser" ma:index="31" nillable="true" ma:displayName="Corrected" ma:internalName="PrimeCorrectedByUs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Summary xmlns="67491261-e609-40b2-a52f-52096e66a8e8" xsi:nil="true"/>
    <DocumentSummary xmlns="67491261-e609-40b2-a52f-52096e66a8e8" xsi:nil="true"/>
    <PrimeLastClassified xmlns="12ae6837-1a27-4943-8bb9-611ecbd0b220" xsi:nil="true"/>
    <lcf76f155ced4ddcb4097134ff3c332f xmlns="67491261-e609-40b2-a52f-52096e66a8e8">
      <Terms xmlns="http://schemas.microsoft.com/office/infopath/2007/PartnerControls"/>
    </lcf76f155ced4ddcb4097134ff3c332f>
    <TaxCatchAll xmlns="12ae6837-1a27-4943-8bb9-611ecbd0b220" xsi:nil="true"/>
    <Imagedescription xmlns="67491261-e609-40b2-a52f-52096e66a8e8" xsi:nil="true"/>
    <PrimeClassificationStatusDetails xmlns="12ae6837-1a27-4943-8bb9-611ecbd0b220" xsi:nil="true"/>
    <_ip_UnifiedCompliancePolicyProperties xmlns="http://schemas.microsoft.com/sharepoint/v3" xsi:nil="true"/>
    <PrimeCorrectedByUser xmlns="12ae6837-1a27-4943-8bb9-611ecbd0b220" xsi:nil="true"/>
    <OCRextractedtext xmlns="67491261-e609-40b2-a52f-52096e66a8e8" xsi:nil="true"/>
  </documentManagement>
</p:properties>
</file>

<file path=customXml/itemProps1.xml><?xml version="1.0" encoding="utf-8"?>
<ds:datastoreItem xmlns:ds="http://schemas.openxmlformats.org/officeDocument/2006/customXml" ds:itemID="{A6346457-C8FD-47D0-8964-D22CA3EAAA07}">
  <ds:schemaRefs>
    <ds:schemaRef ds:uri="http://schemas.microsoft.com/sharepoint/v3/contenttype/forms"/>
  </ds:schemaRefs>
</ds:datastoreItem>
</file>

<file path=customXml/itemProps2.xml><?xml version="1.0" encoding="utf-8"?>
<ds:datastoreItem xmlns:ds="http://schemas.openxmlformats.org/officeDocument/2006/customXml" ds:itemID="{373CEB7F-1A2D-4D90-8327-ADF133A6FB74}"/>
</file>

<file path=customXml/itemProps3.xml><?xml version="1.0" encoding="utf-8"?>
<ds:datastoreItem xmlns:ds="http://schemas.openxmlformats.org/officeDocument/2006/customXml" ds:itemID="{E2ACA03E-6BB2-4DC3-8467-F54EF4B16D4C}"/>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otalTime>5411</TotalTime>
  <Words>7034</Words>
  <Application>Microsoft Office PowerPoint</Application>
  <PresentationFormat>Widescreen</PresentationFormat>
  <Paragraphs>638</Paragraphs>
  <Slides>50</Slides>
  <Notes>7</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50</vt:i4>
      </vt:variant>
    </vt:vector>
  </HeadingPairs>
  <TitlesOfParts>
    <vt:vector size="63" baseType="lpstr">
      <vt:lpstr>Arial</vt:lpstr>
      <vt:lpstr>Avenir Black</vt:lpstr>
      <vt:lpstr>Avenir Book</vt:lpstr>
      <vt:lpstr>Avenir Heavy</vt:lpstr>
      <vt:lpstr>Avenir Medium</vt:lpstr>
      <vt:lpstr>Avenir-Book</vt:lpstr>
      <vt:lpstr>Calibri</vt:lpstr>
      <vt:lpstr>Calibri Light</vt:lpstr>
      <vt:lpstr>Wingdings</vt:lpstr>
      <vt:lpstr>Custom Design</vt:lpstr>
      <vt:lpstr>1_Custom Design</vt:lpstr>
      <vt:lpstr>2_Custom Design</vt:lpstr>
      <vt:lpstr>3_Custom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studiovertex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title in 24 point Arial regular</dc:title>
  <dc:creator>Nathalie Gouiran</dc:creator>
  <cp:lastModifiedBy>GUTHRIE, Teresa</cp:lastModifiedBy>
  <cp:revision>210</cp:revision>
  <cp:lastPrinted>2011-08-22T20:13:01Z</cp:lastPrinted>
  <dcterms:created xsi:type="dcterms:W3CDTF">2011-11-29T17:23:10Z</dcterms:created>
  <dcterms:modified xsi:type="dcterms:W3CDTF">2026-03-17T19:19:35Z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0x0101005E0B190E0EA479489EFC2FFB8638EC8F</vt:lpwstr>
  </property>
</Properties>
</file>