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793" r:id="rId5"/>
    <p:sldMasterId id="2147483826" r:id="rId6"/>
    <p:sldMasterId id="2147483828" r:id="rId7"/>
  </p:sldMasterIdLst>
  <p:sldIdLst>
    <p:sldId id="261" r:id="rId8"/>
    <p:sldId id="260" r:id="rId9"/>
    <p:sldId id="262" r:id="rId10"/>
    <p:sldId id="263" r:id="rId11"/>
    <p:sldId id="264" r:id="rId12"/>
    <p:sldId id="265" r:id="rId13"/>
    <p:sldId id="266" r:id="rId14"/>
    <p:sldId id="267" r:id="rId15"/>
    <p:sldId id="268" r:id="rId16"/>
    <p:sldId id="258" r:id="rId17"/>
    <p:sldId id="269" r:id="rId18"/>
    <p:sldId id="270" r:id="rId19"/>
    <p:sldId id="272" r:id="rId20"/>
    <p:sldId id="273" r:id="rId21"/>
    <p:sldId id="274" r:id="rId22"/>
    <p:sldId id="275" r:id="rId23"/>
    <p:sldId id="278" r:id="rId24"/>
    <p:sldId id="276" r:id="rId25"/>
    <p:sldId id="271" r:id="rId26"/>
    <p:sldId id="277" r:id="rId27"/>
    <p:sldId id="279" r:id="rId28"/>
    <p:sldId id="280" r:id="rId29"/>
    <p:sldId id="281" r:id="rId30"/>
    <p:sldId id="282" r:id="rId31"/>
    <p:sldId id="283" r:id="rId32"/>
    <p:sldId id="285" r:id="rId33"/>
    <p:sldId id="284" r:id="rId34"/>
    <p:sldId id="286" r:id="rId35"/>
    <p:sldId id="287" r:id="rId36"/>
    <p:sldId id="288" r:id="rId37"/>
    <p:sldId id="289" r:id="rId38"/>
    <p:sldId id="290" r:id="rId39"/>
    <p:sldId id="291" r:id="rId40"/>
    <p:sldId id="296" r:id="rId41"/>
    <p:sldId id="297" r:id="rId42"/>
    <p:sldId id="298" r:id="rId43"/>
    <p:sldId id="299" r:id="rId44"/>
    <p:sldId id="300" r:id="rId45"/>
    <p:sldId id="301" r:id="rId46"/>
    <p:sldId id="303" r:id="rId47"/>
    <p:sldId id="302" r:id="rId48"/>
    <p:sldId id="307" r:id="rId49"/>
    <p:sldId id="308" r:id="rId50"/>
    <p:sldId id="309" r:id="rId51"/>
    <p:sldId id="311" r:id="rId52"/>
    <p:sldId id="310" r:id="rId53"/>
    <p:sldId id="294" r:id="rId54"/>
    <p:sldId id="295" r:id="rId55"/>
    <p:sldId id="312" r:id="rId5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DF6"/>
    <a:srgbClr val="70C8BE"/>
    <a:srgbClr val="89C443"/>
    <a:srgbClr val="02AEF0"/>
    <a:srgbClr val="0092D2"/>
    <a:srgbClr val="0092CF"/>
    <a:srgbClr val="E27222"/>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368" y="44"/>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5A279-AB31-4283-A739-EDB856AA49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075E1B48-E1C6-41FA-B662-1551C4C943F7}">
      <dgm:prSet phldrT="[Text]" custT="1"/>
      <dgm:spPr/>
      <dgm:t>
        <a:bodyPr/>
        <a:lstStyle/>
        <a:p>
          <a:r>
            <a:rPr lang="en-US" sz="1800" b="1" dirty="0">
              <a:solidFill>
                <a:schemeClr val="tx1"/>
              </a:solidFill>
            </a:rPr>
            <a:t>Volunteer time </a:t>
          </a:r>
          <a:endParaRPr lang="en-ZA" sz="1800" b="1" dirty="0">
            <a:solidFill>
              <a:schemeClr val="tx1"/>
            </a:solidFill>
          </a:endParaRPr>
        </a:p>
      </dgm:t>
    </dgm:pt>
    <dgm:pt modelId="{873075C1-1848-40E7-8C48-747B7CE6DFCE}" type="parTrans" cxnId="{899CC5F0-DEB3-48B9-A276-C66ADEC46FD0}">
      <dgm:prSet/>
      <dgm:spPr/>
      <dgm:t>
        <a:bodyPr/>
        <a:lstStyle/>
        <a:p>
          <a:endParaRPr lang="en-ZA"/>
        </a:p>
      </dgm:t>
    </dgm:pt>
    <dgm:pt modelId="{76487867-ED03-46DE-99CD-881D32D438D6}" type="sibTrans" cxnId="{899CC5F0-DEB3-48B9-A276-C66ADEC46FD0}">
      <dgm:prSet/>
      <dgm:spPr/>
      <dgm:t>
        <a:bodyPr/>
        <a:lstStyle/>
        <a:p>
          <a:endParaRPr lang="en-ZA"/>
        </a:p>
      </dgm:t>
    </dgm:pt>
    <dgm:pt modelId="{ED56CEEA-7BC4-4644-B8D8-83998A83E057}">
      <dgm:prSet phldrT="[Text]" custT="1"/>
      <dgm:spPr/>
      <dgm:t>
        <a:bodyPr/>
        <a:lstStyle/>
        <a:p>
          <a:r>
            <a:rPr lang="en-US" sz="1800" dirty="0"/>
            <a:t>Refers to the unpaid hours contributed by individuals to support an organization or cause. In resource tracking, volunteer time is quantified and valued to recognize the significant economic contributions made by volunteers, even though no financial transactions occur.</a:t>
          </a:r>
          <a:endParaRPr lang="en-ZA" sz="1800" dirty="0"/>
        </a:p>
      </dgm:t>
    </dgm:pt>
    <dgm:pt modelId="{0C825F52-9E24-4D52-96B8-728277A829C8}" type="parTrans" cxnId="{F9AC6C77-7590-4BB7-8546-7B00A043ACC9}">
      <dgm:prSet/>
      <dgm:spPr/>
      <dgm:t>
        <a:bodyPr/>
        <a:lstStyle/>
        <a:p>
          <a:endParaRPr lang="en-ZA"/>
        </a:p>
      </dgm:t>
    </dgm:pt>
    <dgm:pt modelId="{47603D61-06D2-4828-B80A-638E48714371}" type="sibTrans" cxnId="{F9AC6C77-7590-4BB7-8546-7B00A043ACC9}">
      <dgm:prSet/>
      <dgm:spPr/>
      <dgm:t>
        <a:bodyPr/>
        <a:lstStyle/>
        <a:p>
          <a:endParaRPr lang="en-ZA"/>
        </a:p>
      </dgm:t>
    </dgm:pt>
    <dgm:pt modelId="{F7D4EC6B-20EC-49A2-A1C9-FD71C79D7713}">
      <dgm:prSet phldrT="[Text]" custT="1"/>
      <dgm:spPr/>
      <dgm:t>
        <a:bodyPr/>
        <a:lstStyle/>
        <a:p>
          <a:r>
            <a:rPr lang="en-US" sz="1800" b="1" dirty="0">
              <a:solidFill>
                <a:schemeClr val="tx1"/>
              </a:solidFill>
            </a:rPr>
            <a:t>Pro bono services </a:t>
          </a:r>
          <a:endParaRPr lang="en-ZA" sz="1800" b="1" dirty="0">
            <a:solidFill>
              <a:schemeClr val="tx1"/>
            </a:solidFill>
          </a:endParaRPr>
        </a:p>
      </dgm:t>
    </dgm:pt>
    <dgm:pt modelId="{2F2E52B1-A79A-4862-AFD9-BDC3938BA9BD}" type="parTrans" cxnId="{93A57E75-39EA-491E-B2FA-C50A6A1F9549}">
      <dgm:prSet/>
      <dgm:spPr/>
      <dgm:t>
        <a:bodyPr/>
        <a:lstStyle/>
        <a:p>
          <a:endParaRPr lang="en-ZA"/>
        </a:p>
      </dgm:t>
    </dgm:pt>
    <dgm:pt modelId="{5CBB3F39-5FE1-4314-9AFB-4479118EBD33}" type="sibTrans" cxnId="{93A57E75-39EA-491E-B2FA-C50A6A1F9549}">
      <dgm:prSet/>
      <dgm:spPr/>
      <dgm:t>
        <a:bodyPr/>
        <a:lstStyle/>
        <a:p>
          <a:endParaRPr lang="en-ZA"/>
        </a:p>
      </dgm:t>
    </dgm:pt>
    <dgm:pt modelId="{8286EB89-963E-4582-9C21-FFD937F00B91}">
      <dgm:prSet phldrT="[Text]" custT="1"/>
      <dgm:spPr/>
      <dgm:t>
        <a:bodyPr/>
        <a:lstStyle/>
        <a:p>
          <a:r>
            <a:rPr lang="en-US" sz="1800" dirty="0"/>
            <a:t>Refers to professional services provided voluntarily and without payment. These services are typically offered by skilled professionals, such as lawyers, doctors, accountants, or consultants, to support CLOs who cannot afford to pay for such expertise. </a:t>
          </a:r>
          <a:endParaRPr lang="en-ZA" sz="1800" dirty="0"/>
        </a:p>
      </dgm:t>
    </dgm:pt>
    <dgm:pt modelId="{E576E048-250E-4DC1-91FD-8FFEDE72D435}" type="parTrans" cxnId="{5456E752-E208-464A-8F4D-EA935F11BB11}">
      <dgm:prSet/>
      <dgm:spPr/>
      <dgm:t>
        <a:bodyPr/>
        <a:lstStyle/>
        <a:p>
          <a:endParaRPr lang="en-ZA"/>
        </a:p>
      </dgm:t>
    </dgm:pt>
    <dgm:pt modelId="{A38042FE-783E-495E-B641-59C18DAC6B4F}" type="sibTrans" cxnId="{5456E752-E208-464A-8F4D-EA935F11BB11}">
      <dgm:prSet/>
      <dgm:spPr/>
      <dgm:t>
        <a:bodyPr/>
        <a:lstStyle/>
        <a:p>
          <a:endParaRPr lang="en-ZA"/>
        </a:p>
      </dgm:t>
    </dgm:pt>
    <dgm:pt modelId="{B31FC6FA-7825-4C23-9E65-AFAD35899A9A}">
      <dgm:prSet phldrT="[Text]" custT="1"/>
      <dgm:spPr/>
      <dgm:t>
        <a:bodyPr/>
        <a:lstStyle/>
        <a:p>
          <a:r>
            <a:rPr lang="en-US" sz="1800" b="1" dirty="0">
              <a:solidFill>
                <a:schemeClr val="tx1"/>
              </a:solidFill>
            </a:rPr>
            <a:t>Donations and free use of properties </a:t>
          </a:r>
          <a:endParaRPr lang="en-ZA" sz="1800" b="1" dirty="0">
            <a:solidFill>
              <a:schemeClr val="tx1"/>
            </a:solidFill>
          </a:endParaRPr>
        </a:p>
      </dgm:t>
    </dgm:pt>
    <dgm:pt modelId="{359AC70C-B2F9-48F6-9307-A737FEE1D6AD}" type="parTrans" cxnId="{DB1DB4B9-C3AE-4001-AA26-0310C49A82B4}">
      <dgm:prSet/>
      <dgm:spPr/>
      <dgm:t>
        <a:bodyPr/>
        <a:lstStyle/>
        <a:p>
          <a:endParaRPr lang="en-ZA"/>
        </a:p>
      </dgm:t>
    </dgm:pt>
    <dgm:pt modelId="{0774431E-7CA6-4729-B5C8-0A5A2015D653}" type="sibTrans" cxnId="{DB1DB4B9-C3AE-4001-AA26-0310C49A82B4}">
      <dgm:prSet/>
      <dgm:spPr/>
      <dgm:t>
        <a:bodyPr/>
        <a:lstStyle/>
        <a:p>
          <a:endParaRPr lang="en-ZA"/>
        </a:p>
      </dgm:t>
    </dgm:pt>
    <dgm:pt modelId="{BBC4AD6D-AD12-4AA1-9D17-5F0808B0EC15}">
      <dgm:prSet phldrT="[Text]" custT="1"/>
      <dgm:spPr/>
      <dgm:t>
        <a:bodyPr/>
        <a:lstStyle/>
        <a:p>
          <a:r>
            <a:rPr lang="en-US" sz="1800" dirty="0"/>
            <a:t>Refers to the provision of goods, services, or facilities without charge to support an organization or cause. This includes tangible items like food, clothing, equipment, or supplies, as well as the rent-free use of buildings, office space, or land. </a:t>
          </a:r>
          <a:endParaRPr lang="en-ZA" sz="1800" dirty="0"/>
        </a:p>
      </dgm:t>
    </dgm:pt>
    <dgm:pt modelId="{2C48E4E7-3547-420A-A91B-5C4C11A98E96}" type="parTrans" cxnId="{496B59B4-BBCF-4E13-BBE7-DA9DF9483F9B}">
      <dgm:prSet/>
      <dgm:spPr/>
      <dgm:t>
        <a:bodyPr/>
        <a:lstStyle/>
        <a:p>
          <a:endParaRPr lang="en-ZA"/>
        </a:p>
      </dgm:t>
    </dgm:pt>
    <dgm:pt modelId="{FE25EF14-60BD-4A64-82FB-A3A0689931CE}" type="sibTrans" cxnId="{496B59B4-BBCF-4E13-BBE7-DA9DF9483F9B}">
      <dgm:prSet/>
      <dgm:spPr/>
      <dgm:t>
        <a:bodyPr/>
        <a:lstStyle/>
        <a:p>
          <a:endParaRPr lang="en-ZA"/>
        </a:p>
      </dgm:t>
    </dgm:pt>
    <dgm:pt modelId="{BF650C49-F992-4A1C-A70F-88991DF0B62F}">
      <dgm:prSet custT="1"/>
      <dgm:spPr/>
      <dgm:t>
        <a:bodyPr/>
        <a:lstStyle/>
        <a:p>
          <a:endParaRPr lang="en-ZA" sz="1800" dirty="0"/>
        </a:p>
      </dgm:t>
    </dgm:pt>
    <dgm:pt modelId="{D84A032E-E303-44BB-817C-FA5D1BFC0F86}" type="parTrans" cxnId="{2BE8E235-8A78-4851-B720-034B67EAE0F5}">
      <dgm:prSet/>
      <dgm:spPr/>
      <dgm:t>
        <a:bodyPr/>
        <a:lstStyle/>
        <a:p>
          <a:endParaRPr lang="en-ZA"/>
        </a:p>
      </dgm:t>
    </dgm:pt>
    <dgm:pt modelId="{4675B4D2-186B-4AFC-B9BD-9B5C301255ED}" type="sibTrans" cxnId="{2BE8E235-8A78-4851-B720-034B67EAE0F5}">
      <dgm:prSet/>
      <dgm:spPr/>
      <dgm:t>
        <a:bodyPr/>
        <a:lstStyle/>
        <a:p>
          <a:endParaRPr lang="en-ZA"/>
        </a:p>
      </dgm:t>
    </dgm:pt>
    <dgm:pt modelId="{A06B843C-6696-4E77-B0EC-32FB28745CA8}" type="pres">
      <dgm:prSet presAssocID="{42B5A279-AB31-4283-A739-EDB856AA49D6}" presName="Name0" presStyleCnt="0">
        <dgm:presLayoutVars>
          <dgm:dir/>
          <dgm:animLvl val="lvl"/>
          <dgm:resizeHandles val="exact"/>
        </dgm:presLayoutVars>
      </dgm:prSet>
      <dgm:spPr/>
    </dgm:pt>
    <dgm:pt modelId="{19B767F3-88CC-4E97-9596-7F0ED66140D1}" type="pres">
      <dgm:prSet presAssocID="{075E1B48-E1C6-41FA-B662-1551C4C943F7}" presName="composite" presStyleCnt="0"/>
      <dgm:spPr/>
    </dgm:pt>
    <dgm:pt modelId="{6BDC17C0-7731-4873-B3B8-360A78CEFC8C}" type="pres">
      <dgm:prSet presAssocID="{075E1B48-E1C6-41FA-B662-1551C4C943F7}" presName="parTx" presStyleLbl="alignNode1" presStyleIdx="0" presStyleCnt="3" custLinFactNeighborX="-103" custLinFactNeighborY="-10870">
        <dgm:presLayoutVars>
          <dgm:chMax val="0"/>
          <dgm:chPref val="0"/>
          <dgm:bulletEnabled val="1"/>
        </dgm:presLayoutVars>
      </dgm:prSet>
      <dgm:spPr/>
    </dgm:pt>
    <dgm:pt modelId="{200C3B72-3A13-463F-906D-C4F9AE32253B}" type="pres">
      <dgm:prSet presAssocID="{075E1B48-E1C6-41FA-B662-1551C4C943F7}" presName="desTx" presStyleLbl="alignAccFollowNode1" presStyleIdx="0" presStyleCnt="3">
        <dgm:presLayoutVars>
          <dgm:bulletEnabled val="1"/>
        </dgm:presLayoutVars>
      </dgm:prSet>
      <dgm:spPr/>
    </dgm:pt>
    <dgm:pt modelId="{CE412A38-44EF-4015-9C07-ED8F06028E2B}" type="pres">
      <dgm:prSet presAssocID="{76487867-ED03-46DE-99CD-881D32D438D6}" presName="space" presStyleCnt="0"/>
      <dgm:spPr/>
    </dgm:pt>
    <dgm:pt modelId="{076D270B-AFDD-448F-8C33-0DE1495EBF3A}" type="pres">
      <dgm:prSet presAssocID="{F7D4EC6B-20EC-49A2-A1C9-FD71C79D7713}" presName="composite" presStyleCnt="0"/>
      <dgm:spPr/>
    </dgm:pt>
    <dgm:pt modelId="{534C734A-D753-4A2A-B901-A6AE4023AEA4}" type="pres">
      <dgm:prSet presAssocID="{F7D4EC6B-20EC-49A2-A1C9-FD71C79D7713}" presName="parTx" presStyleLbl="alignNode1" presStyleIdx="1" presStyleCnt="3">
        <dgm:presLayoutVars>
          <dgm:chMax val="0"/>
          <dgm:chPref val="0"/>
          <dgm:bulletEnabled val="1"/>
        </dgm:presLayoutVars>
      </dgm:prSet>
      <dgm:spPr/>
    </dgm:pt>
    <dgm:pt modelId="{8CC63BA3-F454-4AE7-A110-224B32E25E7B}" type="pres">
      <dgm:prSet presAssocID="{F7D4EC6B-20EC-49A2-A1C9-FD71C79D7713}" presName="desTx" presStyleLbl="alignAccFollowNode1" presStyleIdx="1" presStyleCnt="3">
        <dgm:presLayoutVars>
          <dgm:bulletEnabled val="1"/>
        </dgm:presLayoutVars>
      </dgm:prSet>
      <dgm:spPr/>
    </dgm:pt>
    <dgm:pt modelId="{533D14B6-11DB-437F-BD73-4AE57472B1AA}" type="pres">
      <dgm:prSet presAssocID="{5CBB3F39-5FE1-4314-9AFB-4479118EBD33}" presName="space" presStyleCnt="0"/>
      <dgm:spPr/>
    </dgm:pt>
    <dgm:pt modelId="{BB027AB7-55F2-4F50-8A7D-C3DA249B9DE6}" type="pres">
      <dgm:prSet presAssocID="{B31FC6FA-7825-4C23-9E65-AFAD35899A9A}" presName="composite" presStyleCnt="0"/>
      <dgm:spPr/>
    </dgm:pt>
    <dgm:pt modelId="{7C007B81-C928-466A-A130-52CF6A671FBA}" type="pres">
      <dgm:prSet presAssocID="{B31FC6FA-7825-4C23-9E65-AFAD35899A9A}" presName="parTx" presStyleLbl="alignNode1" presStyleIdx="2" presStyleCnt="3">
        <dgm:presLayoutVars>
          <dgm:chMax val="0"/>
          <dgm:chPref val="0"/>
          <dgm:bulletEnabled val="1"/>
        </dgm:presLayoutVars>
      </dgm:prSet>
      <dgm:spPr/>
    </dgm:pt>
    <dgm:pt modelId="{468B9970-D74F-47A0-B9A9-6F901614E7A1}" type="pres">
      <dgm:prSet presAssocID="{B31FC6FA-7825-4C23-9E65-AFAD35899A9A}" presName="desTx" presStyleLbl="alignAccFollowNode1" presStyleIdx="2" presStyleCnt="3">
        <dgm:presLayoutVars>
          <dgm:bulletEnabled val="1"/>
        </dgm:presLayoutVars>
      </dgm:prSet>
      <dgm:spPr/>
    </dgm:pt>
  </dgm:ptLst>
  <dgm:cxnLst>
    <dgm:cxn modelId="{A4F1D625-0B99-4928-ACC2-2BCF4C1C362C}" type="presOf" srcId="{8286EB89-963E-4582-9C21-FFD937F00B91}" destId="{8CC63BA3-F454-4AE7-A110-224B32E25E7B}" srcOrd="0" destOrd="0" presId="urn:microsoft.com/office/officeart/2005/8/layout/hList1"/>
    <dgm:cxn modelId="{2BE8E235-8A78-4851-B720-034B67EAE0F5}" srcId="{075E1B48-E1C6-41FA-B662-1551C4C943F7}" destId="{BF650C49-F992-4A1C-A70F-88991DF0B62F}" srcOrd="1" destOrd="0" parTransId="{D84A032E-E303-44BB-817C-FA5D1BFC0F86}" sibTransId="{4675B4D2-186B-4AFC-B9BD-9B5C301255ED}"/>
    <dgm:cxn modelId="{60932C38-5F5A-4539-BC97-36B642A72B70}" type="presOf" srcId="{F7D4EC6B-20EC-49A2-A1C9-FD71C79D7713}" destId="{534C734A-D753-4A2A-B901-A6AE4023AEA4}" srcOrd="0" destOrd="0" presId="urn:microsoft.com/office/officeart/2005/8/layout/hList1"/>
    <dgm:cxn modelId="{A8867241-7F10-47CF-A91A-B984673C209A}" type="presOf" srcId="{ED56CEEA-7BC4-4644-B8D8-83998A83E057}" destId="{200C3B72-3A13-463F-906D-C4F9AE32253B}" srcOrd="0" destOrd="0" presId="urn:microsoft.com/office/officeart/2005/8/layout/hList1"/>
    <dgm:cxn modelId="{5456E752-E208-464A-8F4D-EA935F11BB11}" srcId="{F7D4EC6B-20EC-49A2-A1C9-FD71C79D7713}" destId="{8286EB89-963E-4582-9C21-FFD937F00B91}" srcOrd="0" destOrd="0" parTransId="{E576E048-250E-4DC1-91FD-8FFEDE72D435}" sibTransId="{A38042FE-783E-495E-B641-59C18DAC6B4F}"/>
    <dgm:cxn modelId="{93A57E75-39EA-491E-B2FA-C50A6A1F9549}" srcId="{42B5A279-AB31-4283-A739-EDB856AA49D6}" destId="{F7D4EC6B-20EC-49A2-A1C9-FD71C79D7713}" srcOrd="1" destOrd="0" parTransId="{2F2E52B1-A79A-4862-AFD9-BDC3938BA9BD}" sibTransId="{5CBB3F39-5FE1-4314-9AFB-4479118EBD33}"/>
    <dgm:cxn modelId="{F9AC6C77-7590-4BB7-8546-7B00A043ACC9}" srcId="{075E1B48-E1C6-41FA-B662-1551C4C943F7}" destId="{ED56CEEA-7BC4-4644-B8D8-83998A83E057}" srcOrd="0" destOrd="0" parTransId="{0C825F52-9E24-4D52-96B8-728277A829C8}" sibTransId="{47603D61-06D2-4828-B80A-638E48714371}"/>
    <dgm:cxn modelId="{D349BD83-326A-4168-9F5E-5727BDE03711}" type="presOf" srcId="{BBC4AD6D-AD12-4AA1-9D17-5F0808B0EC15}" destId="{468B9970-D74F-47A0-B9A9-6F901614E7A1}" srcOrd="0" destOrd="0" presId="urn:microsoft.com/office/officeart/2005/8/layout/hList1"/>
    <dgm:cxn modelId="{B319FD99-9A86-4B89-A87C-D4BF22D56FE3}" type="presOf" srcId="{42B5A279-AB31-4283-A739-EDB856AA49D6}" destId="{A06B843C-6696-4E77-B0EC-32FB28745CA8}" srcOrd="0" destOrd="0" presId="urn:microsoft.com/office/officeart/2005/8/layout/hList1"/>
    <dgm:cxn modelId="{496B59B4-BBCF-4E13-BBE7-DA9DF9483F9B}" srcId="{B31FC6FA-7825-4C23-9E65-AFAD35899A9A}" destId="{BBC4AD6D-AD12-4AA1-9D17-5F0808B0EC15}" srcOrd="0" destOrd="0" parTransId="{2C48E4E7-3547-420A-A91B-5C4C11A98E96}" sibTransId="{FE25EF14-60BD-4A64-82FB-A3A0689931CE}"/>
    <dgm:cxn modelId="{DB1DB4B9-C3AE-4001-AA26-0310C49A82B4}" srcId="{42B5A279-AB31-4283-A739-EDB856AA49D6}" destId="{B31FC6FA-7825-4C23-9E65-AFAD35899A9A}" srcOrd="2" destOrd="0" parTransId="{359AC70C-B2F9-48F6-9307-A737FEE1D6AD}" sibTransId="{0774431E-7CA6-4729-B5C8-0A5A2015D653}"/>
    <dgm:cxn modelId="{2DA3E5C4-A103-42A3-9DE2-4BFE2B389C49}" type="presOf" srcId="{BF650C49-F992-4A1C-A70F-88991DF0B62F}" destId="{200C3B72-3A13-463F-906D-C4F9AE32253B}" srcOrd="0" destOrd="1" presId="urn:microsoft.com/office/officeart/2005/8/layout/hList1"/>
    <dgm:cxn modelId="{973105F0-6EF4-437A-A712-E03CB3C39850}" type="presOf" srcId="{075E1B48-E1C6-41FA-B662-1551C4C943F7}" destId="{6BDC17C0-7731-4873-B3B8-360A78CEFC8C}" srcOrd="0" destOrd="0" presId="urn:microsoft.com/office/officeart/2005/8/layout/hList1"/>
    <dgm:cxn modelId="{899CC5F0-DEB3-48B9-A276-C66ADEC46FD0}" srcId="{42B5A279-AB31-4283-A739-EDB856AA49D6}" destId="{075E1B48-E1C6-41FA-B662-1551C4C943F7}" srcOrd="0" destOrd="0" parTransId="{873075C1-1848-40E7-8C48-747B7CE6DFCE}" sibTransId="{76487867-ED03-46DE-99CD-881D32D438D6}"/>
    <dgm:cxn modelId="{CF1D18F4-EEBF-4B32-93E7-28CC4FC3B4E6}" type="presOf" srcId="{B31FC6FA-7825-4C23-9E65-AFAD35899A9A}" destId="{7C007B81-C928-466A-A130-52CF6A671FBA}" srcOrd="0" destOrd="0" presId="urn:microsoft.com/office/officeart/2005/8/layout/hList1"/>
    <dgm:cxn modelId="{DFECB559-4693-4690-9A52-95BA4A8D42F2}" type="presParOf" srcId="{A06B843C-6696-4E77-B0EC-32FB28745CA8}" destId="{19B767F3-88CC-4E97-9596-7F0ED66140D1}" srcOrd="0" destOrd="0" presId="urn:microsoft.com/office/officeart/2005/8/layout/hList1"/>
    <dgm:cxn modelId="{490F75FE-8C10-4FD4-8902-508BFA7B2C43}" type="presParOf" srcId="{19B767F3-88CC-4E97-9596-7F0ED66140D1}" destId="{6BDC17C0-7731-4873-B3B8-360A78CEFC8C}" srcOrd="0" destOrd="0" presId="urn:microsoft.com/office/officeart/2005/8/layout/hList1"/>
    <dgm:cxn modelId="{90E3B234-C26A-4907-B5B8-91F3352A70E9}" type="presParOf" srcId="{19B767F3-88CC-4E97-9596-7F0ED66140D1}" destId="{200C3B72-3A13-463F-906D-C4F9AE32253B}" srcOrd="1" destOrd="0" presId="urn:microsoft.com/office/officeart/2005/8/layout/hList1"/>
    <dgm:cxn modelId="{EE99A402-248A-40FC-BFF9-7DAEC24C4FA0}" type="presParOf" srcId="{A06B843C-6696-4E77-B0EC-32FB28745CA8}" destId="{CE412A38-44EF-4015-9C07-ED8F06028E2B}" srcOrd="1" destOrd="0" presId="urn:microsoft.com/office/officeart/2005/8/layout/hList1"/>
    <dgm:cxn modelId="{06657554-BB16-4B89-845C-6DADE9E152C6}" type="presParOf" srcId="{A06B843C-6696-4E77-B0EC-32FB28745CA8}" destId="{076D270B-AFDD-448F-8C33-0DE1495EBF3A}" srcOrd="2" destOrd="0" presId="urn:microsoft.com/office/officeart/2005/8/layout/hList1"/>
    <dgm:cxn modelId="{479D8C8D-4347-46E8-B260-406B95A07A59}" type="presParOf" srcId="{076D270B-AFDD-448F-8C33-0DE1495EBF3A}" destId="{534C734A-D753-4A2A-B901-A6AE4023AEA4}" srcOrd="0" destOrd="0" presId="urn:microsoft.com/office/officeart/2005/8/layout/hList1"/>
    <dgm:cxn modelId="{F7BA3E16-4766-4747-BCFD-A002EB0D8602}" type="presParOf" srcId="{076D270B-AFDD-448F-8C33-0DE1495EBF3A}" destId="{8CC63BA3-F454-4AE7-A110-224B32E25E7B}" srcOrd="1" destOrd="0" presId="urn:microsoft.com/office/officeart/2005/8/layout/hList1"/>
    <dgm:cxn modelId="{1A0A5828-7556-4757-A01B-0E7885C2E1AD}" type="presParOf" srcId="{A06B843C-6696-4E77-B0EC-32FB28745CA8}" destId="{533D14B6-11DB-437F-BD73-4AE57472B1AA}" srcOrd="3" destOrd="0" presId="urn:microsoft.com/office/officeart/2005/8/layout/hList1"/>
    <dgm:cxn modelId="{F8931012-DD94-4240-A440-310F9D4CF88A}" type="presParOf" srcId="{A06B843C-6696-4E77-B0EC-32FB28745CA8}" destId="{BB027AB7-55F2-4F50-8A7D-C3DA249B9DE6}" srcOrd="4" destOrd="0" presId="urn:microsoft.com/office/officeart/2005/8/layout/hList1"/>
    <dgm:cxn modelId="{6A465F70-6AE6-4C32-A991-49B2809AAF39}" type="presParOf" srcId="{BB027AB7-55F2-4F50-8A7D-C3DA249B9DE6}" destId="{7C007B81-C928-466A-A130-52CF6A671FBA}" srcOrd="0" destOrd="0" presId="urn:microsoft.com/office/officeart/2005/8/layout/hList1"/>
    <dgm:cxn modelId="{25C7AC3A-F743-4A0A-A628-7943AE08E577}" type="presParOf" srcId="{BB027AB7-55F2-4F50-8A7D-C3DA249B9DE6}" destId="{468B9970-D74F-47A0-B9A9-6F901614E7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614C6-3AFD-4D1B-96C6-23518FCA55B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ZA"/>
        </a:p>
      </dgm:t>
    </dgm:pt>
    <dgm:pt modelId="{58B61F53-8839-4D88-B333-E4351F5F2CE8}">
      <dgm:prSet phldrT="[Text]"/>
      <dgm:spPr/>
      <dgm:t>
        <a:bodyPr/>
        <a:lstStyle/>
        <a:p>
          <a:r>
            <a:rPr lang="en-ZA" dirty="0"/>
            <a:t>Planning and material development </a:t>
          </a:r>
        </a:p>
      </dgm:t>
    </dgm:pt>
    <dgm:pt modelId="{143DA9AE-A585-46FA-8AA5-02C3211C1979}" type="parTrans" cxnId="{C4FB6C27-961D-4276-844A-B0CDAB3FC70B}">
      <dgm:prSet/>
      <dgm:spPr/>
      <dgm:t>
        <a:bodyPr/>
        <a:lstStyle/>
        <a:p>
          <a:endParaRPr lang="en-ZA"/>
        </a:p>
      </dgm:t>
    </dgm:pt>
    <dgm:pt modelId="{50032C9D-8CB2-4F75-A026-12CDEB752473}" type="sibTrans" cxnId="{C4FB6C27-961D-4276-844A-B0CDAB3FC70B}">
      <dgm:prSet/>
      <dgm:spPr/>
      <dgm:t>
        <a:bodyPr/>
        <a:lstStyle/>
        <a:p>
          <a:endParaRPr lang="en-ZA"/>
        </a:p>
      </dgm:t>
    </dgm:pt>
    <dgm:pt modelId="{A48232A1-76A0-4348-90D7-78A81C97F9D9}">
      <dgm:prSet phldrT="[Text]"/>
      <dgm:spPr/>
      <dgm:t>
        <a:bodyPr/>
        <a:lstStyle/>
        <a:p>
          <a:r>
            <a:rPr lang="en-ZA" dirty="0"/>
            <a:t>Context analysis - CLO landscape </a:t>
          </a:r>
        </a:p>
      </dgm:t>
    </dgm:pt>
    <dgm:pt modelId="{AE1CECA6-C955-4CD9-9355-52E6BDC84613}" type="parTrans" cxnId="{9945951B-AFF8-4944-B18D-4B7954119DCB}">
      <dgm:prSet/>
      <dgm:spPr/>
      <dgm:t>
        <a:bodyPr/>
        <a:lstStyle/>
        <a:p>
          <a:endParaRPr lang="en-ZA"/>
        </a:p>
      </dgm:t>
    </dgm:pt>
    <dgm:pt modelId="{FE8502CC-6EC8-4640-A807-F141E389A500}" type="sibTrans" cxnId="{9945951B-AFF8-4944-B18D-4B7954119DCB}">
      <dgm:prSet/>
      <dgm:spPr/>
      <dgm:t>
        <a:bodyPr/>
        <a:lstStyle/>
        <a:p>
          <a:endParaRPr lang="en-ZA"/>
        </a:p>
      </dgm:t>
    </dgm:pt>
    <dgm:pt modelId="{20034139-1057-4669-AFA4-BA956994E436}">
      <dgm:prSet phldrT="[Text]"/>
      <dgm:spPr/>
      <dgm:t>
        <a:bodyPr/>
        <a:lstStyle/>
        <a:p>
          <a:r>
            <a:rPr lang="en-US" dirty="0"/>
            <a:t>Data collection, cleaning</a:t>
          </a:r>
          <a:endParaRPr lang="en-ZA" dirty="0"/>
        </a:p>
      </dgm:t>
    </dgm:pt>
    <dgm:pt modelId="{9D68A3E1-4DA3-4525-9514-1419D45A0F7D}" type="parTrans" cxnId="{747365C9-2740-4276-A3DA-3240DD3AA97C}">
      <dgm:prSet/>
      <dgm:spPr/>
      <dgm:t>
        <a:bodyPr/>
        <a:lstStyle/>
        <a:p>
          <a:endParaRPr lang="en-ZA"/>
        </a:p>
      </dgm:t>
    </dgm:pt>
    <dgm:pt modelId="{AA5BD2B8-892A-4B02-8215-035A989ACDF6}" type="sibTrans" cxnId="{747365C9-2740-4276-A3DA-3240DD3AA97C}">
      <dgm:prSet/>
      <dgm:spPr/>
      <dgm:t>
        <a:bodyPr/>
        <a:lstStyle/>
        <a:p>
          <a:endParaRPr lang="en-ZA"/>
        </a:p>
      </dgm:t>
    </dgm:pt>
    <dgm:pt modelId="{35F52471-0ADC-47C5-83A8-8195FB5ED697}" type="pres">
      <dgm:prSet presAssocID="{556614C6-3AFD-4D1B-96C6-23518FCA55BE}" presName="Name0" presStyleCnt="0">
        <dgm:presLayoutVars>
          <dgm:chMax val="11"/>
          <dgm:chPref val="11"/>
          <dgm:dir/>
          <dgm:resizeHandles/>
        </dgm:presLayoutVars>
      </dgm:prSet>
      <dgm:spPr/>
    </dgm:pt>
    <dgm:pt modelId="{A2F7AAA4-8B1C-4A8F-B6D3-100CB80A60FC}" type="pres">
      <dgm:prSet presAssocID="{20034139-1057-4669-AFA4-BA956994E436}" presName="Accent3" presStyleCnt="0"/>
      <dgm:spPr/>
    </dgm:pt>
    <dgm:pt modelId="{25308749-5399-43E7-AF32-E0BD22B11649}" type="pres">
      <dgm:prSet presAssocID="{20034139-1057-4669-AFA4-BA956994E436}" presName="Accent" presStyleLbl="node1" presStyleIdx="0" presStyleCnt="3"/>
      <dgm:spPr/>
    </dgm:pt>
    <dgm:pt modelId="{B0108293-DE9F-4192-BDC1-9770340E140D}" type="pres">
      <dgm:prSet presAssocID="{20034139-1057-4669-AFA4-BA956994E436}" presName="ParentBackground3" presStyleCnt="0"/>
      <dgm:spPr/>
    </dgm:pt>
    <dgm:pt modelId="{C9C15C88-5444-41D7-AA48-0190D7529992}" type="pres">
      <dgm:prSet presAssocID="{20034139-1057-4669-AFA4-BA956994E436}" presName="ParentBackground" presStyleLbl="fgAcc1" presStyleIdx="0" presStyleCnt="3"/>
      <dgm:spPr/>
    </dgm:pt>
    <dgm:pt modelId="{3880ACC2-D1B5-49E7-A6B4-09121E74C81D}" type="pres">
      <dgm:prSet presAssocID="{20034139-1057-4669-AFA4-BA956994E436}" presName="Parent3" presStyleLbl="revTx" presStyleIdx="0" presStyleCnt="0">
        <dgm:presLayoutVars>
          <dgm:chMax val="1"/>
          <dgm:chPref val="1"/>
          <dgm:bulletEnabled val="1"/>
        </dgm:presLayoutVars>
      </dgm:prSet>
      <dgm:spPr/>
    </dgm:pt>
    <dgm:pt modelId="{37CE5160-D972-4C96-9957-63F1477F2DAA}" type="pres">
      <dgm:prSet presAssocID="{A48232A1-76A0-4348-90D7-78A81C97F9D9}" presName="Accent2" presStyleCnt="0"/>
      <dgm:spPr/>
    </dgm:pt>
    <dgm:pt modelId="{C972750C-8EEB-45C8-8251-F66DE51174B6}" type="pres">
      <dgm:prSet presAssocID="{A48232A1-76A0-4348-90D7-78A81C97F9D9}" presName="Accent" presStyleLbl="node1" presStyleIdx="1" presStyleCnt="3"/>
      <dgm:spPr/>
    </dgm:pt>
    <dgm:pt modelId="{8EEAB6F1-FEB6-4427-88FA-CEE8BB46391E}" type="pres">
      <dgm:prSet presAssocID="{A48232A1-76A0-4348-90D7-78A81C97F9D9}" presName="ParentBackground2" presStyleCnt="0"/>
      <dgm:spPr/>
    </dgm:pt>
    <dgm:pt modelId="{7CC0EA0A-F212-4774-B2FD-C5BA86C97CF1}" type="pres">
      <dgm:prSet presAssocID="{A48232A1-76A0-4348-90D7-78A81C97F9D9}" presName="ParentBackground" presStyleLbl="fgAcc1" presStyleIdx="1" presStyleCnt="3"/>
      <dgm:spPr/>
    </dgm:pt>
    <dgm:pt modelId="{71FC4788-19AC-483F-82F2-DF6FE919C20A}" type="pres">
      <dgm:prSet presAssocID="{A48232A1-76A0-4348-90D7-78A81C97F9D9}" presName="Parent2" presStyleLbl="revTx" presStyleIdx="0" presStyleCnt="0">
        <dgm:presLayoutVars>
          <dgm:chMax val="1"/>
          <dgm:chPref val="1"/>
          <dgm:bulletEnabled val="1"/>
        </dgm:presLayoutVars>
      </dgm:prSet>
      <dgm:spPr/>
    </dgm:pt>
    <dgm:pt modelId="{84F10CA1-5D83-47D1-982C-6188C039BBA5}" type="pres">
      <dgm:prSet presAssocID="{58B61F53-8839-4D88-B333-E4351F5F2CE8}" presName="Accent1" presStyleCnt="0"/>
      <dgm:spPr/>
    </dgm:pt>
    <dgm:pt modelId="{9C86414F-402C-4AB4-B62B-675DD0F22074}" type="pres">
      <dgm:prSet presAssocID="{58B61F53-8839-4D88-B333-E4351F5F2CE8}" presName="Accent" presStyleLbl="node1" presStyleIdx="2" presStyleCnt="3"/>
      <dgm:spPr/>
    </dgm:pt>
    <dgm:pt modelId="{A70D8714-4799-47E6-A7A4-7F85B00FB430}" type="pres">
      <dgm:prSet presAssocID="{58B61F53-8839-4D88-B333-E4351F5F2CE8}" presName="ParentBackground1" presStyleCnt="0"/>
      <dgm:spPr/>
    </dgm:pt>
    <dgm:pt modelId="{BDD768E9-DDC5-4D8A-9BDE-D058FDDD2513}" type="pres">
      <dgm:prSet presAssocID="{58B61F53-8839-4D88-B333-E4351F5F2CE8}" presName="ParentBackground" presStyleLbl="fgAcc1" presStyleIdx="2" presStyleCnt="3"/>
      <dgm:spPr/>
    </dgm:pt>
    <dgm:pt modelId="{FE110940-8278-42F4-9105-22E5E537CA2A}" type="pres">
      <dgm:prSet presAssocID="{58B61F53-8839-4D88-B333-E4351F5F2CE8}" presName="Parent1" presStyleLbl="revTx" presStyleIdx="0" presStyleCnt="0">
        <dgm:presLayoutVars>
          <dgm:chMax val="1"/>
          <dgm:chPref val="1"/>
          <dgm:bulletEnabled val="1"/>
        </dgm:presLayoutVars>
      </dgm:prSet>
      <dgm:spPr/>
    </dgm:pt>
  </dgm:ptLst>
  <dgm:cxnLst>
    <dgm:cxn modelId="{7642F609-12E0-4766-9616-86F5E6511D74}" type="presOf" srcId="{A48232A1-76A0-4348-90D7-78A81C97F9D9}" destId="{7CC0EA0A-F212-4774-B2FD-C5BA86C97CF1}" srcOrd="0" destOrd="0" presId="urn:microsoft.com/office/officeart/2011/layout/CircleProcess"/>
    <dgm:cxn modelId="{325F6C13-7EEC-434F-AC4B-4959CBF3A50D}" type="presOf" srcId="{A48232A1-76A0-4348-90D7-78A81C97F9D9}" destId="{71FC4788-19AC-483F-82F2-DF6FE919C20A}" srcOrd="1" destOrd="0" presId="urn:microsoft.com/office/officeart/2011/layout/CircleProcess"/>
    <dgm:cxn modelId="{9945951B-AFF8-4944-B18D-4B7954119DCB}" srcId="{556614C6-3AFD-4D1B-96C6-23518FCA55BE}" destId="{A48232A1-76A0-4348-90D7-78A81C97F9D9}" srcOrd="1" destOrd="0" parTransId="{AE1CECA6-C955-4CD9-9355-52E6BDC84613}" sibTransId="{FE8502CC-6EC8-4640-A807-F141E389A500}"/>
    <dgm:cxn modelId="{C4FB6C27-961D-4276-844A-B0CDAB3FC70B}" srcId="{556614C6-3AFD-4D1B-96C6-23518FCA55BE}" destId="{58B61F53-8839-4D88-B333-E4351F5F2CE8}" srcOrd="0" destOrd="0" parTransId="{143DA9AE-A585-46FA-8AA5-02C3211C1979}" sibTransId="{50032C9D-8CB2-4F75-A026-12CDEB752473}"/>
    <dgm:cxn modelId="{0156DB33-DB28-450A-B71F-034F88A8BD87}" type="presOf" srcId="{58B61F53-8839-4D88-B333-E4351F5F2CE8}" destId="{FE110940-8278-42F4-9105-22E5E537CA2A}" srcOrd="1" destOrd="0" presId="urn:microsoft.com/office/officeart/2011/layout/CircleProcess"/>
    <dgm:cxn modelId="{DF534368-048C-4BAD-99D2-B84B578C341E}" type="presOf" srcId="{58B61F53-8839-4D88-B333-E4351F5F2CE8}" destId="{BDD768E9-DDC5-4D8A-9BDE-D058FDDD2513}" srcOrd="0" destOrd="0" presId="urn:microsoft.com/office/officeart/2011/layout/CircleProcess"/>
    <dgm:cxn modelId="{747365C9-2740-4276-A3DA-3240DD3AA97C}" srcId="{556614C6-3AFD-4D1B-96C6-23518FCA55BE}" destId="{20034139-1057-4669-AFA4-BA956994E436}" srcOrd="2" destOrd="0" parTransId="{9D68A3E1-4DA3-4525-9514-1419D45A0F7D}" sibTransId="{AA5BD2B8-892A-4B02-8215-035A989ACDF6}"/>
    <dgm:cxn modelId="{7B27F1D3-66B1-4B3A-86F6-5413742940B3}" type="presOf" srcId="{20034139-1057-4669-AFA4-BA956994E436}" destId="{C9C15C88-5444-41D7-AA48-0190D7529992}" srcOrd="0" destOrd="0" presId="urn:microsoft.com/office/officeart/2011/layout/CircleProcess"/>
    <dgm:cxn modelId="{DB5413DF-B200-4BB7-9A43-42A0F8332E11}" type="presOf" srcId="{556614C6-3AFD-4D1B-96C6-23518FCA55BE}" destId="{35F52471-0ADC-47C5-83A8-8195FB5ED697}" srcOrd="0" destOrd="0" presId="urn:microsoft.com/office/officeart/2011/layout/CircleProcess"/>
    <dgm:cxn modelId="{8E3D0FE4-65D6-4C5D-A590-861968FB7279}" type="presOf" srcId="{20034139-1057-4669-AFA4-BA956994E436}" destId="{3880ACC2-D1B5-49E7-A6B4-09121E74C81D}" srcOrd="1" destOrd="0" presId="urn:microsoft.com/office/officeart/2011/layout/CircleProcess"/>
    <dgm:cxn modelId="{404D5909-DFCC-4D78-BC2B-5A0939598E77}" type="presParOf" srcId="{35F52471-0ADC-47C5-83A8-8195FB5ED697}" destId="{A2F7AAA4-8B1C-4A8F-B6D3-100CB80A60FC}" srcOrd="0" destOrd="0" presId="urn:microsoft.com/office/officeart/2011/layout/CircleProcess"/>
    <dgm:cxn modelId="{EC893C21-9286-4010-A03D-E26912FC8BF0}" type="presParOf" srcId="{A2F7AAA4-8B1C-4A8F-B6D3-100CB80A60FC}" destId="{25308749-5399-43E7-AF32-E0BD22B11649}" srcOrd="0" destOrd="0" presId="urn:microsoft.com/office/officeart/2011/layout/CircleProcess"/>
    <dgm:cxn modelId="{314FE22D-7865-460C-BF85-25E3A8170775}" type="presParOf" srcId="{35F52471-0ADC-47C5-83A8-8195FB5ED697}" destId="{B0108293-DE9F-4192-BDC1-9770340E140D}" srcOrd="1" destOrd="0" presId="urn:microsoft.com/office/officeart/2011/layout/CircleProcess"/>
    <dgm:cxn modelId="{CC3A987D-119A-429E-BA09-0A62B9482A4D}" type="presParOf" srcId="{B0108293-DE9F-4192-BDC1-9770340E140D}" destId="{C9C15C88-5444-41D7-AA48-0190D7529992}" srcOrd="0" destOrd="0" presId="urn:microsoft.com/office/officeart/2011/layout/CircleProcess"/>
    <dgm:cxn modelId="{413E2072-B478-44F6-AA98-76F59C202979}" type="presParOf" srcId="{35F52471-0ADC-47C5-83A8-8195FB5ED697}" destId="{3880ACC2-D1B5-49E7-A6B4-09121E74C81D}" srcOrd="2" destOrd="0" presId="urn:microsoft.com/office/officeart/2011/layout/CircleProcess"/>
    <dgm:cxn modelId="{65183666-C344-4BC2-8DF8-5D57EC78EDE1}" type="presParOf" srcId="{35F52471-0ADC-47C5-83A8-8195FB5ED697}" destId="{37CE5160-D972-4C96-9957-63F1477F2DAA}" srcOrd="3" destOrd="0" presId="urn:microsoft.com/office/officeart/2011/layout/CircleProcess"/>
    <dgm:cxn modelId="{5ABDF9E8-7A11-4688-8930-A408B0DFB32C}" type="presParOf" srcId="{37CE5160-D972-4C96-9957-63F1477F2DAA}" destId="{C972750C-8EEB-45C8-8251-F66DE51174B6}" srcOrd="0" destOrd="0" presId="urn:microsoft.com/office/officeart/2011/layout/CircleProcess"/>
    <dgm:cxn modelId="{AABCCB6F-DC0C-4614-A236-8D43FE65013D}" type="presParOf" srcId="{35F52471-0ADC-47C5-83A8-8195FB5ED697}" destId="{8EEAB6F1-FEB6-4427-88FA-CEE8BB46391E}" srcOrd="4" destOrd="0" presId="urn:microsoft.com/office/officeart/2011/layout/CircleProcess"/>
    <dgm:cxn modelId="{9E7B78B4-71AC-4CE8-B3F5-3D481E70B8E3}" type="presParOf" srcId="{8EEAB6F1-FEB6-4427-88FA-CEE8BB46391E}" destId="{7CC0EA0A-F212-4774-B2FD-C5BA86C97CF1}" srcOrd="0" destOrd="0" presId="urn:microsoft.com/office/officeart/2011/layout/CircleProcess"/>
    <dgm:cxn modelId="{CF1DBFA4-65CF-41DC-AD90-CF8DAC222815}" type="presParOf" srcId="{35F52471-0ADC-47C5-83A8-8195FB5ED697}" destId="{71FC4788-19AC-483F-82F2-DF6FE919C20A}" srcOrd="5" destOrd="0" presId="urn:microsoft.com/office/officeart/2011/layout/CircleProcess"/>
    <dgm:cxn modelId="{935C34F1-7369-472C-A8DF-673ACB01DAEA}" type="presParOf" srcId="{35F52471-0ADC-47C5-83A8-8195FB5ED697}" destId="{84F10CA1-5D83-47D1-982C-6188C039BBA5}" srcOrd="6" destOrd="0" presId="urn:microsoft.com/office/officeart/2011/layout/CircleProcess"/>
    <dgm:cxn modelId="{5A24EC5E-8846-4FA5-A0F2-DCA879435F33}" type="presParOf" srcId="{84F10CA1-5D83-47D1-982C-6188C039BBA5}" destId="{9C86414F-402C-4AB4-B62B-675DD0F22074}" srcOrd="0" destOrd="0" presId="urn:microsoft.com/office/officeart/2011/layout/CircleProcess"/>
    <dgm:cxn modelId="{A1045AB0-FFAE-4A22-BCF4-0BC547E0E1F1}" type="presParOf" srcId="{35F52471-0ADC-47C5-83A8-8195FB5ED697}" destId="{A70D8714-4799-47E6-A7A4-7F85B00FB430}" srcOrd="7" destOrd="0" presId="urn:microsoft.com/office/officeart/2011/layout/CircleProcess"/>
    <dgm:cxn modelId="{339FA3EC-996F-4DB7-BE91-850A43C9A0AD}" type="presParOf" srcId="{A70D8714-4799-47E6-A7A4-7F85B00FB430}" destId="{BDD768E9-DDC5-4D8A-9BDE-D058FDDD2513}" srcOrd="0" destOrd="0" presId="urn:microsoft.com/office/officeart/2011/layout/CircleProcess"/>
    <dgm:cxn modelId="{0BC1CDDF-3A47-4820-9F38-7BA9986036BE}" type="presParOf" srcId="{35F52471-0ADC-47C5-83A8-8195FB5ED697}" destId="{FE110940-8278-42F4-9105-22E5E537CA2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5A279-AB31-4283-A739-EDB856AA49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075E1B48-E1C6-41FA-B662-1551C4C943F7}">
      <dgm:prSet phldrT="[Text]" custT="1"/>
      <dgm:spPr>
        <a:solidFill>
          <a:schemeClr val="accent6"/>
        </a:solidFill>
      </dgm:spPr>
      <dgm:t>
        <a:bodyPr/>
        <a:lstStyle/>
        <a:p>
          <a:r>
            <a:rPr lang="en-ZA" sz="1800" b="1" dirty="0"/>
            <a:t>Raising awareness and partners mobilisation</a:t>
          </a:r>
        </a:p>
      </dgm:t>
    </dgm:pt>
    <dgm:pt modelId="{873075C1-1848-40E7-8C48-747B7CE6DFCE}" type="parTrans" cxnId="{899CC5F0-DEB3-48B9-A276-C66ADEC46FD0}">
      <dgm:prSet/>
      <dgm:spPr/>
      <dgm:t>
        <a:bodyPr/>
        <a:lstStyle/>
        <a:p>
          <a:endParaRPr lang="en-ZA" sz="1800"/>
        </a:p>
      </dgm:t>
    </dgm:pt>
    <dgm:pt modelId="{76487867-ED03-46DE-99CD-881D32D438D6}" type="sibTrans" cxnId="{899CC5F0-DEB3-48B9-A276-C66ADEC46FD0}">
      <dgm:prSet/>
      <dgm:spPr/>
      <dgm:t>
        <a:bodyPr/>
        <a:lstStyle/>
        <a:p>
          <a:endParaRPr lang="en-ZA" sz="1800"/>
        </a:p>
      </dgm:t>
    </dgm:pt>
    <dgm:pt modelId="{ED56CEEA-7BC4-4644-B8D8-83998A83E057}">
      <dgm:prSet phldrT="[Text]" custT="1"/>
      <dgm:spPr>
        <a:solidFill>
          <a:schemeClr val="accent3">
            <a:lumMod val="40000"/>
            <a:lumOff val="60000"/>
            <a:alpha val="90000"/>
          </a:schemeClr>
        </a:solidFill>
      </dgm:spPr>
      <dgm:t>
        <a:bodyPr/>
        <a:lstStyle/>
        <a:p>
          <a:r>
            <a:rPr lang="en-US" sz="1800" dirty="0"/>
            <a:t>Build an alliance of stakeholders and organizations to support the project.</a:t>
          </a:r>
          <a:endParaRPr lang="en-ZA" sz="1800" dirty="0"/>
        </a:p>
      </dgm:t>
    </dgm:pt>
    <dgm:pt modelId="{0C825F52-9E24-4D52-96B8-728277A829C8}" type="parTrans" cxnId="{F9AC6C77-7590-4BB7-8546-7B00A043ACC9}">
      <dgm:prSet/>
      <dgm:spPr/>
      <dgm:t>
        <a:bodyPr/>
        <a:lstStyle/>
        <a:p>
          <a:endParaRPr lang="en-ZA" sz="1800"/>
        </a:p>
      </dgm:t>
    </dgm:pt>
    <dgm:pt modelId="{47603D61-06D2-4828-B80A-638E48714371}" type="sibTrans" cxnId="{F9AC6C77-7590-4BB7-8546-7B00A043ACC9}">
      <dgm:prSet/>
      <dgm:spPr/>
      <dgm:t>
        <a:bodyPr/>
        <a:lstStyle/>
        <a:p>
          <a:endParaRPr lang="en-ZA" sz="1800"/>
        </a:p>
      </dgm:t>
    </dgm:pt>
    <dgm:pt modelId="{F7D4EC6B-20EC-49A2-A1C9-FD71C79D7713}">
      <dgm:prSet phldrT="[Text]" custT="1"/>
      <dgm:spPr>
        <a:solidFill>
          <a:schemeClr val="accent6"/>
        </a:solidFill>
      </dgm:spPr>
      <dgm:t>
        <a:bodyPr/>
        <a:lstStyle/>
        <a:p>
          <a:r>
            <a:rPr lang="en-ZA" sz="1800" b="1" dirty="0"/>
            <a:t>Defining the Purpose </a:t>
          </a:r>
        </a:p>
        <a:p>
          <a:endParaRPr lang="en-ZA" sz="1800" b="1" dirty="0"/>
        </a:p>
      </dgm:t>
    </dgm:pt>
    <dgm:pt modelId="{2F2E52B1-A79A-4862-AFD9-BDC3938BA9BD}" type="parTrans" cxnId="{93A57E75-39EA-491E-B2FA-C50A6A1F9549}">
      <dgm:prSet/>
      <dgm:spPr/>
      <dgm:t>
        <a:bodyPr/>
        <a:lstStyle/>
        <a:p>
          <a:endParaRPr lang="en-ZA" sz="1800"/>
        </a:p>
      </dgm:t>
    </dgm:pt>
    <dgm:pt modelId="{5CBB3F39-5FE1-4314-9AFB-4479118EBD33}" type="sibTrans" cxnId="{93A57E75-39EA-491E-B2FA-C50A6A1F9549}">
      <dgm:prSet/>
      <dgm:spPr/>
      <dgm:t>
        <a:bodyPr/>
        <a:lstStyle/>
        <a:p>
          <a:endParaRPr lang="en-ZA" sz="1800"/>
        </a:p>
      </dgm:t>
    </dgm:pt>
    <dgm:pt modelId="{8286EB89-963E-4582-9C21-FFD937F00B91}">
      <dgm:prSet phldrT="[Text]" custT="1"/>
      <dgm:spPr>
        <a:solidFill>
          <a:schemeClr val="accent3">
            <a:lumMod val="40000"/>
            <a:lumOff val="60000"/>
            <a:alpha val="90000"/>
          </a:schemeClr>
        </a:solidFill>
      </dgm:spPr>
      <dgm:t>
        <a:bodyPr/>
        <a:lstStyle/>
        <a:p>
          <a:r>
            <a:rPr lang="en-US" sz="1800" dirty="0"/>
            <a:t>Determine the specific aims of the CLO spending assessment.</a:t>
          </a:r>
          <a:endParaRPr lang="en-ZA" sz="1800" dirty="0"/>
        </a:p>
      </dgm:t>
    </dgm:pt>
    <dgm:pt modelId="{E576E048-250E-4DC1-91FD-8FFEDE72D435}" type="parTrans" cxnId="{5456E752-E208-464A-8F4D-EA935F11BB11}">
      <dgm:prSet/>
      <dgm:spPr/>
      <dgm:t>
        <a:bodyPr/>
        <a:lstStyle/>
        <a:p>
          <a:endParaRPr lang="en-ZA" sz="1800"/>
        </a:p>
      </dgm:t>
    </dgm:pt>
    <dgm:pt modelId="{A38042FE-783E-495E-B641-59C18DAC6B4F}" type="sibTrans" cxnId="{5456E752-E208-464A-8F4D-EA935F11BB11}">
      <dgm:prSet/>
      <dgm:spPr/>
      <dgm:t>
        <a:bodyPr/>
        <a:lstStyle/>
        <a:p>
          <a:endParaRPr lang="en-ZA" sz="1800"/>
        </a:p>
      </dgm:t>
    </dgm:pt>
    <dgm:pt modelId="{B31FC6FA-7825-4C23-9E65-AFAD35899A9A}">
      <dgm:prSet phldrT="[Text]" custT="1"/>
      <dgm:spPr>
        <a:solidFill>
          <a:schemeClr val="accent6"/>
        </a:solidFill>
      </dgm:spPr>
      <dgm:t>
        <a:bodyPr/>
        <a:lstStyle/>
        <a:p>
          <a:r>
            <a:rPr lang="en-ZA" sz="1800" b="1" dirty="0"/>
            <a:t>Defining the Scope</a:t>
          </a:r>
        </a:p>
        <a:p>
          <a:endParaRPr lang="en-ZA" sz="1800" b="1" dirty="0"/>
        </a:p>
      </dgm:t>
    </dgm:pt>
    <dgm:pt modelId="{359AC70C-B2F9-48F6-9307-A737FEE1D6AD}" type="parTrans" cxnId="{DB1DB4B9-C3AE-4001-AA26-0310C49A82B4}">
      <dgm:prSet/>
      <dgm:spPr/>
      <dgm:t>
        <a:bodyPr/>
        <a:lstStyle/>
        <a:p>
          <a:endParaRPr lang="en-ZA" sz="1800"/>
        </a:p>
      </dgm:t>
    </dgm:pt>
    <dgm:pt modelId="{0774431E-7CA6-4729-B5C8-0A5A2015D653}" type="sibTrans" cxnId="{DB1DB4B9-C3AE-4001-AA26-0310C49A82B4}">
      <dgm:prSet/>
      <dgm:spPr/>
      <dgm:t>
        <a:bodyPr/>
        <a:lstStyle/>
        <a:p>
          <a:endParaRPr lang="en-ZA" sz="1800"/>
        </a:p>
      </dgm:t>
    </dgm:pt>
    <dgm:pt modelId="{BBC4AD6D-AD12-4AA1-9D17-5F0808B0EC15}">
      <dgm:prSet phldrT="[Text]" custT="1"/>
      <dgm:spPr>
        <a:solidFill>
          <a:schemeClr val="accent3">
            <a:lumMod val="40000"/>
            <a:lumOff val="60000"/>
            <a:alpha val="90000"/>
          </a:schemeClr>
        </a:solidFill>
      </dgm:spPr>
      <dgm:t>
        <a:bodyPr/>
        <a:lstStyle/>
        <a:p>
          <a:r>
            <a:rPr lang="en-US" sz="1800" dirty="0"/>
            <a:t>Decide on the study period (suggest one year for the first study to build skills and confidence). </a:t>
          </a:r>
          <a:endParaRPr lang="en-ZA" sz="1800" dirty="0"/>
        </a:p>
      </dgm:t>
    </dgm:pt>
    <dgm:pt modelId="{2C48E4E7-3547-420A-A91B-5C4C11A98E96}" type="parTrans" cxnId="{496B59B4-BBCF-4E13-BBE7-DA9DF9483F9B}">
      <dgm:prSet/>
      <dgm:spPr/>
      <dgm:t>
        <a:bodyPr/>
        <a:lstStyle/>
        <a:p>
          <a:endParaRPr lang="en-ZA" sz="1800"/>
        </a:p>
      </dgm:t>
    </dgm:pt>
    <dgm:pt modelId="{FE25EF14-60BD-4A64-82FB-A3A0689931CE}" type="sibTrans" cxnId="{496B59B4-BBCF-4E13-BBE7-DA9DF9483F9B}">
      <dgm:prSet/>
      <dgm:spPr/>
      <dgm:t>
        <a:bodyPr/>
        <a:lstStyle/>
        <a:p>
          <a:endParaRPr lang="en-ZA" sz="1800"/>
        </a:p>
      </dgm:t>
    </dgm:pt>
    <dgm:pt modelId="{BF650C49-F992-4A1C-A70F-88991DF0B62F}">
      <dgm:prSet custT="1"/>
      <dgm:spPr>
        <a:solidFill>
          <a:schemeClr val="accent3">
            <a:lumMod val="40000"/>
            <a:lumOff val="60000"/>
            <a:alpha val="90000"/>
          </a:schemeClr>
        </a:solidFill>
      </dgm:spPr>
      <dgm:t>
        <a:bodyPr/>
        <a:lstStyle/>
        <a:p>
          <a:endParaRPr lang="en-ZA" sz="1800" dirty="0"/>
        </a:p>
      </dgm:t>
    </dgm:pt>
    <dgm:pt modelId="{D84A032E-E303-44BB-817C-FA5D1BFC0F86}" type="parTrans" cxnId="{2BE8E235-8A78-4851-B720-034B67EAE0F5}">
      <dgm:prSet/>
      <dgm:spPr/>
      <dgm:t>
        <a:bodyPr/>
        <a:lstStyle/>
        <a:p>
          <a:endParaRPr lang="en-ZA" sz="1800"/>
        </a:p>
      </dgm:t>
    </dgm:pt>
    <dgm:pt modelId="{4675B4D2-186B-4AFC-B9BD-9B5C301255ED}" type="sibTrans" cxnId="{2BE8E235-8A78-4851-B720-034B67EAE0F5}">
      <dgm:prSet/>
      <dgm:spPr/>
      <dgm:t>
        <a:bodyPr/>
        <a:lstStyle/>
        <a:p>
          <a:endParaRPr lang="en-ZA" sz="1800"/>
        </a:p>
      </dgm:t>
    </dgm:pt>
    <dgm:pt modelId="{F8C641CE-C0E2-42A7-9569-F453D16101E5}">
      <dgm:prSet custT="1"/>
      <dgm:spPr>
        <a:solidFill>
          <a:schemeClr val="accent3">
            <a:lumMod val="40000"/>
            <a:lumOff val="60000"/>
            <a:alpha val="90000"/>
          </a:schemeClr>
        </a:solidFill>
      </dgm:spPr>
      <dgm:t>
        <a:bodyPr/>
        <a:lstStyle/>
        <a:p>
          <a:r>
            <a:rPr lang="en-US" sz="1800" dirty="0"/>
            <a:t>Ensure participation from CLOs, government offices, and international partners. </a:t>
          </a:r>
          <a:endParaRPr lang="en-ZA" sz="1800" dirty="0"/>
        </a:p>
      </dgm:t>
    </dgm:pt>
    <dgm:pt modelId="{800CD514-5821-4784-9031-CAC445E8C180}" type="parTrans" cxnId="{134A2659-DC44-4978-BF01-4EBB5C0DA71C}">
      <dgm:prSet/>
      <dgm:spPr/>
      <dgm:t>
        <a:bodyPr/>
        <a:lstStyle/>
        <a:p>
          <a:endParaRPr lang="en-ZA" sz="1800"/>
        </a:p>
      </dgm:t>
    </dgm:pt>
    <dgm:pt modelId="{AB79C4EC-2654-4DAE-9C1F-062ED052F6CC}" type="sibTrans" cxnId="{134A2659-DC44-4978-BF01-4EBB5C0DA71C}">
      <dgm:prSet/>
      <dgm:spPr/>
      <dgm:t>
        <a:bodyPr/>
        <a:lstStyle/>
        <a:p>
          <a:endParaRPr lang="en-ZA" sz="1800"/>
        </a:p>
      </dgm:t>
    </dgm:pt>
    <dgm:pt modelId="{251ABA26-3EBD-451E-B100-DC984A3CD69E}">
      <dgm:prSet custT="1"/>
      <dgm:spPr>
        <a:solidFill>
          <a:schemeClr val="accent3">
            <a:lumMod val="40000"/>
            <a:lumOff val="60000"/>
            <a:alpha val="90000"/>
          </a:schemeClr>
        </a:solidFill>
      </dgm:spPr>
      <dgm:t>
        <a:bodyPr/>
        <a:lstStyle/>
        <a:p>
          <a:r>
            <a:rPr lang="en-US" sz="1800" dirty="0"/>
            <a:t>Form a steering committee from these partners to guide key decisions</a:t>
          </a:r>
          <a:endParaRPr lang="en-ZA" sz="1800" dirty="0"/>
        </a:p>
      </dgm:t>
    </dgm:pt>
    <dgm:pt modelId="{D3873502-3BFF-4B3B-B9F1-7C07F469E051}" type="parTrans" cxnId="{D4D90084-E0B6-4B20-9B30-410A5F8DFED8}">
      <dgm:prSet/>
      <dgm:spPr/>
      <dgm:t>
        <a:bodyPr/>
        <a:lstStyle/>
        <a:p>
          <a:endParaRPr lang="en-ZA" sz="1800"/>
        </a:p>
      </dgm:t>
    </dgm:pt>
    <dgm:pt modelId="{3878CFD8-50BD-4B1D-8153-B061081D2A85}" type="sibTrans" cxnId="{D4D90084-E0B6-4B20-9B30-410A5F8DFED8}">
      <dgm:prSet/>
      <dgm:spPr/>
      <dgm:t>
        <a:bodyPr/>
        <a:lstStyle/>
        <a:p>
          <a:endParaRPr lang="en-ZA" sz="1800"/>
        </a:p>
      </dgm:t>
    </dgm:pt>
    <dgm:pt modelId="{4A6A2941-6117-44D9-96F7-54B4B04BD89D}">
      <dgm:prSet phldrT="[Text]" custT="1"/>
      <dgm:spPr>
        <a:solidFill>
          <a:schemeClr val="accent3">
            <a:lumMod val="40000"/>
            <a:lumOff val="60000"/>
            <a:alpha val="90000"/>
          </a:schemeClr>
        </a:solidFill>
      </dgm:spPr>
      <dgm:t>
        <a:bodyPr/>
        <a:lstStyle/>
        <a:p>
          <a:r>
            <a:rPr lang="en-US" sz="1800" dirty="0"/>
            <a:t>If integrating into a full NASA study</a:t>
          </a:r>
          <a:endParaRPr lang="en-ZA" sz="1800" dirty="0"/>
        </a:p>
      </dgm:t>
    </dgm:pt>
    <dgm:pt modelId="{965DE076-7B73-4EA9-B6A0-FB8ABDE0FB92}" type="parTrans" cxnId="{AA2679CF-FFB1-411B-A260-8CCB572D6908}">
      <dgm:prSet/>
      <dgm:spPr/>
      <dgm:t>
        <a:bodyPr/>
        <a:lstStyle/>
        <a:p>
          <a:endParaRPr lang="en-ZA" sz="1800"/>
        </a:p>
      </dgm:t>
    </dgm:pt>
    <dgm:pt modelId="{1D7DB465-DE68-45D6-A2E6-892B96A74B7A}" type="sibTrans" cxnId="{AA2679CF-FFB1-411B-A260-8CCB572D6908}">
      <dgm:prSet/>
      <dgm:spPr/>
      <dgm:t>
        <a:bodyPr/>
        <a:lstStyle/>
        <a:p>
          <a:endParaRPr lang="en-ZA" sz="1800"/>
        </a:p>
      </dgm:t>
    </dgm:pt>
    <dgm:pt modelId="{F515D50F-74C8-4997-8673-5F3331639F1F}">
      <dgm:prSet phldrT="[Text]" custT="1"/>
      <dgm:spPr>
        <a:solidFill>
          <a:schemeClr val="accent3">
            <a:lumMod val="40000"/>
            <a:lumOff val="60000"/>
            <a:alpha val="90000"/>
          </a:schemeClr>
        </a:solidFill>
      </dgm:spPr>
      <dgm:t>
        <a:bodyPr/>
        <a:lstStyle/>
        <a:p>
          <a:endParaRPr lang="en-ZA" sz="1800" dirty="0"/>
        </a:p>
      </dgm:t>
    </dgm:pt>
    <dgm:pt modelId="{DEAF118A-1CD1-4134-BA69-5DAA718E8225}" type="parTrans" cxnId="{9E877875-953B-4FFA-8524-7CA0852B617C}">
      <dgm:prSet/>
      <dgm:spPr/>
      <dgm:t>
        <a:bodyPr/>
        <a:lstStyle/>
        <a:p>
          <a:endParaRPr lang="en-ZA" sz="1800"/>
        </a:p>
      </dgm:t>
    </dgm:pt>
    <dgm:pt modelId="{0629B44C-4E9F-4DBA-ADBC-DB59B1A113A3}" type="sibTrans" cxnId="{9E877875-953B-4FFA-8524-7CA0852B617C}">
      <dgm:prSet/>
      <dgm:spPr/>
      <dgm:t>
        <a:bodyPr/>
        <a:lstStyle/>
        <a:p>
          <a:endParaRPr lang="en-ZA" sz="1800"/>
        </a:p>
      </dgm:t>
    </dgm:pt>
    <dgm:pt modelId="{645A63EB-31ED-4A22-A89E-0C3340F7A12D}">
      <dgm:prSet phldrT="[Text]" custT="1"/>
      <dgm:spPr>
        <a:solidFill>
          <a:schemeClr val="accent3">
            <a:lumMod val="40000"/>
            <a:lumOff val="60000"/>
            <a:alpha val="90000"/>
          </a:schemeClr>
        </a:solidFill>
      </dgm:spPr>
      <dgm:t>
        <a:bodyPr/>
        <a:lstStyle/>
        <a:p>
          <a:endParaRPr lang="en-ZA" sz="1800" dirty="0"/>
        </a:p>
      </dgm:t>
    </dgm:pt>
    <dgm:pt modelId="{3053AAAF-CE96-42FE-AE68-868027B92A78}" type="parTrans" cxnId="{809C9BED-1DD3-4F26-B598-29B47E8EE3F0}">
      <dgm:prSet/>
      <dgm:spPr/>
      <dgm:t>
        <a:bodyPr/>
        <a:lstStyle/>
        <a:p>
          <a:endParaRPr lang="en-ZA" sz="1800"/>
        </a:p>
      </dgm:t>
    </dgm:pt>
    <dgm:pt modelId="{75C05A40-965F-4791-AE91-A59C25A59B4D}" type="sibTrans" cxnId="{809C9BED-1DD3-4F26-B598-29B47E8EE3F0}">
      <dgm:prSet/>
      <dgm:spPr/>
      <dgm:t>
        <a:bodyPr/>
        <a:lstStyle/>
        <a:p>
          <a:endParaRPr lang="en-ZA" sz="1800"/>
        </a:p>
      </dgm:t>
    </dgm:pt>
    <dgm:pt modelId="{417EA2F9-525C-4C24-93CC-4DB1F04B3CC7}">
      <dgm:prSet custT="1"/>
      <dgm:spPr>
        <a:solidFill>
          <a:schemeClr val="accent3">
            <a:lumMod val="40000"/>
            <a:lumOff val="60000"/>
            <a:alpha val="90000"/>
          </a:schemeClr>
        </a:solidFill>
      </dgm:spPr>
      <dgm:t>
        <a:bodyPr/>
        <a:lstStyle/>
        <a:p>
          <a:endParaRPr lang="en-ZA" sz="1800" dirty="0"/>
        </a:p>
      </dgm:t>
    </dgm:pt>
    <dgm:pt modelId="{CD94456D-7C28-447F-939A-91B83C5179C4}" type="parTrans" cxnId="{DFC14154-3E8D-44CC-A914-5D2FFDBF7A08}">
      <dgm:prSet/>
      <dgm:spPr/>
      <dgm:t>
        <a:bodyPr/>
        <a:lstStyle/>
        <a:p>
          <a:endParaRPr lang="en-ZA" sz="1800"/>
        </a:p>
      </dgm:t>
    </dgm:pt>
    <dgm:pt modelId="{249CAF97-9FC4-4115-BADE-4CD342C784A4}" type="sibTrans" cxnId="{DFC14154-3E8D-44CC-A914-5D2FFDBF7A08}">
      <dgm:prSet/>
      <dgm:spPr/>
      <dgm:t>
        <a:bodyPr/>
        <a:lstStyle/>
        <a:p>
          <a:endParaRPr lang="en-ZA" sz="1800"/>
        </a:p>
      </dgm:t>
    </dgm:pt>
    <dgm:pt modelId="{CA5F0B7F-BE94-4AC6-97FB-EF4A95AFEEB2}">
      <dgm:prSet phldrT="[Text]" custT="1"/>
      <dgm:spPr>
        <a:solidFill>
          <a:schemeClr val="accent3">
            <a:lumMod val="40000"/>
            <a:lumOff val="60000"/>
            <a:alpha val="90000"/>
          </a:schemeClr>
        </a:solidFill>
      </dgm:spPr>
      <dgm:t>
        <a:bodyPr/>
        <a:lstStyle/>
        <a:p>
          <a:r>
            <a:rPr lang="en-US" sz="1800" dirty="0"/>
            <a:t>or a standalone CLO RT. </a:t>
          </a:r>
          <a:endParaRPr lang="en-ZA" sz="1800" dirty="0"/>
        </a:p>
      </dgm:t>
    </dgm:pt>
    <dgm:pt modelId="{BF6D6FCB-2C8D-45FC-A0E5-4367AB2C23B5}" type="parTrans" cxnId="{71101F83-2631-4F51-BF9F-181BD229B51C}">
      <dgm:prSet/>
      <dgm:spPr/>
      <dgm:t>
        <a:bodyPr/>
        <a:lstStyle/>
        <a:p>
          <a:endParaRPr lang="en-ZA" sz="1800"/>
        </a:p>
      </dgm:t>
    </dgm:pt>
    <dgm:pt modelId="{35BBD279-F722-4B06-99D0-5867C2D196CD}" type="sibTrans" cxnId="{71101F83-2631-4F51-BF9F-181BD229B51C}">
      <dgm:prSet/>
      <dgm:spPr/>
      <dgm:t>
        <a:bodyPr/>
        <a:lstStyle/>
        <a:p>
          <a:endParaRPr lang="en-ZA" sz="1800"/>
        </a:p>
      </dgm:t>
    </dgm:pt>
    <dgm:pt modelId="{4C2E7D7F-CA9C-4EEE-A8F9-BE2CA263F1C5}">
      <dgm:prSet phldrT="[Text]" custT="1"/>
      <dgm:spPr>
        <a:solidFill>
          <a:schemeClr val="accent3">
            <a:lumMod val="40000"/>
            <a:lumOff val="60000"/>
            <a:alpha val="90000"/>
          </a:schemeClr>
        </a:solidFill>
      </dgm:spPr>
      <dgm:t>
        <a:bodyPr/>
        <a:lstStyle/>
        <a:p>
          <a:r>
            <a:rPr lang="en-US" sz="1800" dirty="0"/>
            <a:t>Consider the geographical and organizational coverage, including urban and rural areas, large networks, and small independent CLO?</a:t>
          </a:r>
          <a:endParaRPr lang="en-ZA" sz="1800" dirty="0"/>
        </a:p>
      </dgm:t>
    </dgm:pt>
    <dgm:pt modelId="{AC3F19BE-A8EB-44DA-B1B2-189542F17477}" type="parTrans" cxnId="{920642D5-A514-4035-BE97-8D44DC3DCB52}">
      <dgm:prSet/>
      <dgm:spPr/>
      <dgm:t>
        <a:bodyPr/>
        <a:lstStyle/>
        <a:p>
          <a:endParaRPr lang="en-ZA"/>
        </a:p>
      </dgm:t>
    </dgm:pt>
    <dgm:pt modelId="{19CBD307-B1F4-4E62-8425-CB5DA7F90A64}" type="sibTrans" cxnId="{920642D5-A514-4035-BE97-8D44DC3DCB52}">
      <dgm:prSet/>
      <dgm:spPr/>
      <dgm:t>
        <a:bodyPr/>
        <a:lstStyle/>
        <a:p>
          <a:endParaRPr lang="en-ZA"/>
        </a:p>
      </dgm:t>
    </dgm:pt>
    <dgm:pt modelId="{A06B843C-6696-4E77-B0EC-32FB28745CA8}" type="pres">
      <dgm:prSet presAssocID="{42B5A279-AB31-4283-A739-EDB856AA49D6}" presName="Name0" presStyleCnt="0">
        <dgm:presLayoutVars>
          <dgm:dir/>
          <dgm:animLvl val="lvl"/>
          <dgm:resizeHandles val="exact"/>
        </dgm:presLayoutVars>
      </dgm:prSet>
      <dgm:spPr/>
    </dgm:pt>
    <dgm:pt modelId="{19B767F3-88CC-4E97-9596-7F0ED66140D1}" type="pres">
      <dgm:prSet presAssocID="{075E1B48-E1C6-41FA-B662-1551C4C943F7}" presName="composite" presStyleCnt="0"/>
      <dgm:spPr/>
    </dgm:pt>
    <dgm:pt modelId="{6BDC17C0-7731-4873-B3B8-360A78CEFC8C}" type="pres">
      <dgm:prSet presAssocID="{075E1B48-E1C6-41FA-B662-1551C4C943F7}" presName="parTx" presStyleLbl="alignNode1" presStyleIdx="0" presStyleCnt="3" custScaleX="119590" custLinFactNeighborX="-213" custLinFactNeighborY="-1719">
        <dgm:presLayoutVars>
          <dgm:chMax val="0"/>
          <dgm:chPref val="0"/>
          <dgm:bulletEnabled val="1"/>
        </dgm:presLayoutVars>
      </dgm:prSet>
      <dgm:spPr/>
    </dgm:pt>
    <dgm:pt modelId="{200C3B72-3A13-463F-906D-C4F9AE32253B}" type="pres">
      <dgm:prSet presAssocID="{075E1B48-E1C6-41FA-B662-1551C4C943F7}" presName="desTx" presStyleLbl="alignAccFollowNode1" presStyleIdx="0" presStyleCnt="3" custScaleX="118237" custScaleY="98914" custLinFactNeighborX="-103" custLinFactNeighborY="24">
        <dgm:presLayoutVars>
          <dgm:bulletEnabled val="1"/>
        </dgm:presLayoutVars>
      </dgm:prSet>
      <dgm:spPr/>
    </dgm:pt>
    <dgm:pt modelId="{CE412A38-44EF-4015-9C07-ED8F06028E2B}" type="pres">
      <dgm:prSet presAssocID="{76487867-ED03-46DE-99CD-881D32D438D6}" presName="space" presStyleCnt="0"/>
      <dgm:spPr/>
    </dgm:pt>
    <dgm:pt modelId="{076D270B-AFDD-448F-8C33-0DE1495EBF3A}" type="pres">
      <dgm:prSet presAssocID="{F7D4EC6B-20EC-49A2-A1C9-FD71C79D7713}" presName="composite" presStyleCnt="0"/>
      <dgm:spPr/>
    </dgm:pt>
    <dgm:pt modelId="{534C734A-D753-4A2A-B901-A6AE4023AEA4}" type="pres">
      <dgm:prSet presAssocID="{F7D4EC6B-20EC-49A2-A1C9-FD71C79D7713}" presName="parTx" presStyleLbl="alignNode1" presStyleIdx="1" presStyleCnt="3" custScaleX="112127">
        <dgm:presLayoutVars>
          <dgm:chMax val="0"/>
          <dgm:chPref val="0"/>
          <dgm:bulletEnabled val="1"/>
        </dgm:presLayoutVars>
      </dgm:prSet>
      <dgm:spPr/>
    </dgm:pt>
    <dgm:pt modelId="{8CC63BA3-F454-4AE7-A110-224B32E25E7B}" type="pres">
      <dgm:prSet presAssocID="{F7D4EC6B-20EC-49A2-A1C9-FD71C79D7713}" presName="desTx" presStyleLbl="alignAccFollowNode1" presStyleIdx="1" presStyleCnt="3" custScaleX="112525">
        <dgm:presLayoutVars>
          <dgm:bulletEnabled val="1"/>
        </dgm:presLayoutVars>
      </dgm:prSet>
      <dgm:spPr/>
    </dgm:pt>
    <dgm:pt modelId="{533D14B6-11DB-437F-BD73-4AE57472B1AA}" type="pres">
      <dgm:prSet presAssocID="{5CBB3F39-5FE1-4314-9AFB-4479118EBD33}" presName="space" presStyleCnt="0"/>
      <dgm:spPr/>
    </dgm:pt>
    <dgm:pt modelId="{BB027AB7-55F2-4F50-8A7D-C3DA249B9DE6}" type="pres">
      <dgm:prSet presAssocID="{B31FC6FA-7825-4C23-9E65-AFAD35899A9A}" presName="composite" presStyleCnt="0"/>
      <dgm:spPr/>
    </dgm:pt>
    <dgm:pt modelId="{7C007B81-C928-466A-A130-52CF6A671FBA}" type="pres">
      <dgm:prSet presAssocID="{B31FC6FA-7825-4C23-9E65-AFAD35899A9A}" presName="parTx" presStyleLbl="alignNode1" presStyleIdx="2" presStyleCnt="3" custScaleX="109474" custScaleY="157330" custLinFactNeighborX="-4310" custLinFactNeighborY="16833">
        <dgm:presLayoutVars>
          <dgm:chMax val="0"/>
          <dgm:chPref val="0"/>
          <dgm:bulletEnabled val="1"/>
        </dgm:presLayoutVars>
      </dgm:prSet>
      <dgm:spPr/>
    </dgm:pt>
    <dgm:pt modelId="{468B9970-D74F-47A0-B9A9-6F901614E7A1}" type="pres">
      <dgm:prSet presAssocID="{B31FC6FA-7825-4C23-9E65-AFAD35899A9A}" presName="desTx" presStyleLbl="alignAccFollowNode1" presStyleIdx="2" presStyleCnt="3" custScaleX="112547" custLinFactNeighborX="-3031" custLinFactNeighborY="517">
        <dgm:presLayoutVars>
          <dgm:bulletEnabled val="1"/>
        </dgm:presLayoutVars>
      </dgm:prSet>
      <dgm:spPr/>
    </dgm:pt>
  </dgm:ptLst>
  <dgm:cxnLst>
    <dgm:cxn modelId="{A4F1D625-0B99-4928-ACC2-2BCF4C1C362C}" type="presOf" srcId="{8286EB89-963E-4582-9C21-FFD937F00B91}" destId="{8CC63BA3-F454-4AE7-A110-224B32E25E7B}" srcOrd="0" destOrd="0" presId="urn:microsoft.com/office/officeart/2005/8/layout/hList1"/>
    <dgm:cxn modelId="{399E7632-570F-40B0-8381-D3618B1499B3}" type="presOf" srcId="{F515D50F-74C8-4997-8673-5F3331639F1F}" destId="{8CC63BA3-F454-4AE7-A110-224B32E25E7B}" srcOrd="0" destOrd="3" presId="urn:microsoft.com/office/officeart/2005/8/layout/hList1"/>
    <dgm:cxn modelId="{2BE8E235-8A78-4851-B720-034B67EAE0F5}" srcId="{075E1B48-E1C6-41FA-B662-1551C4C943F7}" destId="{BF650C49-F992-4A1C-A70F-88991DF0B62F}" srcOrd="3" destOrd="0" parTransId="{D84A032E-E303-44BB-817C-FA5D1BFC0F86}" sibTransId="{4675B4D2-186B-4AFC-B9BD-9B5C301255ED}"/>
    <dgm:cxn modelId="{60932C38-5F5A-4539-BC97-36B642A72B70}" type="presOf" srcId="{F7D4EC6B-20EC-49A2-A1C9-FD71C79D7713}" destId="{534C734A-D753-4A2A-B901-A6AE4023AEA4}" srcOrd="0" destOrd="0" presId="urn:microsoft.com/office/officeart/2005/8/layout/hList1"/>
    <dgm:cxn modelId="{A8867241-7F10-47CF-A91A-B984673C209A}" type="presOf" srcId="{ED56CEEA-7BC4-4644-B8D8-83998A83E057}" destId="{200C3B72-3A13-463F-906D-C4F9AE32253B}" srcOrd="0" destOrd="0" presId="urn:microsoft.com/office/officeart/2005/8/layout/hList1"/>
    <dgm:cxn modelId="{75ACCD43-0B61-4F38-B14D-FFF8CCDF262C}" type="presOf" srcId="{417EA2F9-525C-4C24-93CC-4DB1F04B3CC7}" destId="{468B9970-D74F-47A0-B9A9-6F901614E7A1}" srcOrd="0" destOrd="2" presId="urn:microsoft.com/office/officeart/2005/8/layout/hList1"/>
    <dgm:cxn modelId="{ACB1E765-2786-4120-B51F-DB5AD6BE3A9C}" type="presOf" srcId="{645A63EB-31ED-4A22-A89E-0C3340F7A12D}" destId="{8CC63BA3-F454-4AE7-A110-224B32E25E7B}" srcOrd="0" destOrd="4" presId="urn:microsoft.com/office/officeart/2005/8/layout/hList1"/>
    <dgm:cxn modelId="{78E90E48-590C-44CA-9CDE-406021C1201B}" type="presOf" srcId="{4C2E7D7F-CA9C-4EEE-A8F9-BE2CA263F1C5}" destId="{468B9970-D74F-47A0-B9A9-6F901614E7A1}" srcOrd="0" destOrd="1" presId="urn:microsoft.com/office/officeart/2005/8/layout/hList1"/>
    <dgm:cxn modelId="{28FBAC6D-46EF-4A92-A9DE-7C3480612C6F}" type="presOf" srcId="{251ABA26-3EBD-451E-B100-DC984A3CD69E}" destId="{200C3B72-3A13-463F-906D-C4F9AE32253B}" srcOrd="0" destOrd="2" presId="urn:microsoft.com/office/officeart/2005/8/layout/hList1"/>
    <dgm:cxn modelId="{6E796C50-8E2D-4CAB-9955-E07EDB972285}" type="presOf" srcId="{4A6A2941-6117-44D9-96F7-54B4B04BD89D}" destId="{8CC63BA3-F454-4AE7-A110-224B32E25E7B}" srcOrd="0" destOrd="1" presId="urn:microsoft.com/office/officeart/2005/8/layout/hList1"/>
    <dgm:cxn modelId="{5456E752-E208-464A-8F4D-EA935F11BB11}" srcId="{F7D4EC6B-20EC-49A2-A1C9-FD71C79D7713}" destId="{8286EB89-963E-4582-9C21-FFD937F00B91}" srcOrd="0" destOrd="0" parTransId="{E576E048-250E-4DC1-91FD-8FFEDE72D435}" sibTransId="{A38042FE-783E-495E-B641-59C18DAC6B4F}"/>
    <dgm:cxn modelId="{DFC14154-3E8D-44CC-A914-5D2FFDBF7A08}" srcId="{B31FC6FA-7825-4C23-9E65-AFAD35899A9A}" destId="{417EA2F9-525C-4C24-93CC-4DB1F04B3CC7}" srcOrd="2" destOrd="0" parTransId="{CD94456D-7C28-447F-939A-91B83C5179C4}" sibTransId="{249CAF97-9FC4-4115-BADE-4CD342C784A4}"/>
    <dgm:cxn modelId="{9E877875-953B-4FFA-8524-7CA0852B617C}" srcId="{F7D4EC6B-20EC-49A2-A1C9-FD71C79D7713}" destId="{F515D50F-74C8-4997-8673-5F3331639F1F}" srcOrd="3" destOrd="0" parTransId="{DEAF118A-1CD1-4134-BA69-5DAA718E8225}" sibTransId="{0629B44C-4E9F-4DBA-ADBC-DB59B1A113A3}"/>
    <dgm:cxn modelId="{93A57E75-39EA-491E-B2FA-C50A6A1F9549}" srcId="{42B5A279-AB31-4283-A739-EDB856AA49D6}" destId="{F7D4EC6B-20EC-49A2-A1C9-FD71C79D7713}" srcOrd="1" destOrd="0" parTransId="{2F2E52B1-A79A-4862-AFD9-BDC3938BA9BD}" sibTransId="{5CBB3F39-5FE1-4314-9AFB-4479118EBD33}"/>
    <dgm:cxn modelId="{F9AC6C77-7590-4BB7-8546-7B00A043ACC9}" srcId="{075E1B48-E1C6-41FA-B662-1551C4C943F7}" destId="{ED56CEEA-7BC4-4644-B8D8-83998A83E057}" srcOrd="0" destOrd="0" parTransId="{0C825F52-9E24-4D52-96B8-728277A829C8}" sibTransId="{47603D61-06D2-4828-B80A-638E48714371}"/>
    <dgm:cxn modelId="{134A2659-DC44-4978-BF01-4EBB5C0DA71C}" srcId="{075E1B48-E1C6-41FA-B662-1551C4C943F7}" destId="{F8C641CE-C0E2-42A7-9569-F453D16101E5}" srcOrd="1" destOrd="0" parTransId="{800CD514-5821-4784-9031-CAC445E8C180}" sibTransId="{AB79C4EC-2654-4DAE-9C1F-062ED052F6CC}"/>
    <dgm:cxn modelId="{71101F83-2631-4F51-BF9F-181BD229B51C}" srcId="{F7D4EC6B-20EC-49A2-A1C9-FD71C79D7713}" destId="{CA5F0B7F-BE94-4AC6-97FB-EF4A95AFEEB2}" srcOrd="2" destOrd="0" parTransId="{BF6D6FCB-2C8D-45FC-A0E5-4367AB2C23B5}" sibTransId="{35BBD279-F722-4B06-99D0-5867C2D196CD}"/>
    <dgm:cxn modelId="{D349BD83-326A-4168-9F5E-5727BDE03711}" type="presOf" srcId="{BBC4AD6D-AD12-4AA1-9D17-5F0808B0EC15}" destId="{468B9970-D74F-47A0-B9A9-6F901614E7A1}" srcOrd="0" destOrd="0" presId="urn:microsoft.com/office/officeart/2005/8/layout/hList1"/>
    <dgm:cxn modelId="{D4D90084-E0B6-4B20-9B30-410A5F8DFED8}" srcId="{075E1B48-E1C6-41FA-B662-1551C4C943F7}" destId="{251ABA26-3EBD-451E-B100-DC984A3CD69E}" srcOrd="2" destOrd="0" parTransId="{D3873502-3BFF-4B3B-B9F1-7C07F469E051}" sibTransId="{3878CFD8-50BD-4B1D-8153-B061081D2A85}"/>
    <dgm:cxn modelId="{B319FD99-9A86-4B89-A87C-D4BF22D56FE3}" type="presOf" srcId="{42B5A279-AB31-4283-A739-EDB856AA49D6}" destId="{A06B843C-6696-4E77-B0EC-32FB28745CA8}" srcOrd="0" destOrd="0" presId="urn:microsoft.com/office/officeart/2005/8/layout/hList1"/>
    <dgm:cxn modelId="{496B59B4-BBCF-4E13-BBE7-DA9DF9483F9B}" srcId="{B31FC6FA-7825-4C23-9E65-AFAD35899A9A}" destId="{BBC4AD6D-AD12-4AA1-9D17-5F0808B0EC15}" srcOrd="0" destOrd="0" parTransId="{2C48E4E7-3547-420A-A91B-5C4C11A98E96}" sibTransId="{FE25EF14-60BD-4A64-82FB-A3A0689931CE}"/>
    <dgm:cxn modelId="{DB1DB4B9-C3AE-4001-AA26-0310C49A82B4}" srcId="{42B5A279-AB31-4283-A739-EDB856AA49D6}" destId="{B31FC6FA-7825-4C23-9E65-AFAD35899A9A}" srcOrd="2" destOrd="0" parTransId="{359AC70C-B2F9-48F6-9307-A737FEE1D6AD}" sibTransId="{0774431E-7CA6-4729-B5C8-0A5A2015D653}"/>
    <dgm:cxn modelId="{9C4364BB-ADC2-49FA-914A-D46D1F3D4E4F}" type="presOf" srcId="{CA5F0B7F-BE94-4AC6-97FB-EF4A95AFEEB2}" destId="{8CC63BA3-F454-4AE7-A110-224B32E25E7B}" srcOrd="0" destOrd="2" presId="urn:microsoft.com/office/officeart/2005/8/layout/hList1"/>
    <dgm:cxn modelId="{2DA3E5C4-A103-42A3-9DE2-4BFE2B389C49}" type="presOf" srcId="{BF650C49-F992-4A1C-A70F-88991DF0B62F}" destId="{200C3B72-3A13-463F-906D-C4F9AE32253B}" srcOrd="0" destOrd="3" presId="urn:microsoft.com/office/officeart/2005/8/layout/hList1"/>
    <dgm:cxn modelId="{AA2679CF-FFB1-411B-A260-8CCB572D6908}" srcId="{F7D4EC6B-20EC-49A2-A1C9-FD71C79D7713}" destId="{4A6A2941-6117-44D9-96F7-54B4B04BD89D}" srcOrd="1" destOrd="0" parTransId="{965DE076-7B73-4EA9-B6A0-FB8ABDE0FB92}" sibTransId="{1D7DB465-DE68-45D6-A2E6-892B96A74B7A}"/>
    <dgm:cxn modelId="{920642D5-A514-4035-BE97-8D44DC3DCB52}" srcId="{B31FC6FA-7825-4C23-9E65-AFAD35899A9A}" destId="{4C2E7D7F-CA9C-4EEE-A8F9-BE2CA263F1C5}" srcOrd="1" destOrd="0" parTransId="{AC3F19BE-A8EB-44DA-B1B2-189542F17477}" sibTransId="{19CBD307-B1F4-4E62-8425-CB5DA7F90A64}"/>
    <dgm:cxn modelId="{3F3650E1-0179-47F2-919C-87382AF21EBB}" type="presOf" srcId="{F8C641CE-C0E2-42A7-9569-F453D16101E5}" destId="{200C3B72-3A13-463F-906D-C4F9AE32253B}" srcOrd="0" destOrd="1" presId="urn:microsoft.com/office/officeart/2005/8/layout/hList1"/>
    <dgm:cxn modelId="{809C9BED-1DD3-4F26-B598-29B47E8EE3F0}" srcId="{F7D4EC6B-20EC-49A2-A1C9-FD71C79D7713}" destId="{645A63EB-31ED-4A22-A89E-0C3340F7A12D}" srcOrd="4" destOrd="0" parTransId="{3053AAAF-CE96-42FE-AE68-868027B92A78}" sibTransId="{75C05A40-965F-4791-AE91-A59C25A59B4D}"/>
    <dgm:cxn modelId="{973105F0-6EF4-437A-A712-E03CB3C39850}" type="presOf" srcId="{075E1B48-E1C6-41FA-B662-1551C4C943F7}" destId="{6BDC17C0-7731-4873-B3B8-360A78CEFC8C}" srcOrd="0" destOrd="0" presId="urn:microsoft.com/office/officeart/2005/8/layout/hList1"/>
    <dgm:cxn modelId="{899CC5F0-DEB3-48B9-A276-C66ADEC46FD0}" srcId="{42B5A279-AB31-4283-A739-EDB856AA49D6}" destId="{075E1B48-E1C6-41FA-B662-1551C4C943F7}" srcOrd="0" destOrd="0" parTransId="{873075C1-1848-40E7-8C48-747B7CE6DFCE}" sibTransId="{76487867-ED03-46DE-99CD-881D32D438D6}"/>
    <dgm:cxn modelId="{CF1D18F4-EEBF-4B32-93E7-28CC4FC3B4E6}" type="presOf" srcId="{B31FC6FA-7825-4C23-9E65-AFAD35899A9A}" destId="{7C007B81-C928-466A-A130-52CF6A671FBA}" srcOrd="0" destOrd="0" presId="urn:microsoft.com/office/officeart/2005/8/layout/hList1"/>
    <dgm:cxn modelId="{DFECB559-4693-4690-9A52-95BA4A8D42F2}" type="presParOf" srcId="{A06B843C-6696-4E77-B0EC-32FB28745CA8}" destId="{19B767F3-88CC-4E97-9596-7F0ED66140D1}" srcOrd="0" destOrd="0" presId="urn:microsoft.com/office/officeart/2005/8/layout/hList1"/>
    <dgm:cxn modelId="{490F75FE-8C10-4FD4-8902-508BFA7B2C43}" type="presParOf" srcId="{19B767F3-88CC-4E97-9596-7F0ED66140D1}" destId="{6BDC17C0-7731-4873-B3B8-360A78CEFC8C}" srcOrd="0" destOrd="0" presId="urn:microsoft.com/office/officeart/2005/8/layout/hList1"/>
    <dgm:cxn modelId="{90E3B234-C26A-4907-B5B8-91F3352A70E9}" type="presParOf" srcId="{19B767F3-88CC-4E97-9596-7F0ED66140D1}" destId="{200C3B72-3A13-463F-906D-C4F9AE32253B}" srcOrd="1" destOrd="0" presId="urn:microsoft.com/office/officeart/2005/8/layout/hList1"/>
    <dgm:cxn modelId="{EE99A402-248A-40FC-BFF9-7DAEC24C4FA0}" type="presParOf" srcId="{A06B843C-6696-4E77-B0EC-32FB28745CA8}" destId="{CE412A38-44EF-4015-9C07-ED8F06028E2B}" srcOrd="1" destOrd="0" presId="urn:microsoft.com/office/officeart/2005/8/layout/hList1"/>
    <dgm:cxn modelId="{06657554-BB16-4B89-845C-6DADE9E152C6}" type="presParOf" srcId="{A06B843C-6696-4E77-B0EC-32FB28745CA8}" destId="{076D270B-AFDD-448F-8C33-0DE1495EBF3A}" srcOrd="2" destOrd="0" presId="urn:microsoft.com/office/officeart/2005/8/layout/hList1"/>
    <dgm:cxn modelId="{479D8C8D-4347-46E8-B260-406B95A07A59}" type="presParOf" srcId="{076D270B-AFDD-448F-8C33-0DE1495EBF3A}" destId="{534C734A-D753-4A2A-B901-A6AE4023AEA4}" srcOrd="0" destOrd="0" presId="urn:microsoft.com/office/officeart/2005/8/layout/hList1"/>
    <dgm:cxn modelId="{F7BA3E16-4766-4747-BCFD-A002EB0D8602}" type="presParOf" srcId="{076D270B-AFDD-448F-8C33-0DE1495EBF3A}" destId="{8CC63BA3-F454-4AE7-A110-224B32E25E7B}" srcOrd="1" destOrd="0" presId="urn:microsoft.com/office/officeart/2005/8/layout/hList1"/>
    <dgm:cxn modelId="{1A0A5828-7556-4757-A01B-0E7885C2E1AD}" type="presParOf" srcId="{A06B843C-6696-4E77-B0EC-32FB28745CA8}" destId="{533D14B6-11DB-437F-BD73-4AE57472B1AA}" srcOrd="3" destOrd="0" presId="urn:microsoft.com/office/officeart/2005/8/layout/hList1"/>
    <dgm:cxn modelId="{F8931012-DD94-4240-A440-310F9D4CF88A}" type="presParOf" srcId="{A06B843C-6696-4E77-B0EC-32FB28745CA8}" destId="{BB027AB7-55F2-4F50-8A7D-C3DA249B9DE6}" srcOrd="4" destOrd="0" presId="urn:microsoft.com/office/officeart/2005/8/layout/hList1"/>
    <dgm:cxn modelId="{6A465F70-6AE6-4C32-A991-49B2809AAF39}" type="presParOf" srcId="{BB027AB7-55F2-4F50-8A7D-C3DA249B9DE6}" destId="{7C007B81-C928-466A-A130-52CF6A671FBA}" srcOrd="0" destOrd="0" presId="urn:microsoft.com/office/officeart/2005/8/layout/hList1"/>
    <dgm:cxn modelId="{25C7AC3A-F743-4A0A-A628-7943AE08E577}" type="presParOf" srcId="{BB027AB7-55F2-4F50-8A7D-C3DA249B9DE6}" destId="{468B9970-D74F-47A0-B9A9-6F901614E7A1}"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5A279-AB31-4283-A739-EDB856AA49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075E1B48-E1C6-41FA-B662-1551C4C943F7}">
      <dgm:prSet phldrT="[Text]" custT="1"/>
      <dgm:spPr>
        <a:solidFill>
          <a:schemeClr val="accent6"/>
        </a:solidFill>
      </dgm:spPr>
      <dgm:t>
        <a:bodyPr/>
        <a:lstStyle/>
        <a:p>
          <a:r>
            <a:rPr lang="en-ZA" sz="1800" b="1" dirty="0"/>
            <a:t>Identification of potential CLOs</a:t>
          </a:r>
        </a:p>
      </dgm:t>
    </dgm:pt>
    <dgm:pt modelId="{873075C1-1848-40E7-8C48-747B7CE6DFCE}" type="parTrans" cxnId="{899CC5F0-DEB3-48B9-A276-C66ADEC46FD0}">
      <dgm:prSet/>
      <dgm:spPr/>
      <dgm:t>
        <a:bodyPr/>
        <a:lstStyle/>
        <a:p>
          <a:endParaRPr lang="en-ZA" sz="1800"/>
        </a:p>
      </dgm:t>
    </dgm:pt>
    <dgm:pt modelId="{76487867-ED03-46DE-99CD-881D32D438D6}" type="sibTrans" cxnId="{899CC5F0-DEB3-48B9-A276-C66ADEC46FD0}">
      <dgm:prSet/>
      <dgm:spPr/>
      <dgm:t>
        <a:bodyPr/>
        <a:lstStyle/>
        <a:p>
          <a:endParaRPr lang="en-ZA" sz="1800"/>
        </a:p>
      </dgm:t>
    </dgm:pt>
    <dgm:pt modelId="{ED56CEEA-7BC4-4644-B8D8-83998A83E057}">
      <dgm:prSet phldrT="[Text]" custT="1"/>
      <dgm:spPr>
        <a:solidFill>
          <a:schemeClr val="accent3">
            <a:lumMod val="40000"/>
            <a:lumOff val="60000"/>
            <a:alpha val="90000"/>
          </a:schemeClr>
        </a:solidFill>
      </dgm:spPr>
      <dgm:t>
        <a:bodyPr/>
        <a:lstStyle/>
        <a:p>
          <a:r>
            <a:rPr lang="en-US" sz="1800" dirty="0"/>
            <a:t>by consulting potential data sources, registries including other networks and organizations that are involved in the national response.</a:t>
          </a:r>
          <a:endParaRPr lang="en-ZA" sz="1800" dirty="0"/>
        </a:p>
      </dgm:t>
    </dgm:pt>
    <dgm:pt modelId="{0C825F52-9E24-4D52-96B8-728277A829C8}" type="parTrans" cxnId="{F9AC6C77-7590-4BB7-8546-7B00A043ACC9}">
      <dgm:prSet/>
      <dgm:spPr/>
      <dgm:t>
        <a:bodyPr/>
        <a:lstStyle/>
        <a:p>
          <a:endParaRPr lang="en-ZA" sz="1800"/>
        </a:p>
      </dgm:t>
    </dgm:pt>
    <dgm:pt modelId="{47603D61-06D2-4828-B80A-638E48714371}" type="sibTrans" cxnId="{F9AC6C77-7590-4BB7-8546-7B00A043ACC9}">
      <dgm:prSet/>
      <dgm:spPr/>
      <dgm:t>
        <a:bodyPr/>
        <a:lstStyle/>
        <a:p>
          <a:endParaRPr lang="en-ZA" sz="1800"/>
        </a:p>
      </dgm:t>
    </dgm:pt>
    <dgm:pt modelId="{F7D4EC6B-20EC-49A2-A1C9-FD71C79D7713}">
      <dgm:prSet phldrT="[Text]" custT="1"/>
      <dgm:spPr>
        <a:solidFill>
          <a:schemeClr val="accent6"/>
        </a:solidFill>
      </dgm:spPr>
      <dgm:t>
        <a:bodyPr/>
        <a:lstStyle/>
        <a:p>
          <a:r>
            <a:rPr lang="en-US" sz="1800" b="1" dirty="0"/>
            <a:t>Formal letters seeking access to data </a:t>
          </a:r>
          <a:endParaRPr lang="en-ZA" sz="1800" b="1" dirty="0"/>
        </a:p>
      </dgm:t>
    </dgm:pt>
    <dgm:pt modelId="{2F2E52B1-A79A-4862-AFD9-BDC3938BA9BD}" type="parTrans" cxnId="{93A57E75-39EA-491E-B2FA-C50A6A1F9549}">
      <dgm:prSet/>
      <dgm:spPr/>
      <dgm:t>
        <a:bodyPr/>
        <a:lstStyle/>
        <a:p>
          <a:endParaRPr lang="en-ZA" sz="1800"/>
        </a:p>
      </dgm:t>
    </dgm:pt>
    <dgm:pt modelId="{5CBB3F39-5FE1-4314-9AFB-4479118EBD33}" type="sibTrans" cxnId="{93A57E75-39EA-491E-B2FA-C50A6A1F9549}">
      <dgm:prSet/>
      <dgm:spPr/>
      <dgm:t>
        <a:bodyPr/>
        <a:lstStyle/>
        <a:p>
          <a:endParaRPr lang="en-ZA" sz="1800"/>
        </a:p>
      </dgm:t>
    </dgm:pt>
    <dgm:pt modelId="{8286EB89-963E-4582-9C21-FFD937F00B91}">
      <dgm:prSet phldrT="[Text]" custT="1"/>
      <dgm:spPr>
        <a:solidFill>
          <a:schemeClr val="accent3">
            <a:lumMod val="40000"/>
            <a:lumOff val="60000"/>
            <a:alpha val="90000"/>
          </a:schemeClr>
        </a:solidFill>
      </dgm:spPr>
      <dgm:t>
        <a:bodyPr/>
        <a:lstStyle/>
        <a:p>
          <a:r>
            <a:rPr lang="en-US" sz="1800" dirty="0"/>
            <a:t>The HIV coordinating Entity (NAC) is responsible for the Study introduction letter (drafting and signing).</a:t>
          </a:r>
          <a:endParaRPr lang="en-ZA" sz="1800" dirty="0"/>
        </a:p>
      </dgm:t>
    </dgm:pt>
    <dgm:pt modelId="{E576E048-250E-4DC1-91FD-8FFEDE72D435}" type="parTrans" cxnId="{5456E752-E208-464A-8F4D-EA935F11BB11}">
      <dgm:prSet/>
      <dgm:spPr/>
      <dgm:t>
        <a:bodyPr/>
        <a:lstStyle/>
        <a:p>
          <a:endParaRPr lang="en-ZA" sz="1800"/>
        </a:p>
      </dgm:t>
    </dgm:pt>
    <dgm:pt modelId="{A38042FE-783E-495E-B641-59C18DAC6B4F}" type="sibTrans" cxnId="{5456E752-E208-464A-8F4D-EA935F11BB11}">
      <dgm:prSet/>
      <dgm:spPr/>
      <dgm:t>
        <a:bodyPr/>
        <a:lstStyle/>
        <a:p>
          <a:endParaRPr lang="en-ZA" sz="1800"/>
        </a:p>
      </dgm:t>
    </dgm:pt>
    <dgm:pt modelId="{B31FC6FA-7825-4C23-9E65-AFAD35899A9A}">
      <dgm:prSet phldrT="[Text]" custT="1"/>
      <dgm:spPr>
        <a:solidFill>
          <a:schemeClr val="accent6"/>
        </a:solidFill>
      </dgm:spPr>
      <dgm:t>
        <a:bodyPr/>
        <a:lstStyle/>
        <a:p>
          <a:r>
            <a:rPr lang="en-ZA" sz="1800" b="1" dirty="0"/>
            <a:t>Recruitment of research assistants</a:t>
          </a:r>
        </a:p>
      </dgm:t>
    </dgm:pt>
    <dgm:pt modelId="{359AC70C-B2F9-48F6-9307-A737FEE1D6AD}" type="parTrans" cxnId="{DB1DB4B9-C3AE-4001-AA26-0310C49A82B4}">
      <dgm:prSet/>
      <dgm:spPr/>
      <dgm:t>
        <a:bodyPr/>
        <a:lstStyle/>
        <a:p>
          <a:endParaRPr lang="en-ZA" sz="1800"/>
        </a:p>
      </dgm:t>
    </dgm:pt>
    <dgm:pt modelId="{0774431E-7CA6-4729-B5C8-0A5A2015D653}" type="sibTrans" cxnId="{DB1DB4B9-C3AE-4001-AA26-0310C49A82B4}">
      <dgm:prSet/>
      <dgm:spPr/>
      <dgm:t>
        <a:bodyPr/>
        <a:lstStyle/>
        <a:p>
          <a:endParaRPr lang="en-ZA" sz="1800"/>
        </a:p>
      </dgm:t>
    </dgm:pt>
    <dgm:pt modelId="{BBC4AD6D-AD12-4AA1-9D17-5F0808B0EC15}">
      <dgm:prSet phldrT="[Text]" custT="1"/>
      <dgm:spPr>
        <a:solidFill>
          <a:schemeClr val="accent3">
            <a:lumMod val="40000"/>
            <a:lumOff val="60000"/>
            <a:alpha val="90000"/>
          </a:schemeClr>
        </a:solidFill>
      </dgm:spPr>
      <dgm:t>
        <a:bodyPr/>
        <a:lstStyle/>
        <a:p>
          <a:r>
            <a:rPr lang="en-US" sz="1800" dirty="0"/>
            <a:t>Identify and train potential data collectors</a:t>
          </a:r>
          <a:endParaRPr lang="en-ZA" sz="1800" dirty="0"/>
        </a:p>
      </dgm:t>
    </dgm:pt>
    <dgm:pt modelId="{2C48E4E7-3547-420A-A91B-5C4C11A98E96}" type="parTrans" cxnId="{496B59B4-BBCF-4E13-BBE7-DA9DF9483F9B}">
      <dgm:prSet/>
      <dgm:spPr/>
      <dgm:t>
        <a:bodyPr/>
        <a:lstStyle/>
        <a:p>
          <a:endParaRPr lang="en-ZA" sz="1800"/>
        </a:p>
      </dgm:t>
    </dgm:pt>
    <dgm:pt modelId="{FE25EF14-60BD-4A64-82FB-A3A0689931CE}" type="sibTrans" cxnId="{496B59B4-BBCF-4E13-BBE7-DA9DF9483F9B}">
      <dgm:prSet/>
      <dgm:spPr/>
      <dgm:t>
        <a:bodyPr/>
        <a:lstStyle/>
        <a:p>
          <a:endParaRPr lang="en-ZA" sz="1800"/>
        </a:p>
      </dgm:t>
    </dgm:pt>
    <dgm:pt modelId="{BF650C49-F992-4A1C-A70F-88991DF0B62F}">
      <dgm:prSet custT="1"/>
      <dgm:spPr>
        <a:solidFill>
          <a:schemeClr val="accent3">
            <a:lumMod val="40000"/>
            <a:lumOff val="60000"/>
            <a:alpha val="90000"/>
          </a:schemeClr>
        </a:solidFill>
      </dgm:spPr>
      <dgm:t>
        <a:bodyPr/>
        <a:lstStyle/>
        <a:p>
          <a:endParaRPr lang="en-ZA" sz="1800" dirty="0"/>
        </a:p>
      </dgm:t>
    </dgm:pt>
    <dgm:pt modelId="{D84A032E-E303-44BB-817C-FA5D1BFC0F86}" type="parTrans" cxnId="{2BE8E235-8A78-4851-B720-034B67EAE0F5}">
      <dgm:prSet/>
      <dgm:spPr/>
      <dgm:t>
        <a:bodyPr/>
        <a:lstStyle/>
        <a:p>
          <a:endParaRPr lang="en-ZA" sz="1800"/>
        </a:p>
      </dgm:t>
    </dgm:pt>
    <dgm:pt modelId="{4675B4D2-186B-4AFC-B9BD-9B5C301255ED}" type="sibTrans" cxnId="{2BE8E235-8A78-4851-B720-034B67EAE0F5}">
      <dgm:prSet/>
      <dgm:spPr/>
      <dgm:t>
        <a:bodyPr/>
        <a:lstStyle/>
        <a:p>
          <a:endParaRPr lang="en-ZA" sz="1800"/>
        </a:p>
      </dgm:t>
    </dgm:pt>
    <dgm:pt modelId="{F515D50F-74C8-4997-8673-5F3331639F1F}">
      <dgm:prSet phldrT="[Text]" custT="1"/>
      <dgm:spPr>
        <a:solidFill>
          <a:schemeClr val="accent3">
            <a:lumMod val="40000"/>
            <a:lumOff val="60000"/>
            <a:alpha val="90000"/>
          </a:schemeClr>
        </a:solidFill>
      </dgm:spPr>
      <dgm:t>
        <a:bodyPr/>
        <a:lstStyle/>
        <a:p>
          <a:endParaRPr lang="en-ZA" sz="1800" dirty="0"/>
        </a:p>
      </dgm:t>
    </dgm:pt>
    <dgm:pt modelId="{DEAF118A-1CD1-4134-BA69-5DAA718E8225}" type="parTrans" cxnId="{9E877875-953B-4FFA-8524-7CA0852B617C}">
      <dgm:prSet/>
      <dgm:spPr/>
      <dgm:t>
        <a:bodyPr/>
        <a:lstStyle/>
        <a:p>
          <a:endParaRPr lang="en-ZA" sz="1800"/>
        </a:p>
      </dgm:t>
    </dgm:pt>
    <dgm:pt modelId="{0629B44C-4E9F-4DBA-ADBC-DB59B1A113A3}" type="sibTrans" cxnId="{9E877875-953B-4FFA-8524-7CA0852B617C}">
      <dgm:prSet/>
      <dgm:spPr/>
      <dgm:t>
        <a:bodyPr/>
        <a:lstStyle/>
        <a:p>
          <a:endParaRPr lang="en-ZA" sz="1800"/>
        </a:p>
      </dgm:t>
    </dgm:pt>
    <dgm:pt modelId="{645A63EB-31ED-4A22-A89E-0C3340F7A12D}">
      <dgm:prSet phldrT="[Text]" custT="1"/>
      <dgm:spPr>
        <a:solidFill>
          <a:schemeClr val="accent3">
            <a:lumMod val="40000"/>
            <a:lumOff val="60000"/>
            <a:alpha val="90000"/>
          </a:schemeClr>
        </a:solidFill>
      </dgm:spPr>
      <dgm:t>
        <a:bodyPr/>
        <a:lstStyle/>
        <a:p>
          <a:endParaRPr lang="en-ZA" sz="1800" dirty="0"/>
        </a:p>
      </dgm:t>
    </dgm:pt>
    <dgm:pt modelId="{3053AAAF-CE96-42FE-AE68-868027B92A78}" type="parTrans" cxnId="{809C9BED-1DD3-4F26-B598-29B47E8EE3F0}">
      <dgm:prSet/>
      <dgm:spPr/>
      <dgm:t>
        <a:bodyPr/>
        <a:lstStyle/>
        <a:p>
          <a:endParaRPr lang="en-ZA" sz="1800"/>
        </a:p>
      </dgm:t>
    </dgm:pt>
    <dgm:pt modelId="{75C05A40-965F-4791-AE91-A59C25A59B4D}" type="sibTrans" cxnId="{809C9BED-1DD3-4F26-B598-29B47E8EE3F0}">
      <dgm:prSet/>
      <dgm:spPr/>
      <dgm:t>
        <a:bodyPr/>
        <a:lstStyle/>
        <a:p>
          <a:endParaRPr lang="en-ZA" sz="1800"/>
        </a:p>
      </dgm:t>
    </dgm:pt>
    <dgm:pt modelId="{417EA2F9-525C-4C24-93CC-4DB1F04B3CC7}">
      <dgm:prSet custT="1"/>
      <dgm:spPr>
        <a:solidFill>
          <a:schemeClr val="accent3">
            <a:lumMod val="40000"/>
            <a:lumOff val="60000"/>
            <a:alpha val="90000"/>
          </a:schemeClr>
        </a:solidFill>
      </dgm:spPr>
      <dgm:t>
        <a:bodyPr/>
        <a:lstStyle/>
        <a:p>
          <a:endParaRPr lang="en-ZA" sz="1800" dirty="0"/>
        </a:p>
      </dgm:t>
    </dgm:pt>
    <dgm:pt modelId="{CD94456D-7C28-447F-939A-91B83C5179C4}" type="parTrans" cxnId="{DFC14154-3E8D-44CC-A914-5D2FFDBF7A08}">
      <dgm:prSet/>
      <dgm:spPr/>
      <dgm:t>
        <a:bodyPr/>
        <a:lstStyle/>
        <a:p>
          <a:endParaRPr lang="en-ZA" sz="1800"/>
        </a:p>
      </dgm:t>
    </dgm:pt>
    <dgm:pt modelId="{249CAF97-9FC4-4115-BADE-4CD342C784A4}" type="sibTrans" cxnId="{DFC14154-3E8D-44CC-A914-5D2FFDBF7A08}">
      <dgm:prSet/>
      <dgm:spPr/>
      <dgm:t>
        <a:bodyPr/>
        <a:lstStyle/>
        <a:p>
          <a:endParaRPr lang="en-ZA" sz="1800"/>
        </a:p>
      </dgm:t>
    </dgm:pt>
    <dgm:pt modelId="{4C2E7D7F-CA9C-4EEE-A8F9-BE2CA263F1C5}">
      <dgm:prSet phldrT="[Text]" custT="1"/>
      <dgm:spPr>
        <a:solidFill>
          <a:schemeClr val="accent3">
            <a:lumMod val="40000"/>
            <a:lumOff val="60000"/>
            <a:alpha val="90000"/>
          </a:schemeClr>
        </a:solidFill>
      </dgm:spPr>
      <dgm:t>
        <a:bodyPr/>
        <a:lstStyle/>
        <a:p>
          <a:r>
            <a:rPr lang="en-US" sz="1800" dirty="0"/>
            <a:t>Some criteria should be set for the selection of data collectors, including familiarity with the HIV landscape in the country, Good skill in Excel and comfortable with numbers. (Bachelor in economics, public health, accounting or Finance)</a:t>
          </a:r>
          <a:endParaRPr lang="en-ZA" sz="1800" dirty="0"/>
        </a:p>
      </dgm:t>
    </dgm:pt>
    <dgm:pt modelId="{AC3F19BE-A8EB-44DA-B1B2-189542F17477}" type="parTrans" cxnId="{920642D5-A514-4035-BE97-8D44DC3DCB52}">
      <dgm:prSet/>
      <dgm:spPr/>
      <dgm:t>
        <a:bodyPr/>
        <a:lstStyle/>
        <a:p>
          <a:endParaRPr lang="en-ZA"/>
        </a:p>
      </dgm:t>
    </dgm:pt>
    <dgm:pt modelId="{19CBD307-B1F4-4E62-8425-CB5DA7F90A64}" type="sibTrans" cxnId="{920642D5-A514-4035-BE97-8D44DC3DCB52}">
      <dgm:prSet/>
      <dgm:spPr/>
      <dgm:t>
        <a:bodyPr/>
        <a:lstStyle/>
        <a:p>
          <a:endParaRPr lang="en-ZA"/>
        </a:p>
      </dgm:t>
    </dgm:pt>
    <dgm:pt modelId="{20534AA0-AAC0-411D-BF01-3023158EE254}">
      <dgm:prSet phldrT="[Text]" custT="1"/>
      <dgm:spPr>
        <a:solidFill>
          <a:schemeClr val="accent3">
            <a:lumMod val="40000"/>
            <a:lumOff val="60000"/>
            <a:alpha val="90000"/>
          </a:schemeClr>
        </a:solidFill>
      </dgm:spPr>
      <dgm:t>
        <a:bodyPr/>
        <a:lstStyle/>
        <a:p>
          <a:r>
            <a:rPr lang="en-US" sz="1800" dirty="0"/>
            <a:t>Develop a database with names and contact details of potential CLOs (from NGO, CBOs, KP organisations ) based on the definition of CLO (</a:t>
          </a:r>
          <a:r>
            <a:rPr lang="en-US" sz="1800" dirty="0">
              <a:solidFill>
                <a:schemeClr val="tx1"/>
              </a:solidFill>
            </a:rPr>
            <a:t>confirmation of their selection via a decision tree (see following slides)</a:t>
          </a:r>
          <a:endParaRPr lang="en-ZA" sz="1800" dirty="0">
            <a:solidFill>
              <a:schemeClr val="tx1"/>
            </a:solidFill>
          </a:endParaRPr>
        </a:p>
      </dgm:t>
    </dgm:pt>
    <dgm:pt modelId="{FE93C9AE-2C05-4FDE-8E1A-FDD02726B957}" type="parTrans" cxnId="{9CE46F60-A794-4BFC-9E26-0759316D1A9B}">
      <dgm:prSet/>
      <dgm:spPr/>
      <dgm:t>
        <a:bodyPr/>
        <a:lstStyle/>
        <a:p>
          <a:endParaRPr lang="en-ZA"/>
        </a:p>
      </dgm:t>
    </dgm:pt>
    <dgm:pt modelId="{B3AE08DA-47D9-432A-9A0F-2091214C4CD3}" type="sibTrans" cxnId="{9CE46F60-A794-4BFC-9E26-0759316D1A9B}">
      <dgm:prSet/>
      <dgm:spPr/>
      <dgm:t>
        <a:bodyPr/>
        <a:lstStyle/>
        <a:p>
          <a:endParaRPr lang="en-ZA"/>
        </a:p>
      </dgm:t>
    </dgm:pt>
    <dgm:pt modelId="{99E7C544-23BE-4E6B-BF0A-26A12CBE8380}">
      <dgm:prSet phldrT="[Text]" custT="1"/>
      <dgm:spPr>
        <a:solidFill>
          <a:schemeClr val="accent3">
            <a:lumMod val="40000"/>
            <a:lumOff val="60000"/>
            <a:alpha val="90000"/>
          </a:schemeClr>
        </a:solidFill>
      </dgm:spPr>
      <dgm:t>
        <a:bodyPr/>
        <a:lstStyle/>
        <a:p>
          <a:r>
            <a:rPr lang="en-ZA" sz="1800" dirty="0"/>
            <a:t>Letters to be distributed to all the potential sources of data (including all HIV financing entities and agents)</a:t>
          </a:r>
        </a:p>
      </dgm:t>
    </dgm:pt>
    <dgm:pt modelId="{E4620F1C-0F77-4E84-8891-799393FF05BA}" type="parTrans" cxnId="{CBD801EE-3BB0-47F8-A5DC-92CAE99D2768}">
      <dgm:prSet/>
      <dgm:spPr/>
      <dgm:t>
        <a:bodyPr/>
        <a:lstStyle/>
        <a:p>
          <a:endParaRPr lang="en-ZA"/>
        </a:p>
      </dgm:t>
    </dgm:pt>
    <dgm:pt modelId="{551D01E3-FB54-40A9-B6CA-FE5B9F9EA228}" type="sibTrans" cxnId="{CBD801EE-3BB0-47F8-A5DC-92CAE99D2768}">
      <dgm:prSet/>
      <dgm:spPr/>
      <dgm:t>
        <a:bodyPr/>
        <a:lstStyle/>
        <a:p>
          <a:endParaRPr lang="en-ZA"/>
        </a:p>
      </dgm:t>
    </dgm:pt>
    <dgm:pt modelId="{915B4F41-5306-4642-A849-CD3FA2EC3321}">
      <dgm:prSet phldrT="[Text]" custT="1"/>
      <dgm:spPr>
        <a:solidFill>
          <a:schemeClr val="accent3">
            <a:lumMod val="40000"/>
            <a:lumOff val="60000"/>
            <a:alpha val="90000"/>
          </a:schemeClr>
        </a:solidFill>
      </dgm:spPr>
      <dgm:t>
        <a:bodyPr/>
        <a:lstStyle/>
        <a:p>
          <a:endParaRPr lang="en-ZA" sz="1800" dirty="0"/>
        </a:p>
      </dgm:t>
    </dgm:pt>
    <dgm:pt modelId="{4C3BC726-61A9-4C33-9F6C-A97AEC5237EE}" type="parTrans" cxnId="{802716BD-FE0A-4E4F-904A-4D979E794A1A}">
      <dgm:prSet/>
      <dgm:spPr/>
      <dgm:t>
        <a:bodyPr/>
        <a:lstStyle/>
        <a:p>
          <a:endParaRPr lang="en-BE"/>
        </a:p>
      </dgm:t>
    </dgm:pt>
    <dgm:pt modelId="{BBDEA406-CB73-4A8A-8420-4B345CA4700B}" type="sibTrans" cxnId="{802716BD-FE0A-4E4F-904A-4D979E794A1A}">
      <dgm:prSet/>
      <dgm:spPr/>
      <dgm:t>
        <a:bodyPr/>
        <a:lstStyle/>
        <a:p>
          <a:endParaRPr lang="en-BE"/>
        </a:p>
      </dgm:t>
    </dgm:pt>
    <dgm:pt modelId="{A06B843C-6696-4E77-B0EC-32FB28745CA8}" type="pres">
      <dgm:prSet presAssocID="{42B5A279-AB31-4283-A739-EDB856AA49D6}" presName="Name0" presStyleCnt="0">
        <dgm:presLayoutVars>
          <dgm:dir/>
          <dgm:animLvl val="lvl"/>
          <dgm:resizeHandles val="exact"/>
        </dgm:presLayoutVars>
      </dgm:prSet>
      <dgm:spPr/>
    </dgm:pt>
    <dgm:pt modelId="{19B767F3-88CC-4E97-9596-7F0ED66140D1}" type="pres">
      <dgm:prSet presAssocID="{075E1B48-E1C6-41FA-B662-1551C4C943F7}" presName="composite" presStyleCnt="0"/>
      <dgm:spPr/>
    </dgm:pt>
    <dgm:pt modelId="{6BDC17C0-7731-4873-B3B8-360A78CEFC8C}" type="pres">
      <dgm:prSet presAssocID="{075E1B48-E1C6-41FA-B662-1551C4C943F7}" presName="parTx" presStyleLbl="alignNode1" presStyleIdx="0" presStyleCnt="3" custScaleX="104419" custLinFactNeighborX="-2068">
        <dgm:presLayoutVars>
          <dgm:chMax val="0"/>
          <dgm:chPref val="0"/>
          <dgm:bulletEnabled val="1"/>
        </dgm:presLayoutVars>
      </dgm:prSet>
      <dgm:spPr/>
    </dgm:pt>
    <dgm:pt modelId="{200C3B72-3A13-463F-906D-C4F9AE32253B}" type="pres">
      <dgm:prSet presAssocID="{075E1B48-E1C6-41FA-B662-1551C4C943F7}" presName="desTx" presStyleLbl="alignAccFollowNode1" presStyleIdx="0" presStyleCnt="3" custScaleX="103237" custScaleY="98914" custLinFactNeighborX="-2171" custLinFactNeighborY="24">
        <dgm:presLayoutVars>
          <dgm:bulletEnabled val="1"/>
        </dgm:presLayoutVars>
      </dgm:prSet>
      <dgm:spPr/>
    </dgm:pt>
    <dgm:pt modelId="{CE412A38-44EF-4015-9C07-ED8F06028E2B}" type="pres">
      <dgm:prSet presAssocID="{76487867-ED03-46DE-99CD-881D32D438D6}" presName="space" presStyleCnt="0"/>
      <dgm:spPr/>
    </dgm:pt>
    <dgm:pt modelId="{076D270B-AFDD-448F-8C33-0DE1495EBF3A}" type="pres">
      <dgm:prSet presAssocID="{F7D4EC6B-20EC-49A2-A1C9-FD71C79D7713}" presName="composite" presStyleCnt="0"/>
      <dgm:spPr/>
    </dgm:pt>
    <dgm:pt modelId="{534C734A-D753-4A2A-B901-A6AE4023AEA4}" type="pres">
      <dgm:prSet presAssocID="{F7D4EC6B-20EC-49A2-A1C9-FD71C79D7713}" presName="parTx" presStyleLbl="alignNode1" presStyleIdx="1" presStyleCnt="3" custLinFactNeighborX="-13548">
        <dgm:presLayoutVars>
          <dgm:chMax val="0"/>
          <dgm:chPref val="0"/>
          <dgm:bulletEnabled val="1"/>
        </dgm:presLayoutVars>
      </dgm:prSet>
      <dgm:spPr/>
    </dgm:pt>
    <dgm:pt modelId="{8CC63BA3-F454-4AE7-A110-224B32E25E7B}" type="pres">
      <dgm:prSet presAssocID="{F7D4EC6B-20EC-49A2-A1C9-FD71C79D7713}" presName="desTx" presStyleLbl="alignAccFollowNode1" presStyleIdx="1" presStyleCnt="3" custLinFactNeighborX="-13548">
        <dgm:presLayoutVars>
          <dgm:bulletEnabled val="1"/>
        </dgm:presLayoutVars>
      </dgm:prSet>
      <dgm:spPr/>
    </dgm:pt>
    <dgm:pt modelId="{533D14B6-11DB-437F-BD73-4AE57472B1AA}" type="pres">
      <dgm:prSet presAssocID="{5CBB3F39-5FE1-4314-9AFB-4479118EBD33}" presName="space" presStyleCnt="0"/>
      <dgm:spPr/>
    </dgm:pt>
    <dgm:pt modelId="{BB027AB7-55F2-4F50-8A7D-C3DA249B9DE6}" type="pres">
      <dgm:prSet presAssocID="{B31FC6FA-7825-4C23-9E65-AFAD35899A9A}" presName="composite" presStyleCnt="0"/>
      <dgm:spPr/>
    </dgm:pt>
    <dgm:pt modelId="{7C007B81-C928-466A-A130-52CF6A671FBA}" type="pres">
      <dgm:prSet presAssocID="{B31FC6FA-7825-4C23-9E65-AFAD35899A9A}" presName="parTx" presStyleLbl="alignNode1" presStyleIdx="2" presStyleCnt="3" custScaleX="92606" custLinFactNeighborX="-27137">
        <dgm:presLayoutVars>
          <dgm:chMax val="0"/>
          <dgm:chPref val="0"/>
          <dgm:bulletEnabled val="1"/>
        </dgm:presLayoutVars>
      </dgm:prSet>
      <dgm:spPr/>
    </dgm:pt>
    <dgm:pt modelId="{468B9970-D74F-47A0-B9A9-6F901614E7A1}" type="pres">
      <dgm:prSet presAssocID="{B31FC6FA-7825-4C23-9E65-AFAD35899A9A}" presName="desTx" presStyleLbl="alignAccFollowNode1" presStyleIdx="2" presStyleCnt="3" custScaleX="94400" custLinFactNeighborX="-27155">
        <dgm:presLayoutVars>
          <dgm:bulletEnabled val="1"/>
        </dgm:presLayoutVars>
      </dgm:prSet>
      <dgm:spPr/>
    </dgm:pt>
  </dgm:ptLst>
  <dgm:cxnLst>
    <dgm:cxn modelId="{A4F1D625-0B99-4928-ACC2-2BCF4C1C362C}" type="presOf" srcId="{8286EB89-963E-4582-9C21-FFD937F00B91}" destId="{8CC63BA3-F454-4AE7-A110-224B32E25E7B}" srcOrd="0" destOrd="0" presId="urn:microsoft.com/office/officeart/2005/8/layout/hList1"/>
    <dgm:cxn modelId="{5E4B9727-6FC9-4530-B40E-28ED2911FC96}" type="presOf" srcId="{915B4F41-5306-4642-A849-CD3FA2EC3321}" destId="{8CC63BA3-F454-4AE7-A110-224B32E25E7B}" srcOrd="0" destOrd="1" presId="urn:microsoft.com/office/officeart/2005/8/layout/hList1"/>
    <dgm:cxn modelId="{399E7632-570F-40B0-8381-D3618B1499B3}" type="presOf" srcId="{F515D50F-74C8-4997-8673-5F3331639F1F}" destId="{8CC63BA3-F454-4AE7-A110-224B32E25E7B}" srcOrd="0" destOrd="3" presId="urn:microsoft.com/office/officeart/2005/8/layout/hList1"/>
    <dgm:cxn modelId="{2BE8E235-8A78-4851-B720-034B67EAE0F5}" srcId="{075E1B48-E1C6-41FA-B662-1551C4C943F7}" destId="{BF650C49-F992-4A1C-A70F-88991DF0B62F}" srcOrd="2" destOrd="0" parTransId="{D84A032E-E303-44BB-817C-FA5D1BFC0F86}" sibTransId="{4675B4D2-186B-4AFC-B9BD-9B5C301255ED}"/>
    <dgm:cxn modelId="{60932C38-5F5A-4539-BC97-36B642A72B70}" type="presOf" srcId="{F7D4EC6B-20EC-49A2-A1C9-FD71C79D7713}" destId="{534C734A-D753-4A2A-B901-A6AE4023AEA4}" srcOrd="0" destOrd="0" presId="urn:microsoft.com/office/officeart/2005/8/layout/hList1"/>
    <dgm:cxn modelId="{9CE46F60-A794-4BFC-9E26-0759316D1A9B}" srcId="{075E1B48-E1C6-41FA-B662-1551C4C943F7}" destId="{20534AA0-AAC0-411D-BF01-3023158EE254}" srcOrd="1" destOrd="0" parTransId="{FE93C9AE-2C05-4FDE-8E1A-FDD02726B957}" sibTransId="{B3AE08DA-47D9-432A-9A0F-2091214C4CD3}"/>
    <dgm:cxn modelId="{A8867241-7F10-47CF-A91A-B984673C209A}" type="presOf" srcId="{ED56CEEA-7BC4-4644-B8D8-83998A83E057}" destId="{200C3B72-3A13-463F-906D-C4F9AE32253B}" srcOrd="0" destOrd="0" presId="urn:microsoft.com/office/officeart/2005/8/layout/hList1"/>
    <dgm:cxn modelId="{75ACCD43-0B61-4F38-B14D-FFF8CCDF262C}" type="presOf" srcId="{417EA2F9-525C-4C24-93CC-4DB1F04B3CC7}" destId="{468B9970-D74F-47A0-B9A9-6F901614E7A1}" srcOrd="0" destOrd="2" presId="urn:microsoft.com/office/officeart/2005/8/layout/hList1"/>
    <dgm:cxn modelId="{ACB1E765-2786-4120-B51F-DB5AD6BE3A9C}" type="presOf" srcId="{645A63EB-31ED-4A22-A89E-0C3340F7A12D}" destId="{8CC63BA3-F454-4AE7-A110-224B32E25E7B}" srcOrd="0" destOrd="4" presId="urn:microsoft.com/office/officeart/2005/8/layout/hList1"/>
    <dgm:cxn modelId="{78E90E48-590C-44CA-9CDE-406021C1201B}" type="presOf" srcId="{4C2E7D7F-CA9C-4EEE-A8F9-BE2CA263F1C5}" destId="{468B9970-D74F-47A0-B9A9-6F901614E7A1}" srcOrd="0" destOrd="1" presId="urn:microsoft.com/office/officeart/2005/8/layout/hList1"/>
    <dgm:cxn modelId="{5456E752-E208-464A-8F4D-EA935F11BB11}" srcId="{F7D4EC6B-20EC-49A2-A1C9-FD71C79D7713}" destId="{8286EB89-963E-4582-9C21-FFD937F00B91}" srcOrd="0" destOrd="0" parTransId="{E576E048-250E-4DC1-91FD-8FFEDE72D435}" sibTransId="{A38042FE-783E-495E-B641-59C18DAC6B4F}"/>
    <dgm:cxn modelId="{DFC14154-3E8D-44CC-A914-5D2FFDBF7A08}" srcId="{B31FC6FA-7825-4C23-9E65-AFAD35899A9A}" destId="{417EA2F9-525C-4C24-93CC-4DB1F04B3CC7}" srcOrd="2" destOrd="0" parTransId="{CD94456D-7C28-447F-939A-91B83C5179C4}" sibTransId="{249CAF97-9FC4-4115-BADE-4CD342C784A4}"/>
    <dgm:cxn modelId="{9E877875-953B-4FFA-8524-7CA0852B617C}" srcId="{F7D4EC6B-20EC-49A2-A1C9-FD71C79D7713}" destId="{F515D50F-74C8-4997-8673-5F3331639F1F}" srcOrd="3" destOrd="0" parTransId="{DEAF118A-1CD1-4134-BA69-5DAA718E8225}" sibTransId="{0629B44C-4E9F-4DBA-ADBC-DB59B1A113A3}"/>
    <dgm:cxn modelId="{93A57E75-39EA-491E-B2FA-C50A6A1F9549}" srcId="{42B5A279-AB31-4283-A739-EDB856AA49D6}" destId="{F7D4EC6B-20EC-49A2-A1C9-FD71C79D7713}" srcOrd="1" destOrd="0" parTransId="{2F2E52B1-A79A-4862-AFD9-BDC3938BA9BD}" sibTransId="{5CBB3F39-5FE1-4314-9AFB-4479118EBD33}"/>
    <dgm:cxn modelId="{F9AC6C77-7590-4BB7-8546-7B00A043ACC9}" srcId="{075E1B48-E1C6-41FA-B662-1551C4C943F7}" destId="{ED56CEEA-7BC4-4644-B8D8-83998A83E057}" srcOrd="0" destOrd="0" parTransId="{0C825F52-9E24-4D52-96B8-728277A829C8}" sibTransId="{47603D61-06D2-4828-B80A-638E48714371}"/>
    <dgm:cxn modelId="{D349BD83-326A-4168-9F5E-5727BDE03711}" type="presOf" srcId="{BBC4AD6D-AD12-4AA1-9D17-5F0808B0EC15}" destId="{468B9970-D74F-47A0-B9A9-6F901614E7A1}" srcOrd="0" destOrd="0" presId="urn:microsoft.com/office/officeart/2005/8/layout/hList1"/>
    <dgm:cxn modelId="{0AB0B186-B9B6-4B99-B92F-D1ABFBDF55BD}" type="presOf" srcId="{20534AA0-AAC0-411D-BF01-3023158EE254}" destId="{200C3B72-3A13-463F-906D-C4F9AE32253B}" srcOrd="0" destOrd="1" presId="urn:microsoft.com/office/officeart/2005/8/layout/hList1"/>
    <dgm:cxn modelId="{B319FD99-9A86-4B89-A87C-D4BF22D56FE3}" type="presOf" srcId="{42B5A279-AB31-4283-A739-EDB856AA49D6}" destId="{A06B843C-6696-4E77-B0EC-32FB28745CA8}" srcOrd="0" destOrd="0" presId="urn:microsoft.com/office/officeart/2005/8/layout/hList1"/>
    <dgm:cxn modelId="{496B59B4-BBCF-4E13-BBE7-DA9DF9483F9B}" srcId="{B31FC6FA-7825-4C23-9E65-AFAD35899A9A}" destId="{BBC4AD6D-AD12-4AA1-9D17-5F0808B0EC15}" srcOrd="0" destOrd="0" parTransId="{2C48E4E7-3547-420A-A91B-5C4C11A98E96}" sibTransId="{FE25EF14-60BD-4A64-82FB-A3A0689931CE}"/>
    <dgm:cxn modelId="{DB1DB4B9-C3AE-4001-AA26-0310C49A82B4}" srcId="{42B5A279-AB31-4283-A739-EDB856AA49D6}" destId="{B31FC6FA-7825-4C23-9E65-AFAD35899A9A}" srcOrd="2" destOrd="0" parTransId="{359AC70C-B2F9-48F6-9307-A737FEE1D6AD}" sibTransId="{0774431E-7CA6-4729-B5C8-0A5A2015D653}"/>
    <dgm:cxn modelId="{802716BD-FE0A-4E4F-904A-4D979E794A1A}" srcId="{F7D4EC6B-20EC-49A2-A1C9-FD71C79D7713}" destId="{915B4F41-5306-4642-A849-CD3FA2EC3321}" srcOrd="1" destOrd="0" parTransId="{4C3BC726-61A9-4C33-9F6C-A97AEC5237EE}" sibTransId="{BBDEA406-CB73-4A8A-8420-4B345CA4700B}"/>
    <dgm:cxn modelId="{2DA3E5C4-A103-42A3-9DE2-4BFE2B389C49}" type="presOf" srcId="{BF650C49-F992-4A1C-A70F-88991DF0B62F}" destId="{200C3B72-3A13-463F-906D-C4F9AE32253B}" srcOrd="0" destOrd="2" presId="urn:microsoft.com/office/officeart/2005/8/layout/hList1"/>
    <dgm:cxn modelId="{E720BBCB-B3D4-44AA-B2D9-F1D378F3B21D}" type="presOf" srcId="{99E7C544-23BE-4E6B-BF0A-26A12CBE8380}" destId="{8CC63BA3-F454-4AE7-A110-224B32E25E7B}" srcOrd="0" destOrd="2" presId="urn:microsoft.com/office/officeart/2005/8/layout/hList1"/>
    <dgm:cxn modelId="{920642D5-A514-4035-BE97-8D44DC3DCB52}" srcId="{B31FC6FA-7825-4C23-9E65-AFAD35899A9A}" destId="{4C2E7D7F-CA9C-4EEE-A8F9-BE2CA263F1C5}" srcOrd="1" destOrd="0" parTransId="{AC3F19BE-A8EB-44DA-B1B2-189542F17477}" sibTransId="{19CBD307-B1F4-4E62-8425-CB5DA7F90A64}"/>
    <dgm:cxn modelId="{809C9BED-1DD3-4F26-B598-29B47E8EE3F0}" srcId="{F7D4EC6B-20EC-49A2-A1C9-FD71C79D7713}" destId="{645A63EB-31ED-4A22-A89E-0C3340F7A12D}" srcOrd="4" destOrd="0" parTransId="{3053AAAF-CE96-42FE-AE68-868027B92A78}" sibTransId="{75C05A40-965F-4791-AE91-A59C25A59B4D}"/>
    <dgm:cxn modelId="{CBD801EE-3BB0-47F8-A5DC-92CAE99D2768}" srcId="{F7D4EC6B-20EC-49A2-A1C9-FD71C79D7713}" destId="{99E7C544-23BE-4E6B-BF0A-26A12CBE8380}" srcOrd="2" destOrd="0" parTransId="{E4620F1C-0F77-4E84-8891-799393FF05BA}" sibTransId="{551D01E3-FB54-40A9-B6CA-FE5B9F9EA228}"/>
    <dgm:cxn modelId="{973105F0-6EF4-437A-A712-E03CB3C39850}" type="presOf" srcId="{075E1B48-E1C6-41FA-B662-1551C4C943F7}" destId="{6BDC17C0-7731-4873-B3B8-360A78CEFC8C}" srcOrd="0" destOrd="0" presId="urn:microsoft.com/office/officeart/2005/8/layout/hList1"/>
    <dgm:cxn modelId="{899CC5F0-DEB3-48B9-A276-C66ADEC46FD0}" srcId="{42B5A279-AB31-4283-A739-EDB856AA49D6}" destId="{075E1B48-E1C6-41FA-B662-1551C4C943F7}" srcOrd="0" destOrd="0" parTransId="{873075C1-1848-40E7-8C48-747B7CE6DFCE}" sibTransId="{76487867-ED03-46DE-99CD-881D32D438D6}"/>
    <dgm:cxn modelId="{CF1D18F4-EEBF-4B32-93E7-28CC4FC3B4E6}" type="presOf" srcId="{B31FC6FA-7825-4C23-9E65-AFAD35899A9A}" destId="{7C007B81-C928-466A-A130-52CF6A671FBA}" srcOrd="0" destOrd="0" presId="urn:microsoft.com/office/officeart/2005/8/layout/hList1"/>
    <dgm:cxn modelId="{DFECB559-4693-4690-9A52-95BA4A8D42F2}" type="presParOf" srcId="{A06B843C-6696-4E77-B0EC-32FB28745CA8}" destId="{19B767F3-88CC-4E97-9596-7F0ED66140D1}" srcOrd="0" destOrd="0" presId="urn:microsoft.com/office/officeart/2005/8/layout/hList1"/>
    <dgm:cxn modelId="{490F75FE-8C10-4FD4-8902-508BFA7B2C43}" type="presParOf" srcId="{19B767F3-88CC-4E97-9596-7F0ED66140D1}" destId="{6BDC17C0-7731-4873-B3B8-360A78CEFC8C}" srcOrd="0" destOrd="0" presId="urn:microsoft.com/office/officeart/2005/8/layout/hList1"/>
    <dgm:cxn modelId="{90E3B234-C26A-4907-B5B8-91F3352A70E9}" type="presParOf" srcId="{19B767F3-88CC-4E97-9596-7F0ED66140D1}" destId="{200C3B72-3A13-463F-906D-C4F9AE32253B}" srcOrd="1" destOrd="0" presId="urn:microsoft.com/office/officeart/2005/8/layout/hList1"/>
    <dgm:cxn modelId="{EE99A402-248A-40FC-BFF9-7DAEC24C4FA0}" type="presParOf" srcId="{A06B843C-6696-4E77-B0EC-32FB28745CA8}" destId="{CE412A38-44EF-4015-9C07-ED8F06028E2B}" srcOrd="1" destOrd="0" presId="urn:microsoft.com/office/officeart/2005/8/layout/hList1"/>
    <dgm:cxn modelId="{06657554-BB16-4B89-845C-6DADE9E152C6}" type="presParOf" srcId="{A06B843C-6696-4E77-B0EC-32FB28745CA8}" destId="{076D270B-AFDD-448F-8C33-0DE1495EBF3A}" srcOrd="2" destOrd="0" presId="urn:microsoft.com/office/officeart/2005/8/layout/hList1"/>
    <dgm:cxn modelId="{479D8C8D-4347-46E8-B260-406B95A07A59}" type="presParOf" srcId="{076D270B-AFDD-448F-8C33-0DE1495EBF3A}" destId="{534C734A-D753-4A2A-B901-A6AE4023AEA4}" srcOrd="0" destOrd="0" presId="urn:microsoft.com/office/officeart/2005/8/layout/hList1"/>
    <dgm:cxn modelId="{F7BA3E16-4766-4747-BCFD-A002EB0D8602}" type="presParOf" srcId="{076D270B-AFDD-448F-8C33-0DE1495EBF3A}" destId="{8CC63BA3-F454-4AE7-A110-224B32E25E7B}" srcOrd="1" destOrd="0" presId="urn:microsoft.com/office/officeart/2005/8/layout/hList1"/>
    <dgm:cxn modelId="{1A0A5828-7556-4757-A01B-0E7885C2E1AD}" type="presParOf" srcId="{A06B843C-6696-4E77-B0EC-32FB28745CA8}" destId="{533D14B6-11DB-437F-BD73-4AE57472B1AA}" srcOrd="3" destOrd="0" presId="urn:microsoft.com/office/officeart/2005/8/layout/hList1"/>
    <dgm:cxn modelId="{F8931012-DD94-4240-A440-310F9D4CF88A}" type="presParOf" srcId="{A06B843C-6696-4E77-B0EC-32FB28745CA8}" destId="{BB027AB7-55F2-4F50-8A7D-C3DA249B9DE6}" srcOrd="4" destOrd="0" presId="urn:microsoft.com/office/officeart/2005/8/layout/hList1"/>
    <dgm:cxn modelId="{6A465F70-6AE6-4C32-A991-49B2809AAF39}" type="presParOf" srcId="{BB027AB7-55F2-4F50-8A7D-C3DA249B9DE6}" destId="{7C007B81-C928-466A-A130-52CF6A671FBA}" srcOrd="0" destOrd="0" presId="urn:microsoft.com/office/officeart/2005/8/layout/hList1"/>
    <dgm:cxn modelId="{25C7AC3A-F743-4A0A-A628-7943AE08E577}" type="presParOf" srcId="{BB027AB7-55F2-4F50-8A7D-C3DA249B9DE6}" destId="{468B9970-D74F-47A0-B9A9-6F901614E7A1}"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C17C0-7731-4873-B3B8-360A78CEFC8C}">
      <dsp:nvSpPr>
        <dsp:cNvPr id="0" name=""/>
        <dsp:cNvSpPr/>
      </dsp:nvSpPr>
      <dsp:spPr>
        <a:xfrm>
          <a:off x="8792" y="0"/>
          <a:ext cx="2743067" cy="6487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Volunteer time </a:t>
          </a:r>
          <a:endParaRPr lang="en-ZA" sz="1800" b="1" kern="1200" dirty="0">
            <a:solidFill>
              <a:schemeClr val="tx1"/>
            </a:solidFill>
          </a:endParaRPr>
        </a:p>
      </dsp:txBody>
      <dsp:txXfrm>
        <a:off x="8792" y="0"/>
        <a:ext cx="2743067" cy="648743"/>
      </dsp:txXfrm>
    </dsp:sp>
    <dsp:sp modelId="{200C3B72-3A13-463F-906D-C4F9AE32253B}">
      <dsp:nvSpPr>
        <dsp:cNvPr id="0" name=""/>
        <dsp:cNvSpPr/>
      </dsp:nvSpPr>
      <dsp:spPr>
        <a:xfrm>
          <a:off x="11618" y="648743"/>
          <a:ext cx="2743067" cy="2846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Refers to the unpaid hours contributed by individuals to support an organization or cause. In resource tracking, volunteer time is quantified and valued to recognize the significant economic contributions made by volunteers, even though no financial transactions occur.</a:t>
          </a: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11618" y="648743"/>
        <a:ext cx="2743067" cy="2846696"/>
      </dsp:txXfrm>
    </dsp:sp>
    <dsp:sp modelId="{534C734A-D753-4A2A-B901-A6AE4023AEA4}">
      <dsp:nvSpPr>
        <dsp:cNvPr id="0" name=""/>
        <dsp:cNvSpPr/>
      </dsp:nvSpPr>
      <dsp:spPr>
        <a:xfrm>
          <a:off x="3138715" y="0"/>
          <a:ext cx="2743067" cy="6487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Pro bono services </a:t>
          </a:r>
          <a:endParaRPr lang="en-ZA" sz="1800" b="1" kern="1200" dirty="0">
            <a:solidFill>
              <a:schemeClr val="tx1"/>
            </a:solidFill>
          </a:endParaRPr>
        </a:p>
      </dsp:txBody>
      <dsp:txXfrm>
        <a:off x="3138715" y="0"/>
        <a:ext cx="2743067" cy="648743"/>
      </dsp:txXfrm>
    </dsp:sp>
    <dsp:sp modelId="{8CC63BA3-F454-4AE7-A110-224B32E25E7B}">
      <dsp:nvSpPr>
        <dsp:cNvPr id="0" name=""/>
        <dsp:cNvSpPr/>
      </dsp:nvSpPr>
      <dsp:spPr>
        <a:xfrm>
          <a:off x="3138715" y="648743"/>
          <a:ext cx="2743067" cy="2846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Refers to professional services provided voluntarily and without payment. These services are typically offered by skilled professionals, such as lawyers, doctors, accountants, or consultants, to support CLOs who cannot afford to pay for such expertise. </a:t>
          </a:r>
          <a:endParaRPr lang="en-ZA" sz="1800" kern="1200" dirty="0"/>
        </a:p>
      </dsp:txBody>
      <dsp:txXfrm>
        <a:off x="3138715" y="648743"/>
        <a:ext cx="2743067" cy="2846696"/>
      </dsp:txXfrm>
    </dsp:sp>
    <dsp:sp modelId="{7C007B81-C928-466A-A130-52CF6A671FBA}">
      <dsp:nvSpPr>
        <dsp:cNvPr id="0" name=""/>
        <dsp:cNvSpPr/>
      </dsp:nvSpPr>
      <dsp:spPr>
        <a:xfrm>
          <a:off x="6265812" y="0"/>
          <a:ext cx="2743067" cy="6487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Donations and free use of properties </a:t>
          </a:r>
          <a:endParaRPr lang="en-ZA" sz="1800" b="1" kern="1200" dirty="0">
            <a:solidFill>
              <a:schemeClr val="tx1"/>
            </a:solidFill>
          </a:endParaRPr>
        </a:p>
      </dsp:txBody>
      <dsp:txXfrm>
        <a:off x="6265812" y="0"/>
        <a:ext cx="2743067" cy="648743"/>
      </dsp:txXfrm>
    </dsp:sp>
    <dsp:sp modelId="{468B9970-D74F-47A0-B9A9-6F901614E7A1}">
      <dsp:nvSpPr>
        <dsp:cNvPr id="0" name=""/>
        <dsp:cNvSpPr/>
      </dsp:nvSpPr>
      <dsp:spPr>
        <a:xfrm>
          <a:off x="6265812" y="648743"/>
          <a:ext cx="2743067" cy="28466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Refers to the provision of goods, services, or facilities without charge to support an organization or cause. This includes tangible items like food, clothing, equipment, or supplies, as well as the rent-free use of buildings, office space, or land. </a:t>
          </a:r>
          <a:endParaRPr lang="en-ZA" sz="1800" kern="1200" dirty="0"/>
        </a:p>
      </dsp:txBody>
      <dsp:txXfrm>
        <a:off x="6265812" y="648743"/>
        <a:ext cx="2743067" cy="2846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08749-5399-43E7-AF32-E0BD22B11649}">
      <dsp:nvSpPr>
        <dsp:cNvPr id="0" name=""/>
        <dsp:cNvSpPr/>
      </dsp:nvSpPr>
      <dsp:spPr>
        <a:xfrm>
          <a:off x="4865777" y="1313179"/>
          <a:ext cx="2122538" cy="21229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15C88-5444-41D7-AA48-0190D7529992}">
      <dsp:nvSpPr>
        <dsp:cNvPr id="0" name=""/>
        <dsp:cNvSpPr/>
      </dsp:nvSpPr>
      <dsp:spPr>
        <a:xfrm>
          <a:off x="4936252" y="1383956"/>
          <a:ext cx="1981588" cy="19813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Data collection, cleaning</a:t>
          </a:r>
          <a:endParaRPr lang="en-ZA" sz="1900" kern="1200" dirty="0"/>
        </a:p>
      </dsp:txBody>
      <dsp:txXfrm>
        <a:off x="5219534" y="1667063"/>
        <a:ext cx="1415025" cy="1415163"/>
      </dsp:txXfrm>
    </dsp:sp>
    <dsp:sp modelId="{C972750C-8EEB-45C8-8251-F66DE51174B6}">
      <dsp:nvSpPr>
        <dsp:cNvPr id="0" name=""/>
        <dsp:cNvSpPr/>
      </dsp:nvSpPr>
      <dsp:spPr>
        <a:xfrm rot="2700000">
          <a:off x="2674630" y="1315745"/>
          <a:ext cx="2117425" cy="211742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0EA0A-F212-4774-B2FD-C5BA86C97CF1}">
      <dsp:nvSpPr>
        <dsp:cNvPr id="0" name=""/>
        <dsp:cNvSpPr/>
      </dsp:nvSpPr>
      <dsp:spPr>
        <a:xfrm>
          <a:off x="2742548" y="1383956"/>
          <a:ext cx="1981588" cy="19813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ZA" sz="1900" kern="1200" dirty="0"/>
            <a:t>Context analysis - CLO landscape </a:t>
          </a:r>
        </a:p>
      </dsp:txBody>
      <dsp:txXfrm>
        <a:off x="3025830" y="1667063"/>
        <a:ext cx="1415025" cy="1415163"/>
      </dsp:txXfrm>
    </dsp:sp>
    <dsp:sp modelId="{9C86414F-402C-4AB4-B62B-675DD0F22074}">
      <dsp:nvSpPr>
        <dsp:cNvPr id="0" name=""/>
        <dsp:cNvSpPr/>
      </dsp:nvSpPr>
      <dsp:spPr>
        <a:xfrm rot="2700000">
          <a:off x="480926" y="1315745"/>
          <a:ext cx="2117425" cy="211742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768E9-DDC5-4D8A-9BDE-D058FDDD2513}">
      <dsp:nvSpPr>
        <dsp:cNvPr id="0" name=""/>
        <dsp:cNvSpPr/>
      </dsp:nvSpPr>
      <dsp:spPr>
        <a:xfrm>
          <a:off x="548844" y="1383956"/>
          <a:ext cx="1981588" cy="19813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ZA" sz="1900" kern="1200" dirty="0"/>
            <a:t>Planning and material development </a:t>
          </a:r>
        </a:p>
      </dsp:txBody>
      <dsp:txXfrm>
        <a:off x="832126" y="1667063"/>
        <a:ext cx="1415025" cy="1415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C17C0-7731-4873-B3B8-360A78CEFC8C}">
      <dsp:nvSpPr>
        <dsp:cNvPr id="0" name=""/>
        <dsp:cNvSpPr/>
      </dsp:nvSpPr>
      <dsp:spPr>
        <a:xfrm>
          <a:off x="4140" y="36420"/>
          <a:ext cx="2863187" cy="608700"/>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ZA" sz="1800" b="1" kern="1200" dirty="0"/>
            <a:t>Raising awareness and partners mobilisation</a:t>
          </a:r>
        </a:p>
      </dsp:txBody>
      <dsp:txXfrm>
        <a:off x="4140" y="36420"/>
        <a:ext cx="2863187" cy="608700"/>
      </dsp:txXfrm>
    </dsp:sp>
    <dsp:sp modelId="{200C3B72-3A13-463F-906D-C4F9AE32253B}">
      <dsp:nvSpPr>
        <dsp:cNvPr id="0" name=""/>
        <dsp:cNvSpPr/>
      </dsp:nvSpPr>
      <dsp:spPr>
        <a:xfrm>
          <a:off x="22970" y="674497"/>
          <a:ext cx="2830794" cy="3299328"/>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Build an alliance of stakeholders and organizations to support the project.</a:t>
          </a:r>
          <a:endParaRPr lang="en-ZA" sz="1800" kern="1200" dirty="0"/>
        </a:p>
        <a:p>
          <a:pPr marL="171450" lvl="1" indent="-171450" algn="l" defTabSz="800100">
            <a:lnSpc>
              <a:spcPct val="90000"/>
            </a:lnSpc>
            <a:spcBef>
              <a:spcPct val="0"/>
            </a:spcBef>
            <a:spcAft>
              <a:spcPct val="15000"/>
            </a:spcAft>
            <a:buChar char="•"/>
          </a:pPr>
          <a:r>
            <a:rPr lang="en-US" sz="1800" kern="1200" dirty="0"/>
            <a:t>Ensure participation from CLOs, government offices, and international partners. </a:t>
          </a:r>
          <a:endParaRPr lang="en-ZA" sz="1800" kern="1200" dirty="0"/>
        </a:p>
        <a:p>
          <a:pPr marL="171450" lvl="1" indent="-171450" algn="l" defTabSz="800100">
            <a:lnSpc>
              <a:spcPct val="90000"/>
            </a:lnSpc>
            <a:spcBef>
              <a:spcPct val="0"/>
            </a:spcBef>
            <a:spcAft>
              <a:spcPct val="15000"/>
            </a:spcAft>
            <a:buChar char="•"/>
          </a:pPr>
          <a:r>
            <a:rPr lang="en-US" sz="1800" kern="1200" dirty="0"/>
            <a:t>Form a steering committee from these partners to guide key decisions</a:t>
          </a: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22970" y="674497"/>
        <a:ext cx="2830794" cy="3299328"/>
      </dsp:txXfrm>
    </dsp:sp>
    <dsp:sp modelId="{534C734A-D753-4A2A-B901-A6AE4023AEA4}">
      <dsp:nvSpPr>
        <dsp:cNvPr id="0" name=""/>
        <dsp:cNvSpPr/>
      </dsp:nvSpPr>
      <dsp:spPr>
        <a:xfrm>
          <a:off x="3212048" y="37828"/>
          <a:ext cx="2684510" cy="608700"/>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ZA" sz="1800" b="1" kern="1200" dirty="0"/>
            <a:t>Defining the Purpose </a:t>
          </a:r>
        </a:p>
        <a:p>
          <a:pPr marL="0" lvl="0" indent="0" algn="ctr" defTabSz="800100">
            <a:lnSpc>
              <a:spcPct val="90000"/>
            </a:lnSpc>
            <a:spcBef>
              <a:spcPct val="0"/>
            </a:spcBef>
            <a:spcAft>
              <a:spcPct val="35000"/>
            </a:spcAft>
            <a:buNone/>
          </a:pPr>
          <a:endParaRPr lang="en-ZA" sz="1800" b="1" kern="1200" dirty="0"/>
        </a:p>
      </dsp:txBody>
      <dsp:txXfrm>
        <a:off x="3212048" y="37828"/>
        <a:ext cx="2684510" cy="608700"/>
      </dsp:txXfrm>
    </dsp:sp>
    <dsp:sp modelId="{8CC63BA3-F454-4AE7-A110-224B32E25E7B}">
      <dsp:nvSpPr>
        <dsp:cNvPr id="0" name=""/>
        <dsp:cNvSpPr/>
      </dsp:nvSpPr>
      <dsp:spPr>
        <a:xfrm>
          <a:off x="3207284" y="646528"/>
          <a:ext cx="2694039" cy="3335552"/>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Determine the specific aims of the CLO spending assessment.</a:t>
          </a:r>
          <a:endParaRPr lang="en-ZA" sz="1800" kern="1200" dirty="0"/>
        </a:p>
        <a:p>
          <a:pPr marL="171450" lvl="1" indent="-171450" algn="l" defTabSz="800100">
            <a:lnSpc>
              <a:spcPct val="90000"/>
            </a:lnSpc>
            <a:spcBef>
              <a:spcPct val="0"/>
            </a:spcBef>
            <a:spcAft>
              <a:spcPct val="15000"/>
            </a:spcAft>
            <a:buChar char="•"/>
          </a:pPr>
          <a:r>
            <a:rPr lang="en-US" sz="1800" kern="1200" dirty="0"/>
            <a:t>If integrating into a full NASA study</a:t>
          </a:r>
          <a:endParaRPr lang="en-ZA" sz="1800" kern="1200" dirty="0"/>
        </a:p>
        <a:p>
          <a:pPr marL="171450" lvl="1" indent="-171450" algn="l" defTabSz="800100">
            <a:lnSpc>
              <a:spcPct val="90000"/>
            </a:lnSpc>
            <a:spcBef>
              <a:spcPct val="0"/>
            </a:spcBef>
            <a:spcAft>
              <a:spcPct val="15000"/>
            </a:spcAft>
            <a:buChar char="•"/>
          </a:pPr>
          <a:r>
            <a:rPr lang="en-US" sz="1800" kern="1200" dirty="0"/>
            <a:t>or a standalone CLO RT. </a:t>
          </a: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3207284" y="646528"/>
        <a:ext cx="2694039" cy="3335552"/>
      </dsp:txXfrm>
    </dsp:sp>
    <dsp:sp modelId="{7C007B81-C928-466A-A130-52CF6A671FBA}">
      <dsp:nvSpPr>
        <dsp:cNvPr id="0" name=""/>
        <dsp:cNvSpPr/>
      </dsp:nvSpPr>
      <dsp:spPr>
        <a:xfrm>
          <a:off x="6169777" y="53048"/>
          <a:ext cx="2620993" cy="957667"/>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ZA" sz="1800" b="1" kern="1200" dirty="0"/>
            <a:t>Defining the Scope</a:t>
          </a:r>
        </a:p>
        <a:p>
          <a:pPr marL="0" lvl="0" indent="0" algn="ctr" defTabSz="800100">
            <a:lnSpc>
              <a:spcPct val="90000"/>
            </a:lnSpc>
            <a:spcBef>
              <a:spcPct val="0"/>
            </a:spcBef>
            <a:spcAft>
              <a:spcPct val="35000"/>
            </a:spcAft>
            <a:buNone/>
          </a:pPr>
          <a:endParaRPr lang="en-ZA" sz="1800" b="1" kern="1200" dirty="0"/>
        </a:p>
      </dsp:txBody>
      <dsp:txXfrm>
        <a:off x="6169777" y="53048"/>
        <a:ext cx="2620993" cy="957667"/>
      </dsp:txXfrm>
    </dsp:sp>
    <dsp:sp modelId="{468B9970-D74F-47A0-B9A9-6F901614E7A1}">
      <dsp:nvSpPr>
        <dsp:cNvPr id="0" name=""/>
        <dsp:cNvSpPr/>
      </dsp:nvSpPr>
      <dsp:spPr>
        <a:xfrm>
          <a:off x="6163612" y="733770"/>
          <a:ext cx="2694566" cy="3335552"/>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Decide on the study period (suggest one year for the first study to build skills and confidence). </a:t>
          </a:r>
          <a:endParaRPr lang="en-ZA" sz="1800" kern="1200" dirty="0"/>
        </a:p>
        <a:p>
          <a:pPr marL="171450" lvl="1" indent="-171450" algn="l" defTabSz="800100">
            <a:lnSpc>
              <a:spcPct val="90000"/>
            </a:lnSpc>
            <a:spcBef>
              <a:spcPct val="0"/>
            </a:spcBef>
            <a:spcAft>
              <a:spcPct val="15000"/>
            </a:spcAft>
            <a:buChar char="•"/>
          </a:pPr>
          <a:r>
            <a:rPr lang="en-US" sz="1800" kern="1200" dirty="0"/>
            <a:t>Consider the geographical and organizational coverage, including urban and rural areas, large networks, and small independent CLO?</a:t>
          </a: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6163612" y="733770"/>
        <a:ext cx="2694566" cy="3335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C17C0-7731-4873-B3B8-360A78CEFC8C}">
      <dsp:nvSpPr>
        <dsp:cNvPr id="0" name=""/>
        <dsp:cNvSpPr/>
      </dsp:nvSpPr>
      <dsp:spPr>
        <a:xfrm>
          <a:off x="29631" y="114203"/>
          <a:ext cx="3201716" cy="651978"/>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ZA" sz="1800" b="1" kern="1200" dirty="0"/>
            <a:t>Identification of potential CLOs</a:t>
          </a:r>
        </a:p>
      </dsp:txBody>
      <dsp:txXfrm>
        <a:off x="29631" y="114203"/>
        <a:ext cx="3201716" cy="651978"/>
      </dsp:txXfrm>
    </dsp:sp>
    <dsp:sp modelId="{200C3B72-3A13-463F-906D-C4F9AE32253B}">
      <dsp:nvSpPr>
        <dsp:cNvPr id="0" name=""/>
        <dsp:cNvSpPr/>
      </dsp:nvSpPr>
      <dsp:spPr>
        <a:xfrm>
          <a:off x="44594" y="787907"/>
          <a:ext cx="3165474" cy="3790077"/>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by consulting potential data sources, registries including other networks and organizations that are involved in the national response.</a:t>
          </a:r>
          <a:endParaRPr lang="en-ZA" sz="1800" kern="1200" dirty="0"/>
        </a:p>
        <a:p>
          <a:pPr marL="171450" lvl="1" indent="-171450" algn="l" defTabSz="800100">
            <a:lnSpc>
              <a:spcPct val="90000"/>
            </a:lnSpc>
            <a:spcBef>
              <a:spcPct val="0"/>
            </a:spcBef>
            <a:spcAft>
              <a:spcPct val="15000"/>
            </a:spcAft>
            <a:buChar char="•"/>
          </a:pPr>
          <a:r>
            <a:rPr lang="en-US" sz="1800" kern="1200" dirty="0"/>
            <a:t>Develop a database with names and contact details of potential CLOs (from NGO, CBOs, KP organisations ) based on the definition of CLO (</a:t>
          </a:r>
          <a:r>
            <a:rPr lang="en-US" sz="1800" kern="1200" dirty="0">
              <a:solidFill>
                <a:schemeClr val="tx1"/>
              </a:solidFill>
            </a:rPr>
            <a:t>confirmation of their selection via a decision tree (see following slides)</a:t>
          </a:r>
          <a:endParaRPr lang="en-ZA" sz="1800" kern="1200" dirty="0">
            <a:solidFill>
              <a:schemeClr val="tx1"/>
            </a:solidFill>
          </a:endParaRPr>
        </a:p>
        <a:p>
          <a:pPr marL="171450" lvl="1" indent="-171450" algn="l" defTabSz="800100">
            <a:lnSpc>
              <a:spcPct val="90000"/>
            </a:lnSpc>
            <a:spcBef>
              <a:spcPct val="0"/>
            </a:spcBef>
            <a:spcAft>
              <a:spcPct val="15000"/>
            </a:spcAft>
            <a:buChar char="•"/>
          </a:pPr>
          <a:endParaRPr lang="en-ZA" sz="1800" kern="1200" dirty="0"/>
        </a:p>
      </dsp:txBody>
      <dsp:txXfrm>
        <a:off x="44594" y="787907"/>
        <a:ext cx="3165474" cy="3790077"/>
      </dsp:txXfrm>
    </dsp:sp>
    <dsp:sp modelId="{534C734A-D753-4A2A-B901-A6AE4023AEA4}">
      <dsp:nvSpPr>
        <dsp:cNvPr id="0" name=""/>
        <dsp:cNvSpPr/>
      </dsp:nvSpPr>
      <dsp:spPr>
        <a:xfrm>
          <a:off x="3308603" y="103800"/>
          <a:ext cx="3063226" cy="651978"/>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Formal letters seeking access to data </a:t>
          </a:r>
          <a:endParaRPr lang="en-ZA" sz="1800" b="1" kern="1200" dirty="0"/>
        </a:p>
      </dsp:txBody>
      <dsp:txXfrm>
        <a:off x="3308603" y="103800"/>
        <a:ext cx="3063226" cy="651978"/>
      </dsp:txXfrm>
    </dsp:sp>
    <dsp:sp modelId="{8CC63BA3-F454-4AE7-A110-224B32E25E7B}">
      <dsp:nvSpPr>
        <dsp:cNvPr id="0" name=""/>
        <dsp:cNvSpPr/>
      </dsp:nvSpPr>
      <dsp:spPr>
        <a:xfrm>
          <a:off x="3308603" y="755778"/>
          <a:ext cx="3063226" cy="3831690"/>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HIV coordinating Entity (NAC) is responsible for the Study introduction letter (drafting and signing).</a:t>
          </a: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r>
            <a:rPr lang="en-ZA" sz="1800" kern="1200" dirty="0"/>
            <a:t>Letters to be distributed to all the potential sources of data (including all HIV financing entities and agents)</a:t>
          </a:r>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3308603" y="755778"/>
        <a:ext cx="3063226" cy="3831690"/>
      </dsp:txXfrm>
    </dsp:sp>
    <dsp:sp modelId="{7C007B81-C928-466A-A130-52CF6A671FBA}">
      <dsp:nvSpPr>
        <dsp:cNvPr id="0" name=""/>
        <dsp:cNvSpPr/>
      </dsp:nvSpPr>
      <dsp:spPr>
        <a:xfrm>
          <a:off x="6469060" y="103800"/>
          <a:ext cx="2629551" cy="651978"/>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ZA" sz="1800" b="1" kern="1200" dirty="0"/>
            <a:t>Recruitment of research assistants</a:t>
          </a:r>
        </a:p>
      </dsp:txBody>
      <dsp:txXfrm>
        <a:off x="6469060" y="103800"/>
        <a:ext cx="2629551" cy="651978"/>
      </dsp:txXfrm>
    </dsp:sp>
    <dsp:sp modelId="{468B9970-D74F-47A0-B9A9-6F901614E7A1}">
      <dsp:nvSpPr>
        <dsp:cNvPr id="0" name=""/>
        <dsp:cNvSpPr/>
      </dsp:nvSpPr>
      <dsp:spPr>
        <a:xfrm>
          <a:off x="6429682" y="755778"/>
          <a:ext cx="2732419" cy="3831690"/>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Identify and train potential data collectors</a:t>
          </a:r>
          <a:endParaRPr lang="en-ZA" sz="1800" kern="1200" dirty="0"/>
        </a:p>
        <a:p>
          <a:pPr marL="171450" lvl="1" indent="-171450" algn="l" defTabSz="800100">
            <a:lnSpc>
              <a:spcPct val="90000"/>
            </a:lnSpc>
            <a:spcBef>
              <a:spcPct val="0"/>
            </a:spcBef>
            <a:spcAft>
              <a:spcPct val="15000"/>
            </a:spcAft>
            <a:buChar char="•"/>
          </a:pPr>
          <a:r>
            <a:rPr lang="en-US" sz="1800" kern="1200" dirty="0"/>
            <a:t>Some criteria should be set for the selection of data collectors, including familiarity with the HIV landscape in the country, Good skill in Excel and comfortable with numbers. (Bachelor in economics, public health, accounting or Finance)</a:t>
          </a: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a:off x="6429682" y="755778"/>
        <a:ext cx="2732419" cy="38316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DE84C-F697-4CB0-B4DA-CAEE6046372C}"/>
              </a:ext>
            </a:extLst>
          </p:cNvPr>
          <p:cNvSpPr/>
          <p:nvPr userDrawn="1"/>
        </p:nvSpPr>
        <p:spPr>
          <a:xfrm>
            <a:off x="0" y="0"/>
            <a:ext cx="9144000" cy="5767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7780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20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94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29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34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3238BF-8A7F-4F28-A754-69ED9FBCFD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7B10F16-8399-4325-A018-6924572EEF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E67741-D133-47F7-BDEF-F44020761BC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BF607A4F-5128-4695-9067-2C56C9471545}" type="datetimeFigureOut">
              <a:rPr lang="en-US"/>
              <a:pPr>
                <a:defRPr/>
              </a:pPr>
              <a:t>10/29/2025</a:t>
            </a:fld>
            <a:endParaRPr lang="en-US"/>
          </a:p>
        </p:txBody>
      </p:sp>
      <p:sp>
        <p:nvSpPr>
          <p:cNvPr id="5" name="Footer Placeholder 4">
            <a:extLst>
              <a:ext uri="{FF2B5EF4-FFF2-40B4-BE49-F238E27FC236}">
                <a16:creationId xmlns:a16="http://schemas.microsoft.com/office/drawing/2014/main" id="{F88DDDF2-7E27-4398-8C64-53D5618D240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F78B7728-C5CB-41F4-9856-91E2B2468C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7CC5A56-9975-4143-8022-A0C99EFC8752}"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3F598EEA-E6A6-4B69-9259-EFB16F1209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 id="21474838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0BD0A1-AA13-4BB1-85F9-490A0683753A}"/>
              </a:ext>
            </a:extLst>
          </p:cNvPr>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cSld>
  <p:clrMap bg1="lt1" tx1="dk1" bg2="lt2" tx2="dk2" accent1="accent1" accent2="accent2" accent3="accent3" accent4="accent4" accent5="accent5" accent6="accent6" hlink="hlink" folHlink="folHlink"/>
  <p:sldLayoutIdLst>
    <p:sldLayoutId id="214748386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3415D4-D1C5-465B-8365-3399D583DCBE}"/>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FB9AB44E-BF9F-4899-A4A3-EFF0FE40F6F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UNAIDS | JANUARY 2019</a:t>
            </a:r>
          </a:p>
        </p:txBody>
      </p:sp>
      <p:sp>
        <p:nvSpPr>
          <p:cNvPr id="6147" name="Title 1">
            <a:extLst>
              <a:ext uri="{FF2B5EF4-FFF2-40B4-BE49-F238E27FC236}">
                <a16:creationId xmlns:a16="http://schemas.microsoft.com/office/drawing/2014/main" id="{A26A11F1-2778-4747-BBEE-72AD163FA68B}"/>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cs typeface="Arial" panose="020B0604020202020204" pitchFamily="34" charset="0"/>
              </a:rPr>
              <a:t>Resource Tracking FOR COMMUNITY-LED RESPONSE</a:t>
            </a:r>
          </a:p>
        </p:txBody>
      </p:sp>
      <p:sp>
        <p:nvSpPr>
          <p:cNvPr id="6148" name="Text Placeholder 6">
            <a:extLst>
              <a:ext uri="{FF2B5EF4-FFF2-40B4-BE49-F238E27FC236}">
                <a16:creationId xmlns:a16="http://schemas.microsoft.com/office/drawing/2014/main" id="{C2089E63-0E0F-4890-AC6E-D1FE08120717}"/>
              </a:ext>
            </a:extLst>
          </p:cNvPr>
          <p:cNvSpPr txBox="1">
            <a:spLocks/>
          </p:cNvSpPr>
          <p:nvPr/>
        </p:nvSpPr>
        <p:spPr bwMode="auto">
          <a:xfrm>
            <a:off x="546100" y="2670175"/>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a:solidFill>
                  <a:srgbClr val="000000"/>
                </a:solidFill>
                <a:cs typeface="Arial" panose="020B0604020202020204" pitchFamily="34" charset="0"/>
              </a:rPr>
              <a:t>PRESENTER NAME</a:t>
            </a:r>
          </a:p>
        </p:txBody>
      </p:sp>
      <p:sp>
        <p:nvSpPr>
          <p:cNvPr id="6149" name="Text Placeholder 6">
            <a:extLst>
              <a:ext uri="{FF2B5EF4-FFF2-40B4-BE49-F238E27FC236}">
                <a16:creationId xmlns:a16="http://schemas.microsoft.com/office/drawing/2014/main" id="{79E73495-0B50-4716-BCED-5B04570A610E}"/>
              </a:ext>
            </a:extLst>
          </p:cNvPr>
          <p:cNvSpPr txBox="1">
            <a:spLocks/>
          </p:cNvSpPr>
          <p:nvPr/>
        </p:nvSpPr>
        <p:spPr bwMode="auto">
          <a:xfrm>
            <a:off x="546100" y="2127250"/>
            <a:ext cx="6953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400" b="1">
                <a:solidFill>
                  <a:schemeClr val="accent1"/>
                </a:solidFill>
                <a:cs typeface="Arial" panose="020B0604020202020204" pitchFamily="34" charset="0"/>
              </a:rPr>
              <a:t>SUB HEAD HERE</a:t>
            </a:r>
          </a:p>
        </p:txBody>
      </p:sp>
      <p:pic>
        <p:nvPicPr>
          <p:cNvPr id="6150" name="Picture 7">
            <a:extLst>
              <a:ext uri="{FF2B5EF4-FFF2-40B4-BE49-F238E27FC236}">
                <a16:creationId xmlns:a16="http://schemas.microsoft.com/office/drawing/2014/main" id="{7DE9E99D-0654-46BC-BC70-DC9E198D6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1350"/>
            <a:ext cx="91535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A9B8836-36E2-43F3-B8FF-36504843DDC7}"/>
              </a:ext>
            </a:extLst>
          </p:cNvPr>
          <p:cNvSpPr txBox="1">
            <a:spLocks/>
          </p:cNvSpPr>
          <p:nvPr/>
        </p:nvSpPr>
        <p:spPr bwMode="auto">
          <a:xfrm>
            <a:off x="1438275" y="1476089"/>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chemeClr val="bg1"/>
                </a:solidFill>
                <a:cs typeface="Arial" panose="020B0604020202020204" pitchFamily="34" charset="0"/>
              </a:rPr>
              <a:t>Module 2: </a:t>
            </a:r>
            <a:br>
              <a:rPr lang="en-US" altLang="en-US" sz="2400" dirty="0">
                <a:solidFill>
                  <a:schemeClr val="bg1"/>
                </a:solidFill>
                <a:cs typeface="Arial" panose="020B0604020202020204" pitchFamily="34" charset="0"/>
              </a:rPr>
            </a:br>
            <a:r>
              <a:rPr lang="en-US" altLang="en-US" sz="2400" dirty="0">
                <a:solidFill>
                  <a:schemeClr val="bg1"/>
                </a:solidFill>
                <a:cs typeface="Arial" panose="020B0604020202020204" pitchFamily="34" charset="0"/>
              </a:rPr>
              <a:t>Framework for Resource Tracking</a:t>
            </a:r>
            <a:br>
              <a:rPr lang="en-US" altLang="en-US" sz="2400" dirty="0">
                <a:solidFill>
                  <a:schemeClr val="bg1"/>
                </a:solidFill>
                <a:cs typeface="Arial" panose="020B0604020202020204" pitchFamily="34" charset="0"/>
              </a:rPr>
            </a:br>
            <a:endParaRPr lang="en-US" altLang="en-US" sz="2400" dirty="0">
              <a:solidFill>
                <a:schemeClr val="bg1"/>
              </a:solidFill>
              <a:cs typeface="Arial" panose="020B0604020202020204" pitchFamily="34" charset="0"/>
            </a:endParaRPr>
          </a:p>
        </p:txBody>
      </p:sp>
      <p:sp>
        <p:nvSpPr>
          <p:cNvPr id="8195" name="Title 1">
            <a:extLst>
              <a:ext uri="{FF2B5EF4-FFF2-40B4-BE49-F238E27FC236}">
                <a16:creationId xmlns:a16="http://schemas.microsoft.com/office/drawing/2014/main" id="{E729174A-6A42-4536-882B-327927198FE6}"/>
              </a:ext>
            </a:extLst>
          </p:cNvPr>
          <p:cNvSpPr txBox="1">
            <a:spLocks/>
          </p:cNvSpPr>
          <p:nvPr/>
        </p:nvSpPr>
        <p:spPr bwMode="auto">
          <a:xfrm>
            <a:off x="1438275" y="338111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bg1"/>
                </a:solidFill>
                <a:cs typeface="Arial" panose="020B0604020202020204" pitchFamily="34" charset="0"/>
              </a:rPr>
              <a:t>Implementation phases</a:t>
            </a:r>
          </a:p>
          <a:p>
            <a:pPr eaLnBrk="1" hangingPunct="1"/>
            <a:r>
              <a:rPr lang="en-US" altLang="en-US" dirty="0">
                <a:solidFill>
                  <a:schemeClr val="bg1"/>
                </a:solidFill>
                <a:cs typeface="Arial" panose="020B0604020202020204" pitchFamily="34" charset="0"/>
              </a:rPr>
              <a:t>	</a:t>
            </a:r>
          </a:p>
          <a:p>
            <a:pPr eaLnBrk="1" hangingPunct="1"/>
            <a:r>
              <a:rPr lang="en-US" altLang="en-US" dirty="0">
                <a:solidFill>
                  <a:schemeClr val="bg1"/>
                </a:solidFill>
                <a:cs typeface="Arial" panose="020B0604020202020204" pitchFamily="34" charset="0"/>
              </a:rPr>
              <a:t>	1. 	Planning</a:t>
            </a:r>
          </a:p>
          <a:p>
            <a:pPr eaLnBrk="1" hangingPunct="1"/>
            <a:r>
              <a:rPr lang="en-US" altLang="en-US" dirty="0">
                <a:solidFill>
                  <a:schemeClr val="bg1"/>
                </a:solidFill>
                <a:cs typeface="Arial" panose="020B0604020202020204" pitchFamily="34" charset="0"/>
              </a:rPr>
              <a:t>	2.	Context analysis –CLOs mapping</a:t>
            </a:r>
          </a:p>
          <a:p>
            <a:pPr eaLnBrk="1" hangingPunct="1"/>
            <a:endParaRPr lang="en-US" altLang="en-US"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14881916-EFD4-13E2-972F-C99D5AC4DD73}"/>
              </a:ext>
            </a:extLst>
          </p:cNvPr>
          <p:cNvPicPr>
            <a:picLocks noChangeAspect="1"/>
          </p:cNvPicPr>
          <p:nvPr/>
        </p:nvPicPr>
        <p:blipFill>
          <a:blip r:embed="rId2"/>
          <a:stretch>
            <a:fillRect/>
          </a:stretch>
        </p:blipFill>
        <p:spPr>
          <a:xfrm>
            <a:off x="7436789" y="6376323"/>
            <a:ext cx="1707211" cy="4816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D143-0080-0DF4-4B95-C18981A8FCF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30C2B24-98AF-A7B6-0114-689F0C273C6E}"/>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Implementation phases </a:t>
            </a:r>
          </a:p>
        </p:txBody>
      </p:sp>
      <p:sp>
        <p:nvSpPr>
          <p:cNvPr id="2" name="TextBox 1">
            <a:extLst>
              <a:ext uri="{FF2B5EF4-FFF2-40B4-BE49-F238E27FC236}">
                <a16:creationId xmlns:a16="http://schemas.microsoft.com/office/drawing/2014/main" id="{D880D623-BBA1-B999-72F9-AE065934C069}"/>
              </a:ext>
            </a:extLst>
          </p:cNvPr>
          <p:cNvSpPr txBox="1"/>
          <p:nvPr/>
        </p:nvSpPr>
        <p:spPr>
          <a:xfrm>
            <a:off x="38292" y="1375926"/>
            <a:ext cx="9097992" cy="1015663"/>
          </a:xfrm>
          <a:prstGeom prst="rect">
            <a:avLst/>
          </a:prstGeom>
          <a:solidFill>
            <a:schemeClr val="accent3"/>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000" dirty="0"/>
              <a:t>Please note that the CLO spending assessment can either be incorporated into a comprehensive NASA process (NASA+) or be conducted as an independent study (Stand-alone exercise)</a:t>
            </a:r>
            <a:endParaRPr lang="en-ZA" sz="2000" dirty="0"/>
          </a:p>
        </p:txBody>
      </p:sp>
      <p:grpSp>
        <p:nvGrpSpPr>
          <p:cNvPr id="3" name="Group 2">
            <a:extLst>
              <a:ext uri="{FF2B5EF4-FFF2-40B4-BE49-F238E27FC236}">
                <a16:creationId xmlns:a16="http://schemas.microsoft.com/office/drawing/2014/main" id="{43C0B931-C71C-B995-0F78-12706C09D603}"/>
              </a:ext>
            </a:extLst>
          </p:cNvPr>
          <p:cNvGrpSpPr/>
          <p:nvPr/>
        </p:nvGrpSpPr>
        <p:grpSpPr>
          <a:xfrm>
            <a:off x="-410109" y="1450601"/>
            <a:ext cx="9097992" cy="4748917"/>
            <a:chOff x="89067" y="719666"/>
            <a:chExt cx="10517926" cy="5418667"/>
          </a:xfrm>
        </p:grpSpPr>
        <p:grpSp>
          <p:nvGrpSpPr>
            <p:cNvPr id="4" name="Group 3">
              <a:extLst>
                <a:ext uri="{FF2B5EF4-FFF2-40B4-BE49-F238E27FC236}">
                  <a16:creationId xmlns:a16="http://schemas.microsoft.com/office/drawing/2014/main" id="{86175DB8-B44C-6617-22DD-38FA80E5B38E}"/>
                </a:ext>
              </a:extLst>
            </p:cNvPr>
            <p:cNvGrpSpPr/>
            <p:nvPr/>
          </p:nvGrpSpPr>
          <p:grpSpPr>
            <a:xfrm>
              <a:off x="89067" y="719666"/>
              <a:ext cx="10517926" cy="5418667"/>
              <a:chOff x="1167098" y="3405627"/>
              <a:chExt cx="10517926" cy="5418667"/>
            </a:xfrm>
          </p:grpSpPr>
          <p:graphicFrame>
            <p:nvGraphicFramePr>
              <p:cNvPr id="8" name="Diagram 7">
                <a:extLst>
                  <a:ext uri="{FF2B5EF4-FFF2-40B4-BE49-F238E27FC236}">
                    <a16:creationId xmlns:a16="http://schemas.microsoft.com/office/drawing/2014/main" id="{5A18E761-2D35-4E75-25D1-679F56002C90}"/>
                  </a:ext>
                </a:extLst>
              </p:cNvPr>
              <p:cNvGraphicFramePr/>
              <p:nvPr>
                <p:extLst>
                  <p:ext uri="{D42A27DB-BD31-4B8C-83A1-F6EECF244321}">
                    <p14:modId xmlns:p14="http://schemas.microsoft.com/office/powerpoint/2010/main" val="2576769355"/>
                  </p:ext>
                </p:extLst>
              </p:nvPr>
            </p:nvGraphicFramePr>
            <p:xfrm>
              <a:off x="1167098" y="34056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ardrop 8">
                <a:extLst>
                  <a:ext uri="{FF2B5EF4-FFF2-40B4-BE49-F238E27FC236}">
                    <a16:creationId xmlns:a16="http://schemas.microsoft.com/office/drawing/2014/main" id="{9C40D97A-EC98-7974-453E-D9D2FDE28B87}"/>
                  </a:ext>
                </a:extLst>
              </p:cNvPr>
              <p:cNvSpPr/>
              <p:nvPr/>
            </p:nvSpPr>
            <p:spPr>
              <a:xfrm rot="2700000">
                <a:off x="9237130" y="4893892"/>
                <a:ext cx="2447894" cy="2447894"/>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endParaRPr lang="en-ZA"/>
              </a:p>
            </p:txBody>
          </p:sp>
        </p:grpSp>
        <p:grpSp>
          <p:nvGrpSpPr>
            <p:cNvPr id="5" name="Group 4">
              <a:extLst>
                <a:ext uri="{FF2B5EF4-FFF2-40B4-BE49-F238E27FC236}">
                  <a16:creationId xmlns:a16="http://schemas.microsoft.com/office/drawing/2014/main" id="{6C7F7E68-CCF2-D873-B781-7ADCA15AF658}"/>
                </a:ext>
              </a:extLst>
            </p:cNvPr>
            <p:cNvGrpSpPr/>
            <p:nvPr/>
          </p:nvGrpSpPr>
          <p:grpSpPr>
            <a:xfrm>
              <a:off x="8237617" y="2257316"/>
              <a:ext cx="2290857" cy="2290613"/>
              <a:chOff x="634503" y="1564242"/>
              <a:chExt cx="2290857" cy="2290613"/>
            </a:xfrm>
          </p:grpSpPr>
          <p:sp>
            <p:nvSpPr>
              <p:cNvPr id="6" name="Oval 5">
                <a:extLst>
                  <a:ext uri="{FF2B5EF4-FFF2-40B4-BE49-F238E27FC236}">
                    <a16:creationId xmlns:a16="http://schemas.microsoft.com/office/drawing/2014/main" id="{7879C0A5-91EE-7934-D30A-AD6C06DB8AA4}"/>
                  </a:ext>
                </a:extLst>
              </p:cNvPr>
              <p:cNvSpPr/>
              <p:nvPr/>
            </p:nvSpPr>
            <p:spPr>
              <a:xfrm>
                <a:off x="634503" y="1564242"/>
                <a:ext cx="2290857" cy="2290613"/>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ZA"/>
              </a:p>
            </p:txBody>
          </p:sp>
          <p:sp>
            <p:nvSpPr>
              <p:cNvPr id="7" name="Oval 4">
                <a:extLst>
                  <a:ext uri="{FF2B5EF4-FFF2-40B4-BE49-F238E27FC236}">
                    <a16:creationId xmlns:a16="http://schemas.microsoft.com/office/drawing/2014/main" id="{462067B6-596D-31DF-9D5E-7E6B08DD7F10}"/>
                  </a:ext>
                </a:extLst>
              </p:cNvPr>
              <p:cNvSpPr txBox="1"/>
              <p:nvPr/>
            </p:nvSpPr>
            <p:spPr>
              <a:xfrm>
                <a:off x="889574" y="2176014"/>
                <a:ext cx="1748933"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30" tIns="62230" rIns="62230" bIns="62230" numCol="1" spcCol="1270" anchor="ctr" anchorCtr="0">
                <a:noAutofit/>
              </a:bodyPr>
              <a:lstStyle/>
              <a:p>
                <a:pPr algn="ctr" defTabSz="2178050">
                  <a:lnSpc>
                    <a:spcPct val="90000"/>
                  </a:lnSpc>
                  <a:spcBef>
                    <a:spcPct val="0"/>
                  </a:spcBef>
                  <a:spcAft>
                    <a:spcPct val="35000"/>
                  </a:spcAft>
                </a:pPr>
                <a:r>
                  <a:rPr lang="en-US" sz="2200" dirty="0"/>
                  <a:t>Analysis and reporting writing </a:t>
                </a:r>
                <a:endParaRPr lang="en-ZA" sz="2200" dirty="0"/>
              </a:p>
              <a:p>
                <a:pPr marL="0" lvl="0" indent="0" algn="ctr" defTabSz="2178050">
                  <a:lnSpc>
                    <a:spcPct val="90000"/>
                  </a:lnSpc>
                  <a:spcBef>
                    <a:spcPct val="0"/>
                  </a:spcBef>
                  <a:spcAft>
                    <a:spcPct val="35000"/>
                  </a:spcAft>
                  <a:buNone/>
                </a:pPr>
                <a:endParaRPr lang="en-ZA" sz="2200" kern="1200" dirty="0"/>
              </a:p>
            </p:txBody>
          </p:sp>
        </p:grpSp>
      </p:grpSp>
    </p:spTree>
    <p:extLst>
      <p:ext uri="{BB962C8B-B14F-4D97-AF65-F5344CB8AC3E}">
        <p14:creationId xmlns:p14="http://schemas.microsoft.com/office/powerpoint/2010/main" val="107913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6189-D6FD-530B-9FF2-2387D239E19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6B78E5C-B4C0-6EEA-F1EB-6046C76DAA9F}"/>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Planning</a:t>
            </a:r>
          </a:p>
        </p:txBody>
      </p:sp>
      <p:sp>
        <p:nvSpPr>
          <p:cNvPr id="2" name="TextBox 1">
            <a:extLst>
              <a:ext uri="{FF2B5EF4-FFF2-40B4-BE49-F238E27FC236}">
                <a16:creationId xmlns:a16="http://schemas.microsoft.com/office/drawing/2014/main" id="{B565D513-814A-CB54-1D14-4A93C4ED3B3F}"/>
              </a:ext>
            </a:extLst>
          </p:cNvPr>
          <p:cNvSpPr txBox="1"/>
          <p:nvPr/>
        </p:nvSpPr>
        <p:spPr>
          <a:xfrm>
            <a:off x="94699" y="1042917"/>
            <a:ext cx="9049301" cy="830997"/>
          </a:xfrm>
          <a:prstGeom prst="rect">
            <a:avLst/>
          </a:prstGeom>
          <a:solidFill>
            <a:schemeClr val="accent3"/>
          </a:solidFill>
          <a:ln>
            <a:solidFill>
              <a:schemeClr val="bg1"/>
            </a:solidFill>
          </a:ln>
        </p:spPr>
        <p:txBody>
          <a:bodyPr wrap="square">
            <a:spAutoFit/>
          </a:bodyPr>
          <a:lstStyle/>
          <a:p>
            <a:r>
              <a:rPr lang="en-US" sz="1600" dirty="0">
                <a:solidFill>
                  <a:schemeClr val="bg1"/>
                </a:solidFill>
              </a:rPr>
              <a:t>Planning the study involves a decision-making process influenced by the context, stakeholders, and the quality and completeness of directories and data sources. This section addresses three topics for determining the scope and boundaries of a CLOs HIV Spending Assessment.</a:t>
            </a:r>
            <a:endParaRPr lang="en-ZA" sz="1600" dirty="0">
              <a:solidFill>
                <a:schemeClr val="bg1"/>
              </a:solidFill>
            </a:endParaRPr>
          </a:p>
        </p:txBody>
      </p:sp>
      <p:graphicFrame>
        <p:nvGraphicFramePr>
          <p:cNvPr id="3" name="Diagram 2">
            <a:extLst>
              <a:ext uri="{FF2B5EF4-FFF2-40B4-BE49-F238E27FC236}">
                <a16:creationId xmlns:a16="http://schemas.microsoft.com/office/drawing/2014/main" id="{9FEE9AB8-2A98-679C-E092-D264241D767E}"/>
              </a:ext>
            </a:extLst>
          </p:cNvPr>
          <p:cNvGraphicFramePr/>
          <p:nvPr>
            <p:extLst>
              <p:ext uri="{D42A27DB-BD31-4B8C-83A1-F6EECF244321}">
                <p14:modId xmlns:p14="http://schemas.microsoft.com/office/powerpoint/2010/main" val="3734875572"/>
              </p:ext>
            </p:extLst>
          </p:nvPr>
        </p:nvGraphicFramePr>
        <p:xfrm>
          <a:off x="146505" y="1949570"/>
          <a:ext cx="8939986" cy="401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57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18A2B-DC36-2E27-4129-7FC0BEF0EE8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C0A3747-44FA-D537-7041-3BFD5B437D37}"/>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Planning ----continues</a:t>
            </a:r>
          </a:p>
        </p:txBody>
      </p:sp>
      <p:graphicFrame>
        <p:nvGraphicFramePr>
          <p:cNvPr id="2" name="Diagram 1">
            <a:extLst>
              <a:ext uri="{FF2B5EF4-FFF2-40B4-BE49-F238E27FC236}">
                <a16:creationId xmlns:a16="http://schemas.microsoft.com/office/drawing/2014/main" id="{FFFB087F-EFED-4138-B681-3B5E1EEC8F5B}"/>
              </a:ext>
            </a:extLst>
          </p:cNvPr>
          <p:cNvGraphicFramePr/>
          <p:nvPr>
            <p:extLst>
              <p:ext uri="{D42A27DB-BD31-4B8C-83A1-F6EECF244321}">
                <p14:modId xmlns:p14="http://schemas.microsoft.com/office/powerpoint/2010/main" val="199611451"/>
              </p:ext>
            </p:extLst>
          </p:nvPr>
        </p:nvGraphicFramePr>
        <p:xfrm>
          <a:off x="0" y="1083365"/>
          <a:ext cx="10041147" cy="4691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50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57C7D-943C-1448-7D4B-02FF0B903D6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9BCF117-C6FC-A4EA-DE1D-2AC2B0C283E9}"/>
              </a:ext>
            </a:extLst>
          </p:cNvPr>
          <p:cNvSpPr txBox="1">
            <a:spLocks/>
          </p:cNvSpPr>
          <p:nvPr/>
        </p:nvSpPr>
        <p:spPr bwMode="auto">
          <a:xfrm>
            <a:off x="363538" y="25191"/>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Context analysis  &amp; </a:t>
            </a:r>
          </a:p>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CLO IDENTIFICATION &amp; SELECTION</a:t>
            </a:r>
          </a:p>
          <a:p>
            <a:pPr eaLnBrk="1" hangingPunct="1">
              <a:spcBef>
                <a:spcPct val="0"/>
              </a:spcBef>
              <a:buFontTx/>
              <a:buNone/>
            </a:pPr>
            <a:endParaRPr lang="en-US" altLang="en-US" sz="2400" dirty="0">
              <a:solidFill>
                <a:schemeClr val="accent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D22DE3CF-8024-B068-E0C7-C2DBB079CAF0}"/>
              </a:ext>
            </a:extLst>
          </p:cNvPr>
          <p:cNvSpPr/>
          <p:nvPr/>
        </p:nvSpPr>
        <p:spPr>
          <a:xfrm>
            <a:off x="6933340" y="2506564"/>
            <a:ext cx="2158904" cy="361243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snowball technique would assist to identify and locate additional potential CLOs from other organisations or networks, rather than relying on the first available source. </a:t>
            </a:r>
          </a:p>
        </p:txBody>
      </p:sp>
      <p:sp>
        <p:nvSpPr>
          <p:cNvPr id="3" name="Rectangle: Rounded Corners 2">
            <a:extLst>
              <a:ext uri="{FF2B5EF4-FFF2-40B4-BE49-F238E27FC236}">
                <a16:creationId xmlns:a16="http://schemas.microsoft.com/office/drawing/2014/main" id="{21A97C6C-13D9-4C76-9FA1-49451D4444C3}"/>
              </a:ext>
            </a:extLst>
          </p:cNvPr>
          <p:cNvSpPr/>
          <p:nvPr/>
        </p:nvSpPr>
        <p:spPr>
          <a:xfrm>
            <a:off x="4667369" y="2506564"/>
            <a:ext cx="2158904" cy="3676779"/>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Access public administration databases for non-profit organization registration details, ensuring to obtain the most complete and up-to-date information</a:t>
            </a:r>
            <a:endParaRPr lang="en-ZA" sz="1600" dirty="0">
              <a:solidFill>
                <a:schemeClr val="tx1"/>
              </a:solidFill>
            </a:endParaRPr>
          </a:p>
        </p:txBody>
      </p:sp>
      <p:sp>
        <p:nvSpPr>
          <p:cNvPr id="4" name="Rectangle: Rounded Corners 3">
            <a:extLst>
              <a:ext uri="{FF2B5EF4-FFF2-40B4-BE49-F238E27FC236}">
                <a16:creationId xmlns:a16="http://schemas.microsoft.com/office/drawing/2014/main" id="{98292BDF-CB9E-E5C2-8A2A-9FCEA95411D2}"/>
              </a:ext>
            </a:extLst>
          </p:cNvPr>
          <p:cNvSpPr/>
          <p:nvPr/>
        </p:nvSpPr>
        <p:spPr>
          <a:xfrm>
            <a:off x="2379851" y="2442224"/>
            <a:ext cx="2158904" cy="3805461"/>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Utilize existing registries and directories of private non-profit organizations, such as those maintained by National HIV/AIDS Commissions, Country Coordinating Mechanisms, PEPFAR implementing partners, and Global Fund principal recipient</a:t>
            </a:r>
            <a:endParaRPr lang="en-ZA" sz="1600" dirty="0">
              <a:solidFill>
                <a:schemeClr val="tx1"/>
              </a:solidFill>
            </a:endParaRPr>
          </a:p>
        </p:txBody>
      </p:sp>
      <p:sp>
        <p:nvSpPr>
          <p:cNvPr id="5" name="Rectangle: Rounded Corners 4">
            <a:extLst>
              <a:ext uri="{FF2B5EF4-FFF2-40B4-BE49-F238E27FC236}">
                <a16:creationId xmlns:a16="http://schemas.microsoft.com/office/drawing/2014/main" id="{C64A80C3-CD8A-BF73-E1B6-1FA40FCF5341}"/>
              </a:ext>
            </a:extLst>
          </p:cNvPr>
          <p:cNvSpPr/>
          <p:nvPr/>
        </p:nvSpPr>
        <p:spPr>
          <a:xfrm>
            <a:off x="80510" y="2442224"/>
            <a:ext cx="2201685" cy="380546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Gather a comprehensive list of organizations involved in the national HIV response. This list should include names, addresses, and other contact information. Some countries have registries and directories of private non-profit organizations. </a:t>
            </a:r>
            <a:endParaRPr lang="en-ZA" sz="1600" dirty="0">
              <a:solidFill>
                <a:schemeClr val="tx1"/>
              </a:solidFill>
            </a:endParaRPr>
          </a:p>
        </p:txBody>
      </p:sp>
      <p:sp>
        <p:nvSpPr>
          <p:cNvPr id="6" name="Rectangle: Rounded Corners 5">
            <a:extLst>
              <a:ext uri="{FF2B5EF4-FFF2-40B4-BE49-F238E27FC236}">
                <a16:creationId xmlns:a16="http://schemas.microsoft.com/office/drawing/2014/main" id="{D1CA8499-376D-9D2E-5B24-04CE704E3353}"/>
              </a:ext>
            </a:extLst>
          </p:cNvPr>
          <p:cNvSpPr/>
          <p:nvPr/>
        </p:nvSpPr>
        <p:spPr>
          <a:xfrm>
            <a:off x="253042" y="2033561"/>
            <a:ext cx="8609162" cy="35566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ZA" sz="2400" dirty="0"/>
              <a:t>Data sources</a:t>
            </a:r>
          </a:p>
        </p:txBody>
      </p:sp>
      <p:sp>
        <p:nvSpPr>
          <p:cNvPr id="7" name="TextBox 6">
            <a:extLst>
              <a:ext uri="{FF2B5EF4-FFF2-40B4-BE49-F238E27FC236}">
                <a16:creationId xmlns:a16="http://schemas.microsoft.com/office/drawing/2014/main" id="{A8762D78-D82D-83AD-C9E9-6A3685795521}"/>
              </a:ext>
            </a:extLst>
          </p:cNvPr>
          <p:cNvSpPr txBox="1"/>
          <p:nvPr/>
        </p:nvSpPr>
        <p:spPr>
          <a:xfrm>
            <a:off x="29234" y="839001"/>
            <a:ext cx="9056777" cy="1077218"/>
          </a:xfrm>
          <a:prstGeom prst="rect">
            <a:avLst/>
          </a:prstGeom>
          <a:solidFill>
            <a:schemeClr val="accent3"/>
          </a:solidFill>
        </p:spPr>
        <p:txBody>
          <a:bodyPr wrap="square">
            <a:spAutoFit/>
          </a:bodyPr>
          <a:lstStyle/>
          <a:p>
            <a:r>
              <a:rPr lang="en-US" sz="1600" dirty="0">
                <a:solidFill>
                  <a:schemeClr val="bg1"/>
                </a:solidFill>
                <a:latin typeface="+mn-lt"/>
              </a:rPr>
              <a:t>Countries have diverse civil society and community-based organizations involved in the HIV response to varying degrees. However, not all of these organizations fulfill the criteria for being classified as CLOs. This section outlines the process of using decision trees to identify and select CLOs, and subsequently inviting them to participate in the assessment.</a:t>
            </a:r>
            <a:endParaRPr lang="en-ZA" sz="1600" dirty="0">
              <a:solidFill>
                <a:schemeClr val="bg1"/>
              </a:solidFill>
              <a:latin typeface="+mn-lt"/>
            </a:endParaRPr>
          </a:p>
        </p:txBody>
      </p:sp>
    </p:spTree>
    <p:extLst>
      <p:ext uri="{BB962C8B-B14F-4D97-AF65-F5344CB8AC3E}">
        <p14:creationId xmlns:p14="http://schemas.microsoft.com/office/powerpoint/2010/main" val="376193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112B1-2C4E-7756-1A31-3AE67626C96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DC55E37-CFC7-FF4A-D8C2-45F324AEC92D}"/>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Context analysis  &amp; CLO IDENTIFICATION</a:t>
            </a:r>
          </a:p>
        </p:txBody>
      </p:sp>
      <p:sp>
        <p:nvSpPr>
          <p:cNvPr id="2" name="TextBox 1">
            <a:extLst>
              <a:ext uri="{FF2B5EF4-FFF2-40B4-BE49-F238E27FC236}">
                <a16:creationId xmlns:a16="http://schemas.microsoft.com/office/drawing/2014/main" id="{1EB8D820-3D1C-1CC2-32A0-C8521F08BDD5}"/>
              </a:ext>
            </a:extLst>
          </p:cNvPr>
          <p:cNvSpPr txBox="1"/>
          <p:nvPr/>
        </p:nvSpPr>
        <p:spPr>
          <a:xfrm>
            <a:off x="147416" y="987994"/>
            <a:ext cx="8996584" cy="646331"/>
          </a:xfrm>
          <a:prstGeom prst="rect">
            <a:avLst/>
          </a:prstGeom>
          <a:solidFill>
            <a:schemeClr val="accent3"/>
          </a:solidFill>
        </p:spPr>
        <p:txBody>
          <a:bodyPr wrap="square">
            <a:spAutoFit/>
          </a:bodyPr>
          <a:lstStyle/>
          <a:p>
            <a:r>
              <a:rPr lang="en-US" dirty="0">
                <a:solidFill>
                  <a:schemeClr val="bg1"/>
                </a:solidFill>
                <a:latin typeface="+mn-lt"/>
              </a:rPr>
              <a:t>This mapping process ensures a systematic and thorough identification of organizations that truly represent and serve their communities, aligning with the goals of the assessment.</a:t>
            </a:r>
            <a:endParaRPr lang="en-ZA" dirty="0">
              <a:solidFill>
                <a:schemeClr val="bg1"/>
              </a:solidFill>
              <a:latin typeface="+mn-lt"/>
            </a:endParaRPr>
          </a:p>
        </p:txBody>
      </p:sp>
      <p:sp>
        <p:nvSpPr>
          <p:cNvPr id="4" name="Rectangle: Rounded Corners 3">
            <a:extLst>
              <a:ext uri="{FF2B5EF4-FFF2-40B4-BE49-F238E27FC236}">
                <a16:creationId xmlns:a16="http://schemas.microsoft.com/office/drawing/2014/main" id="{77F9C6EC-DE5A-41EB-3937-4473AB57DF87}"/>
              </a:ext>
            </a:extLst>
          </p:cNvPr>
          <p:cNvSpPr/>
          <p:nvPr/>
        </p:nvSpPr>
        <p:spPr>
          <a:xfrm>
            <a:off x="661358" y="2202611"/>
            <a:ext cx="7625751" cy="41900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dirty="0"/>
              <a:t>Preliminary Filtering and formal contact</a:t>
            </a:r>
            <a:endParaRPr lang="en-ZA" sz="2000" dirty="0"/>
          </a:p>
        </p:txBody>
      </p:sp>
      <p:sp>
        <p:nvSpPr>
          <p:cNvPr id="5" name="TextBox 4">
            <a:extLst>
              <a:ext uri="{FF2B5EF4-FFF2-40B4-BE49-F238E27FC236}">
                <a16:creationId xmlns:a16="http://schemas.microsoft.com/office/drawing/2014/main" id="{A39F364B-6299-5E0A-B79D-3F09D6F31121}"/>
              </a:ext>
            </a:extLst>
          </p:cNvPr>
          <p:cNvSpPr txBox="1"/>
          <p:nvPr/>
        </p:nvSpPr>
        <p:spPr>
          <a:xfrm>
            <a:off x="303554" y="2713627"/>
            <a:ext cx="8437880" cy="3416320"/>
          </a:xfrm>
          <a:prstGeom prst="rect">
            <a:avLst/>
          </a:prstGeom>
          <a:noFill/>
        </p:spPr>
        <p:txBody>
          <a:bodyPr wrap="square">
            <a:spAutoFit/>
          </a:bodyPr>
          <a:lstStyle/>
          <a:p>
            <a:r>
              <a:rPr lang="en-US" dirty="0">
                <a:latin typeface="+mn-lt"/>
              </a:rPr>
              <a:t>STEP 1. Review the developed list of community-based organizations to exclude organizations that do not meet the criteria for CLO, such as NGOs, foundations, faith-based and other organizations not run by community members. Focus on organizations run by members of key and vulnerable population groups</a:t>
            </a:r>
          </a:p>
          <a:p>
            <a:endParaRPr lang="en-US" dirty="0">
              <a:latin typeface="+mn-lt"/>
            </a:endParaRPr>
          </a:p>
          <a:p>
            <a:r>
              <a:rPr lang="en-US" dirty="0">
                <a:latin typeface="+mn-lt"/>
              </a:rPr>
              <a:t>STEP 2. With the support of national authorities and or national networks of organizations, the steering committee should formally contact the shortlisted non-profit organizations.</a:t>
            </a:r>
          </a:p>
          <a:p>
            <a:endParaRPr lang="en-US" dirty="0">
              <a:latin typeface="+mn-lt"/>
            </a:endParaRPr>
          </a:p>
          <a:p>
            <a:r>
              <a:rPr lang="en-US" dirty="0">
                <a:latin typeface="+mn-lt"/>
              </a:rPr>
              <a:t>STEP 3.  Distribute a questionnaire based on decision trees to assess their eligibility as CLOs. This questionnaire should be distributed to all the potential CLOs alongside the introduction letter to access their data.</a:t>
            </a:r>
            <a:endParaRPr lang="en-ZA" dirty="0">
              <a:latin typeface="+mn-lt"/>
            </a:endParaRPr>
          </a:p>
        </p:txBody>
      </p:sp>
    </p:spTree>
    <p:extLst>
      <p:ext uri="{BB962C8B-B14F-4D97-AF65-F5344CB8AC3E}">
        <p14:creationId xmlns:p14="http://schemas.microsoft.com/office/powerpoint/2010/main" val="258060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F5233-6A76-FD0D-1E03-CA7912E714AD}"/>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687B6D31-49BF-2386-FCE4-7E1C2C53BC78}"/>
              </a:ext>
            </a:extLst>
          </p:cNvPr>
          <p:cNvSpPr txBox="1">
            <a:spLocks/>
          </p:cNvSpPr>
          <p:nvPr/>
        </p:nvSpPr>
        <p:spPr bwMode="auto">
          <a:xfrm>
            <a:off x="363538" y="255187"/>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CLO IDENTIFICATION – Decision trees</a:t>
            </a:r>
          </a:p>
        </p:txBody>
      </p:sp>
      <p:sp>
        <p:nvSpPr>
          <p:cNvPr id="8" name="Oval 7">
            <a:extLst>
              <a:ext uri="{FF2B5EF4-FFF2-40B4-BE49-F238E27FC236}">
                <a16:creationId xmlns:a16="http://schemas.microsoft.com/office/drawing/2014/main" id="{74700BC8-281B-C937-831C-F3048FC7E224}"/>
              </a:ext>
            </a:extLst>
          </p:cNvPr>
          <p:cNvSpPr/>
          <p:nvPr/>
        </p:nvSpPr>
        <p:spPr>
          <a:xfrm>
            <a:off x="4765688" y="836243"/>
            <a:ext cx="3862061" cy="272468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r>
              <a:rPr lang="en-US" b="1"/>
              <a:t>The second decision tree</a:t>
            </a:r>
            <a:r>
              <a:rPr lang="en-US"/>
              <a:t> assesses the organization's autonomy, self-governance, and legal status regarding property, revenue, liabilities, and accountability.</a:t>
            </a:r>
            <a:endParaRPr lang="en-US" dirty="0"/>
          </a:p>
        </p:txBody>
      </p:sp>
      <p:sp>
        <p:nvSpPr>
          <p:cNvPr id="9" name="Rectangle: Rounded Corners 8">
            <a:extLst>
              <a:ext uri="{FF2B5EF4-FFF2-40B4-BE49-F238E27FC236}">
                <a16:creationId xmlns:a16="http://schemas.microsoft.com/office/drawing/2014/main" id="{81B9694B-0A6A-42A5-8988-473AFF28DE8B}"/>
              </a:ext>
            </a:extLst>
          </p:cNvPr>
          <p:cNvSpPr/>
          <p:nvPr/>
        </p:nvSpPr>
        <p:spPr>
          <a:xfrm>
            <a:off x="255878" y="936842"/>
            <a:ext cx="3993860" cy="2351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t>The first decision tree </a:t>
            </a:r>
            <a:r>
              <a:rPr lang="en-US"/>
              <a:t>checks the organization's purpose, registration requirements, eligibility for grants, ability to hire staff, provide services, and maintain records.</a:t>
            </a:r>
            <a:endParaRPr lang="en-US" dirty="0"/>
          </a:p>
        </p:txBody>
      </p:sp>
      <p:sp>
        <p:nvSpPr>
          <p:cNvPr id="10" name="Rectangle: Top Corners Snipped 9">
            <a:extLst>
              <a:ext uri="{FF2B5EF4-FFF2-40B4-BE49-F238E27FC236}">
                <a16:creationId xmlns:a16="http://schemas.microsoft.com/office/drawing/2014/main" id="{65403F4A-B77C-CF04-F3BD-B39FA8FAA350}"/>
              </a:ext>
            </a:extLst>
          </p:cNvPr>
          <p:cNvSpPr/>
          <p:nvPr/>
        </p:nvSpPr>
        <p:spPr>
          <a:xfrm>
            <a:off x="193403" y="3680318"/>
            <a:ext cx="4242289" cy="2351622"/>
          </a:xfrm>
          <a:prstGeom prst="snip2Same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b="1"/>
              <a:t>The third decision tree </a:t>
            </a:r>
            <a:r>
              <a:rPr lang="en-US"/>
              <a:t>ensures the organization is run for and by the community, requiring clear participation of community members in planning, direction, implementation, evaluation, and as beneficiaries of CLO programs and activities.</a:t>
            </a:r>
            <a:endParaRPr lang="en-ZA" dirty="0"/>
          </a:p>
        </p:txBody>
      </p:sp>
      <p:sp>
        <p:nvSpPr>
          <p:cNvPr id="11" name="Rectangle: Diagonal Corners Snipped 10">
            <a:extLst>
              <a:ext uri="{FF2B5EF4-FFF2-40B4-BE49-F238E27FC236}">
                <a16:creationId xmlns:a16="http://schemas.microsoft.com/office/drawing/2014/main" id="{D5EE96D1-3C96-EF0E-1A8D-3A1CAEEA638F}"/>
              </a:ext>
            </a:extLst>
          </p:cNvPr>
          <p:cNvSpPr/>
          <p:nvPr/>
        </p:nvSpPr>
        <p:spPr>
          <a:xfrm>
            <a:off x="4708310" y="3680318"/>
            <a:ext cx="4300553" cy="2351622"/>
          </a:xfrm>
          <a:prstGeom prst="snip2Diag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b="1"/>
              <a:t>Final Selection</a:t>
            </a:r>
            <a:r>
              <a:rPr lang="en-US"/>
              <a:t>: Based on the results from the decision trees, finalize the list of organizations that qualify as CLOs. Ensure these organizations are properly documented and prepared for participation in the assessment.</a:t>
            </a:r>
            <a:endParaRPr lang="en-ZA" dirty="0"/>
          </a:p>
        </p:txBody>
      </p:sp>
    </p:spTree>
    <p:extLst>
      <p:ext uri="{BB962C8B-B14F-4D97-AF65-F5344CB8AC3E}">
        <p14:creationId xmlns:p14="http://schemas.microsoft.com/office/powerpoint/2010/main" val="103962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4A5B-843B-9B76-C94C-785267E03397}"/>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188B23A-BB3A-9C56-4413-C5733BD3CDB0}"/>
              </a:ext>
            </a:extLst>
          </p:cNvPr>
          <p:cNvSpPr txBox="1">
            <a:spLocks/>
          </p:cNvSpPr>
          <p:nvPr/>
        </p:nvSpPr>
        <p:spPr bwMode="auto">
          <a:xfrm>
            <a:off x="363538" y="255187"/>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CLO IDENTIFICATION –Decision trees</a:t>
            </a:r>
          </a:p>
        </p:txBody>
      </p:sp>
      <p:sp>
        <p:nvSpPr>
          <p:cNvPr id="2" name="TextBox 1">
            <a:extLst>
              <a:ext uri="{FF2B5EF4-FFF2-40B4-BE49-F238E27FC236}">
                <a16:creationId xmlns:a16="http://schemas.microsoft.com/office/drawing/2014/main" id="{C991A477-13A5-E9EE-F6B7-A58BE80F7BCA}"/>
              </a:ext>
            </a:extLst>
          </p:cNvPr>
          <p:cNvSpPr txBox="1"/>
          <p:nvPr/>
        </p:nvSpPr>
        <p:spPr>
          <a:xfrm>
            <a:off x="333058" y="1160998"/>
            <a:ext cx="7833360" cy="1569660"/>
          </a:xfrm>
          <a:prstGeom prst="rect">
            <a:avLst/>
          </a:prstGeom>
          <a:noFill/>
        </p:spPr>
        <p:txBody>
          <a:bodyPr wrap="square">
            <a:spAutoFit/>
          </a:bodyPr>
          <a:lstStyle/>
          <a:p>
            <a:endParaRPr lang="en-US" sz="1600" dirty="0"/>
          </a:p>
          <a:p>
            <a:r>
              <a:rPr lang="en-US" sz="1600" b="1" dirty="0"/>
              <a:t>1. The first decision tree</a:t>
            </a:r>
            <a:endParaRPr lang="en-US" sz="1600" dirty="0"/>
          </a:p>
          <a:p>
            <a:r>
              <a:rPr lang="en-US" sz="1600" b="1" dirty="0"/>
              <a:t>2. The second decision tree</a:t>
            </a:r>
            <a:endParaRPr lang="en-US" sz="1600" dirty="0"/>
          </a:p>
          <a:p>
            <a:r>
              <a:rPr lang="en-US" sz="1600" b="1" dirty="0"/>
              <a:t>3. The third decision tree</a:t>
            </a:r>
          </a:p>
          <a:p>
            <a:r>
              <a:rPr lang="en-US" sz="1600" b="1" dirty="0"/>
              <a:t>4. Final Selection</a:t>
            </a:r>
          </a:p>
          <a:p>
            <a:endParaRPr lang="en-ZA" sz="1600" dirty="0"/>
          </a:p>
        </p:txBody>
      </p:sp>
      <p:pic>
        <p:nvPicPr>
          <p:cNvPr id="4" name="Picture 3">
            <a:extLst>
              <a:ext uri="{FF2B5EF4-FFF2-40B4-BE49-F238E27FC236}">
                <a16:creationId xmlns:a16="http://schemas.microsoft.com/office/drawing/2014/main" id="{CD0FCDE6-964E-7D59-55A3-5B76E1FDBC2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50" t="17004" r="31160"/>
          <a:stretch/>
        </p:blipFill>
        <p:spPr>
          <a:xfrm>
            <a:off x="5676640" y="628445"/>
            <a:ext cx="3103822" cy="2881069"/>
          </a:xfrm>
          <a:prstGeom prst="rect">
            <a:avLst/>
          </a:prstGeom>
        </p:spPr>
      </p:pic>
      <p:pic>
        <p:nvPicPr>
          <p:cNvPr id="6" name="Picture 5">
            <a:extLst>
              <a:ext uri="{FF2B5EF4-FFF2-40B4-BE49-F238E27FC236}">
                <a16:creationId xmlns:a16="http://schemas.microsoft.com/office/drawing/2014/main" id="{A45A4A44-4B18-1575-2D25-4CAA0384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119"/>
          <a:stretch/>
        </p:blipFill>
        <p:spPr bwMode="auto">
          <a:xfrm>
            <a:off x="0" y="3655061"/>
            <a:ext cx="4380117" cy="2067560"/>
          </a:xfrm>
          <a:prstGeom prst="rect">
            <a:avLst/>
          </a:prstGeom>
          <a:noFill/>
        </p:spPr>
      </p:pic>
      <p:pic>
        <p:nvPicPr>
          <p:cNvPr id="7" name="Picture 6">
            <a:extLst>
              <a:ext uri="{FF2B5EF4-FFF2-40B4-BE49-F238E27FC236}">
                <a16:creationId xmlns:a16="http://schemas.microsoft.com/office/drawing/2014/main" id="{EDF4BE16-BCF7-B6FF-354F-D781785B9AC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73" t="17959" r="5179" b="9252"/>
          <a:stretch/>
        </p:blipFill>
        <p:spPr>
          <a:xfrm>
            <a:off x="4993767" y="3744388"/>
            <a:ext cx="4150233" cy="1864141"/>
          </a:xfrm>
          <a:prstGeom prst="rect">
            <a:avLst/>
          </a:prstGeom>
        </p:spPr>
      </p:pic>
      <p:sp>
        <p:nvSpPr>
          <p:cNvPr id="8" name="Arrow: Down 7">
            <a:extLst>
              <a:ext uri="{FF2B5EF4-FFF2-40B4-BE49-F238E27FC236}">
                <a16:creationId xmlns:a16="http://schemas.microsoft.com/office/drawing/2014/main" id="{5A2C2734-ACA3-5128-6EBB-DFE40F19D13B}"/>
              </a:ext>
            </a:extLst>
          </p:cNvPr>
          <p:cNvSpPr/>
          <p:nvPr/>
        </p:nvSpPr>
        <p:spPr>
          <a:xfrm flipH="1">
            <a:off x="6820619" y="3383197"/>
            <a:ext cx="253041" cy="4995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rrow: Down 8">
            <a:extLst>
              <a:ext uri="{FF2B5EF4-FFF2-40B4-BE49-F238E27FC236}">
                <a16:creationId xmlns:a16="http://schemas.microsoft.com/office/drawing/2014/main" id="{C8F3CD2C-3540-2F4E-E256-854789D44DAD}"/>
              </a:ext>
            </a:extLst>
          </p:cNvPr>
          <p:cNvSpPr/>
          <p:nvPr/>
        </p:nvSpPr>
        <p:spPr>
          <a:xfrm rot="5400000">
            <a:off x="4418787" y="4461472"/>
            <a:ext cx="235456" cy="4547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2998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E6B6-6920-8E54-B124-6DA3A4A8E29B}"/>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5770403-2470-5CD7-14E4-D403E1BA09D5}"/>
              </a:ext>
            </a:extLst>
          </p:cNvPr>
          <p:cNvSpPr txBox="1">
            <a:spLocks/>
          </p:cNvSpPr>
          <p:nvPr/>
        </p:nvSpPr>
        <p:spPr bwMode="auto">
          <a:xfrm>
            <a:off x="202511" y="122162"/>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CLO self–identification form</a:t>
            </a:r>
          </a:p>
        </p:txBody>
      </p:sp>
      <p:sp>
        <p:nvSpPr>
          <p:cNvPr id="7171" name="TextBox 6">
            <a:extLst>
              <a:ext uri="{FF2B5EF4-FFF2-40B4-BE49-F238E27FC236}">
                <a16:creationId xmlns:a16="http://schemas.microsoft.com/office/drawing/2014/main" id="{5C0758C7-82ED-092A-FECA-2E9525A47DD9}"/>
              </a:ext>
            </a:extLst>
          </p:cNvPr>
          <p:cNvSpPr txBox="1">
            <a:spLocks noChangeArrowheads="1"/>
          </p:cNvSpPr>
          <p:nvPr/>
        </p:nvSpPr>
        <p:spPr bwMode="auto">
          <a:xfrm>
            <a:off x="288585" y="1357432"/>
            <a:ext cx="3028243" cy="374205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The tool will be provided in Word and PDF formats. It can also be provided through the Google online form.</a:t>
            </a:r>
          </a:p>
          <a:p>
            <a:pPr eaLnBrk="1" hangingPunct="1">
              <a:lnSpc>
                <a:spcPts val="2200"/>
              </a:lnSpc>
              <a:spcBef>
                <a:spcPct val="0"/>
              </a:spcBef>
              <a:buFontTx/>
              <a:buNone/>
            </a:pPr>
            <a:endParaRPr lang="en-US" altLang="en-US" sz="18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buFontTx/>
              <a:buNone/>
            </a:pPr>
            <a:endParaRPr lang="en-US" altLang="en-US" sz="18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Once a CLO has been confirmed as being community-led, they can be approached for a meeting with them to collect their data.</a:t>
            </a:r>
          </a:p>
        </p:txBody>
      </p:sp>
      <p:pic>
        <p:nvPicPr>
          <p:cNvPr id="2" name="Picture 1">
            <a:extLst>
              <a:ext uri="{FF2B5EF4-FFF2-40B4-BE49-F238E27FC236}">
                <a16:creationId xmlns:a16="http://schemas.microsoft.com/office/drawing/2014/main" id="{A79B3D7B-C1FF-AAE4-F1EB-C2363560DE48}"/>
              </a:ext>
            </a:extLst>
          </p:cNvPr>
          <p:cNvPicPr>
            <a:picLocks noChangeAspect="1"/>
          </p:cNvPicPr>
          <p:nvPr/>
        </p:nvPicPr>
        <p:blipFill>
          <a:blip r:embed="rId2"/>
          <a:stretch>
            <a:fillRect/>
          </a:stretch>
        </p:blipFill>
        <p:spPr>
          <a:xfrm>
            <a:off x="3413384" y="750157"/>
            <a:ext cx="5418241" cy="5357686"/>
          </a:xfrm>
          <a:prstGeom prst="rect">
            <a:avLst/>
          </a:prstGeom>
        </p:spPr>
      </p:pic>
    </p:spTree>
    <p:extLst>
      <p:ext uri="{BB962C8B-B14F-4D97-AF65-F5344CB8AC3E}">
        <p14:creationId xmlns:p14="http://schemas.microsoft.com/office/powerpoint/2010/main" val="118638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12731-4B55-99AF-E568-12CCC1039C98}"/>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D986DA1-41E0-7285-5467-5BCC9BE52548}"/>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chemeClr val="bg1"/>
                </a:solidFill>
                <a:cs typeface="Arial" panose="020B0604020202020204" pitchFamily="34" charset="0"/>
              </a:rPr>
              <a:t>Module 3: </a:t>
            </a:r>
            <a:br>
              <a:rPr lang="en-US" altLang="en-US" sz="2400" dirty="0">
                <a:solidFill>
                  <a:schemeClr val="bg1"/>
                </a:solidFill>
                <a:cs typeface="Arial" panose="020B0604020202020204" pitchFamily="34" charset="0"/>
              </a:rPr>
            </a:br>
            <a:r>
              <a:rPr lang="en-US" altLang="en-US" sz="2400" dirty="0">
                <a:solidFill>
                  <a:schemeClr val="bg1"/>
                </a:solidFill>
                <a:cs typeface="Arial" panose="020B0604020202020204" pitchFamily="34" charset="0"/>
              </a:rPr>
              <a:t>data collection and management</a:t>
            </a:r>
          </a:p>
        </p:txBody>
      </p:sp>
      <p:sp>
        <p:nvSpPr>
          <p:cNvPr id="8195" name="Title 1">
            <a:extLst>
              <a:ext uri="{FF2B5EF4-FFF2-40B4-BE49-F238E27FC236}">
                <a16:creationId xmlns:a16="http://schemas.microsoft.com/office/drawing/2014/main" id="{F1B1E191-0D7D-6C35-88AE-32DBC73D0A49}"/>
              </a:ext>
            </a:extLst>
          </p:cNvPr>
          <p:cNvSpPr txBox="1">
            <a:spLocks/>
          </p:cNvSpPr>
          <p:nvPr/>
        </p:nvSpPr>
        <p:spPr bwMode="auto">
          <a:xfrm>
            <a:off x="523875" y="2944865"/>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bg1"/>
                </a:solidFill>
                <a:cs typeface="Arial" panose="020B0604020202020204" pitchFamily="34" charset="0"/>
              </a:rPr>
              <a:t>1.    Data Collection Techniques</a:t>
            </a:r>
          </a:p>
          <a:p>
            <a:pPr eaLnBrk="1" hangingPunct="1"/>
            <a:r>
              <a:rPr lang="en-US" altLang="en-US" dirty="0">
                <a:solidFill>
                  <a:schemeClr val="bg1"/>
                </a:solidFill>
                <a:cs typeface="Arial" panose="020B0604020202020204" pitchFamily="34" charset="0"/>
              </a:rPr>
              <a:t>2.	Tools for Data Collection</a:t>
            </a:r>
          </a:p>
          <a:p>
            <a:pPr eaLnBrk="1" hangingPunct="1"/>
            <a:r>
              <a:rPr lang="en-US" altLang="en-US" dirty="0">
                <a:solidFill>
                  <a:schemeClr val="bg1"/>
                </a:solidFill>
                <a:cs typeface="Arial" panose="020B0604020202020204" pitchFamily="34" charset="0"/>
              </a:rPr>
              <a:t>3.	Data Entry and Cleaning</a:t>
            </a:r>
          </a:p>
        </p:txBody>
      </p:sp>
      <p:pic>
        <p:nvPicPr>
          <p:cNvPr id="2" name="Picture 1">
            <a:extLst>
              <a:ext uri="{FF2B5EF4-FFF2-40B4-BE49-F238E27FC236}">
                <a16:creationId xmlns:a16="http://schemas.microsoft.com/office/drawing/2014/main" id="{65CCEF76-CDAD-0D4F-D1C5-EBFF406EC006}"/>
              </a:ext>
            </a:extLst>
          </p:cNvPr>
          <p:cNvPicPr>
            <a:picLocks noChangeAspect="1"/>
          </p:cNvPicPr>
          <p:nvPr/>
        </p:nvPicPr>
        <p:blipFill>
          <a:blip r:embed="rId2"/>
          <a:stretch>
            <a:fillRect/>
          </a:stretch>
        </p:blipFill>
        <p:spPr>
          <a:xfrm>
            <a:off x="7436789" y="6376323"/>
            <a:ext cx="1707211" cy="481677"/>
          </a:xfrm>
          <a:prstGeom prst="rect">
            <a:avLst/>
          </a:prstGeom>
        </p:spPr>
      </p:pic>
    </p:spTree>
    <p:extLst>
      <p:ext uri="{BB962C8B-B14F-4D97-AF65-F5344CB8AC3E}">
        <p14:creationId xmlns:p14="http://schemas.microsoft.com/office/powerpoint/2010/main" val="420119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E5D39F8-EBA4-4232-A7E0-248B05FE9638}"/>
              </a:ext>
            </a:extLst>
          </p:cNvPr>
          <p:cNvSpPr txBox="1">
            <a:spLocks/>
          </p:cNvSpPr>
          <p:nvPr/>
        </p:nvSpPr>
        <p:spPr bwMode="auto">
          <a:xfrm>
            <a:off x="363538" y="312738"/>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Module 1: </a:t>
            </a:r>
            <a:br>
              <a:rPr lang="en-US" altLang="en-US" sz="2400" dirty="0">
                <a:solidFill>
                  <a:schemeClr val="accent1"/>
                </a:solidFill>
                <a:latin typeface="Arial" panose="020B0604020202020204" pitchFamily="34" charset="0"/>
                <a:cs typeface="Arial" panose="020B0604020202020204" pitchFamily="34" charset="0"/>
              </a:rPr>
            </a:br>
            <a:r>
              <a:rPr lang="en-US" altLang="en-US" sz="2400" dirty="0">
                <a:solidFill>
                  <a:schemeClr val="accent1"/>
                </a:solidFill>
                <a:latin typeface="Arial" panose="020B0604020202020204" pitchFamily="34" charset="0"/>
                <a:cs typeface="Arial" panose="020B0604020202020204" pitchFamily="34" charset="0"/>
              </a:rPr>
              <a:t>Introduction to HIV Resource Tracking (RT)</a:t>
            </a:r>
          </a:p>
        </p:txBody>
      </p:sp>
      <p:sp>
        <p:nvSpPr>
          <p:cNvPr id="7171" name="TextBox 6">
            <a:extLst>
              <a:ext uri="{FF2B5EF4-FFF2-40B4-BE49-F238E27FC236}">
                <a16:creationId xmlns:a16="http://schemas.microsoft.com/office/drawing/2014/main" id="{050DB395-9A8E-4C68-B2C9-84A5924F0C97}"/>
              </a:ext>
            </a:extLst>
          </p:cNvPr>
          <p:cNvSpPr txBox="1">
            <a:spLocks noChangeArrowheads="1"/>
          </p:cNvSpPr>
          <p:nvPr/>
        </p:nvSpPr>
        <p:spPr bwMode="auto">
          <a:xfrm>
            <a:off x="363538" y="1943978"/>
            <a:ext cx="6089728" cy="14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1. Objectives of the module</a:t>
            </a:r>
          </a:p>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2. Rationale and purpose of conducting the CLO RT</a:t>
            </a:r>
          </a:p>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3. Community-Led Response to HIV</a:t>
            </a:r>
          </a:p>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4. Key Concepts and Terminologies</a:t>
            </a:r>
          </a:p>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5. Commonalities between NASA and CLO 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67BF-8076-1FE7-FE46-0A6E646D255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AB0DAA5-8B3A-9588-78D0-8EF94181A53D}"/>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Data collection approach</a:t>
            </a:r>
          </a:p>
        </p:txBody>
      </p:sp>
      <p:sp>
        <p:nvSpPr>
          <p:cNvPr id="2" name="TextBox 1">
            <a:extLst>
              <a:ext uri="{FF2B5EF4-FFF2-40B4-BE49-F238E27FC236}">
                <a16:creationId xmlns:a16="http://schemas.microsoft.com/office/drawing/2014/main" id="{B51EFDEC-437D-E7D1-93F6-304D54597737}"/>
              </a:ext>
            </a:extLst>
          </p:cNvPr>
          <p:cNvSpPr txBox="1"/>
          <p:nvPr/>
        </p:nvSpPr>
        <p:spPr>
          <a:xfrm>
            <a:off x="217417" y="2683011"/>
            <a:ext cx="8656461" cy="1754326"/>
          </a:xfrm>
          <a:prstGeom prst="rect">
            <a:avLst/>
          </a:prstGeom>
          <a:noFill/>
        </p:spPr>
        <p:txBody>
          <a:bodyPr wrap="square">
            <a:spAutoFit/>
          </a:bodyPr>
          <a:lstStyle/>
          <a:p>
            <a:endParaRPr lang="en-US" dirty="0">
              <a:latin typeface="+mn-lt"/>
            </a:endParaRPr>
          </a:p>
          <a:p>
            <a:endParaRPr lang="en-US" dirty="0">
              <a:latin typeface="+mn-lt"/>
            </a:endParaRPr>
          </a:p>
          <a:p>
            <a:pPr marL="285750" indent="-285750">
              <a:buFont typeface="Wingdings" panose="05000000000000000000" pitchFamily="2" charset="2"/>
              <a:buChar char="v"/>
            </a:pPr>
            <a:r>
              <a:rPr lang="en-US" dirty="0">
                <a:latin typeface="+mn-lt"/>
              </a:rPr>
              <a:t>Preference for </a:t>
            </a:r>
            <a:r>
              <a:rPr lang="en-US" b="1" dirty="0">
                <a:latin typeface="+mn-lt"/>
              </a:rPr>
              <a:t>Face-to-Face Interviews</a:t>
            </a:r>
            <a:r>
              <a:rPr lang="en-US" dirty="0">
                <a:latin typeface="+mn-lt"/>
              </a:rPr>
              <a:t>: Face-to-face interviews are preferred due to their effectiveness in ensuring data accuracy and completeness. They allow for real-time verification and ensure that all pertinent information is captured accurately. </a:t>
            </a:r>
          </a:p>
          <a:p>
            <a:endParaRPr lang="en-US" dirty="0">
              <a:latin typeface="+mn-lt"/>
            </a:endParaRPr>
          </a:p>
        </p:txBody>
      </p:sp>
      <p:sp>
        <p:nvSpPr>
          <p:cNvPr id="3" name="TextBox 2">
            <a:extLst>
              <a:ext uri="{FF2B5EF4-FFF2-40B4-BE49-F238E27FC236}">
                <a16:creationId xmlns:a16="http://schemas.microsoft.com/office/drawing/2014/main" id="{41E5AEE7-50E3-495F-0480-9F8760D817EF}"/>
              </a:ext>
            </a:extLst>
          </p:cNvPr>
          <p:cNvSpPr txBox="1"/>
          <p:nvPr/>
        </p:nvSpPr>
        <p:spPr>
          <a:xfrm>
            <a:off x="181155" y="1303961"/>
            <a:ext cx="8745428" cy="1754326"/>
          </a:xfrm>
          <a:prstGeom prst="rect">
            <a:avLst/>
          </a:prstGeom>
          <a:noFill/>
        </p:spPr>
        <p:txBody>
          <a:bodyPr wrap="square">
            <a:spAutoFit/>
          </a:bodyPr>
          <a:lstStyle/>
          <a:p>
            <a:pPr marL="285750" indent="-285750">
              <a:buFont typeface="Wingdings" panose="05000000000000000000" pitchFamily="2" charset="2"/>
              <a:buChar char="v"/>
            </a:pPr>
            <a:r>
              <a:rPr lang="en-US" dirty="0">
                <a:latin typeface="+mn-lt"/>
              </a:rPr>
              <a:t>The RT for CLO will primarily adopt a </a:t>
            </a:r>
            <a:r>
              <a:rPr lang="en-US" b="1" dirty="0">
                <a:latin typeface="+mn-lt"/>
              </a:rPr>
              <a:t>bottom-up approach to data collection</a:t>
            </a:r>
            <a:r>
              <a:rPr lang="en-US" dirty="0">
                <a:latin typeface="+mn-lt"/>
              </a:rPr>
              <a:t>, focusing on granularity and detailed level. Instead of collecting data from higher levels (Top-down approach), it involves collecting data from individual sources, such as specific projects, programs, or activities within the CLO’s response. Data collectors will interview respondents or will assist them to fill in the form, prompting for further details to allow the collection of granular data.</a:t>
            </a:r>
            <a:endParaRPr lang="en-ZA" dirty="0">
              <a:latin typeface="+mn-lt"/>
            </a:endParaRPr>
          </a:p>
        </p:txBody>
      </p:sp>
      <p:sp>
        <p:nvSpPr>
          <p:cNvPr id="4" name="TextBox 3">
            <a:extLst>
              <a:ext uri="{FF2B5EF4-FFF2-40B4-BE49-F238E27FC236}">
                <a16:creationId xmlns:a16="http://schemas.microsoft.com/office/drawing/2014/main" id="{98CD05B6-AF11-39B4-D958-579574EA2CC5}"/>
              </a:ext>
            </a:extLst>
          </p:cNvPr>
          <p:cNvSpPr txBox="1"/>
          <p:nvPr/>
        </p:nvSpPr>
        <p:spPr>
          <a:xfrm>
            <a:off x="181155" y="4379828"/>
            <a:ext cx="9074605" cy="646331"/>
          </a:xfrm>
          <a:prstGeom prst="rect">
            <a:avLst/>
          </a:prstGeom>
          <a:noFill/>
        </p:spPr>
        <p:txBody>
          <a:bodyPr wrap="square">
            <a:spAutoFit/>
          </a:bodyPr>
          <a:lstStyle/>
          <a:p>
            <a:pPr marL="285750" indent="-285750">
              <a:buFont typeface="Wingdings" panose="05000000000000000000" pitchFamily="2" charset="2"/>
              <a:buChar char="v"/>
            </a:pPr>
            <a:r>
              <a:rPr lang="en-US" b="1" dirty="0">
                <a:latin typeface="+mn-lt"/>
              </a:rPr>
              <a:t>Combination Approach</a:t>
            </a:r>
            <a:r>
              <a:rPr lang="en-US" dirty="0">
                <a:latin typeface="+mn-lt"/>
              </a:rPr>
              <a:t>: Depending on respondent availability, a combination of </a:t>
            </a:r>
          </a:p>
          <a:p>
            <a:r>
              <a:rPr lang="en-US" dirty="0">
                <a:latin typeface="+mn-lt"/>
              </a:rPr>
              <a:t>      face-to-face and virtual interviews may be employed to optimize data collection efforts.</a:t>
            </a:r>
          </a:p>
        </p:txBody>
      </p:sp>
    </p:spTree>
    <p:extLst>
      <p:ext uri="{BB962C8B-B14F-4D97-AF65-F5344CB8AC3E}">
        <p14:creationId xmlns:p14="http://schemas.microsoft.com/office/powerpoint/2010/main" val="157670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C3CA-DA9A-761A-AC28-23EA094B7659}"/>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3FD7F32F-A29F-366D-95FE-8A60F2F26F2F}"/>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Data collection tools</a:t>
            </a:r>
          </a:p>
        </p:txBody>
      </p:sp>
      <p:sp>
        <p:nvSpPr>
          <p:cNvPr id="6" name="Rectangle: Rounded Corners 5">
            <a:extLst>
              <a:ext uri="{FF2B5EF4-FFF2-40B4-BE49-F238E27FC236}">
                <a16:creationId xmlns:a16="http://schemas.microsoft.com/office/drawing/2014/main" id="{33550621-E730-4765-8347-30ADF47CB948}"/>
              </a:ext>
            </a:extLst>
          </p:cNvPr>
          <p:cNvSpPr/>
          <p:nvPr/>
        </p:nvSpPr>
        <p:spPr>
          <a:xfrm>
            <a:off x="141668" y="1245863"/>
            <a:ext cx="8854225" cy="47306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Two data collection tools were developed with distinct objectives for CLO resource tracking</a:t>
            </a:r>
          </a:p>
        </p:txBody>
      </p:sp>
      <p:sp>
        <p:nvSpPr>
          <p:cNvPr id="7" name="TextBox 6">
            <a:extLst>
              <a:ext uri="{FF2B5EF4-FFF2-40B4-BE49-F238E27FC236}">
                <a16:creationId xmlns:a16="http://schemas.microsoft.com/office/drawing/2014/main" id="{1503991A-8F93-E96F-FB2F-2F631F6A479F}"/>
              </a:ext>
            </a:extLst>
          </p:cNvPr>
          <p:cNvSpPr txBox="1"/>
          <p:nvPr/>
        </p:nvSpPr>
        <p:spPr>
          <a:xfrm>
            <a:off x="221870" y="1919253"/>
            <a:ext cx="8471369" cy="2031325"/>
          </a:xfrm>
          <a:prstGeom prst="rect">
            <a:avLst/>
          </a:prstGeom>
          <a:noFill/>
        </p:spPr>
        <p:txBody>
          <a:bodyPr wrap="square">
            <a:spAutoFit/>
          </a:bodyPr>
          <a:lstStyle/>
          <a:p>
            <a:pPr algn="just"/>
            <a:r>
              <a:rPr lang="en-US" b="1" dirty="0">
                <a:latin typeface="+mn-lt"/>
              </a:rPr>
              <a:t>The first tool </a:t>
            </a:r>
            <a:r>
              <a:rPr lang="en-US" dirty="0">
                <a:latin typeface="+mn-lt"/>
              </a:rPr>
              <a:t>is a user-friendly and printable version of the workbook (Tool A), </a:t>
            </a:r>
            <a:r>
              <a:rPr lang="en-US" b="1" dirty="0">
                <a:latin typeface="+mn-lt"/>
              </a:rPr>
              <a:t>designed to collect non-financial transactions,</a:t>
            </a:r>
            <a:r>
              <a:rPr lang="en-US" dirty="0">
                <a:latin typeface="+mn-lt"/>
              </a:rPr>
              <a:t> such as volunteer time, pro-bono services, and donations (including rent-free use of space and in-kind services). This tool is tailored for community-led organizations and includes various tables covering key aspects such as the organization's profile, beneficiaries, intervention, and revenue sources (like grants, fundraising, or household contributions).</a:t>
            </a:r>
          </a:p>
          <a:p>
            <a:pPr algn="just"/>
            <a:endParaRPr lang="en-US" dirty="0">
              <a:latin typeface="+mn-lt"/>
            </a:endParaRPr>
          </a:p>
        </p:txBody>
      </p:sp>
      <p:sp>
        <p:nvSpPr>
          <p:cNvPr id="8" name="TextBox 7">
            <a:extLst>
              <a:ext uri="{FF2B5EF4-FFF2-40B4-BE49-F238E27FC236}">
                <a16:creationId xmlns:a16="http://schemas.microsoft.com/office/drawing/2014/main" id="{3B124A7E-5EB5-CF0B-82B0-8396DD68C9F6}"/>
              </a:ext>
            </a:extLst>
          </p:cNvPr>
          <p:cNvSpPr txBox="1"/>
          <p:nvPr/>
        </p:nvSpPr>
        <p:spPr>
          <a:xfrm>
            <a:off x="221870" y="4981897"/>
            <a:ext cx="8899838" cy="923330"/>
          </a:xfrm>
          <a:prstGeom prst="rect">
            <a:avLst/>
          </a:prstGeom>
          <a:noFill/>
        </p:spPr>
        <p:txBody>
          <a:bodyPr wrap="square">
            <a:spAutoFit/>
          </a:bodyPr>
          <a:lstStyle/>
          <a:p>
            <a:r>
              <a:rPr lang="en-US" b="1" dirty="0">
                <a:latin typeface="+mn-lt"/>
              </a:rPr>
              <a:t>The second tool </a:t>
            </a:r>
            <a:r>
              <a:rPr lang="en-US" dirty="0">
                <a:latin typeface="+mn-lt"/>
              </a:rPr>
              <a:t>is a customized tool (Tool B) </a:t>
            </a:r>
            <a:r>
              <a:rPr lang="en-US" b="1" dirty="0">
                <a:latin typeface="+mn-lt"/>
              </a:rPr>
              <a:t>designed to collect financial transactions</a:t>
            </a:r>
            <a:r>
              <a:rPr lang="en-US" dirty="0">
                <a:latin typeface="+mn-lt"/>
              </a:rPr>
              <a:t>, allowing the mapping of all NASA vectors based on the DCT format. The DCT will be used to consolidate and recreate financial transactions for import into RTT.</a:t>
            </a:r>
            <a:endParaRPr lang="en-ZA" dirty="0">
              <a:latin typeface="+mn-lt"/>
            </a:endParaRPr>
          </a:p>
        </p:txBody>
      </p:sp>
      <p:sp>
        <p:nvSpPr>
          <p:cNvPr id="10" name="TextBox 9">
            <a:extLst>
              <a:ext uri="{FF2B5EF4-FFF2-40B4-BE49-F238E27FC236}">
                <a16:creationId xmlns:a16="http://schemas.microsoft.com/office/drawing/2014/main" id="{A018FD83-2C8A-45B0-E840-EE2AAA668EEF}"/>
              </a:ext>
            </a:extLst>
          </p:cNvPr>
          <p:cNvSpPr txBox="1"/>
          <p:nvPr/>
        </p:nvSpPr>
        <p:spPr>
          <a:xfrm>
            <a:off x="1094704" y="3781874"/>
            <a:ext cx="6507050" cy="923330"/>
          </a:xfrm>
          <a:prstGeom prst="rect">
            <a:avLst/>
          </a:prstGeom>
          <a:noFill/>
        </p:spPr>
        <p:txBody>
          <a:bodyPr wrap="square">
            <a:spAutoFit/>
          </a:bodyPr>
          <a:lstStyle/>
          <a:p>
            <a:pPr algn="just"/>
            <a:r>
              <a:rPr lang="en-US" dirty="0">
                <a:solidFill>
                  <a:schemeClr val="accent2"/>
                </a:solidFill>
                <a:latin typeface="+mn-lt"/>
              </a:rPr>
              <a:t>Do not make assumptions when completing the forms but find the spending evidence and add up all the received non-cash donations, in volume and also in monetary valuation.</a:t>
            </a:r>
            <a:endParaRPr lang="en-ZA" dirty="0">
              <a:solidFill>
                <a:schemeClr val="accent2"/>
              </a:solidFill>
              <a:latin typeface="+mn-lt"/>
            </a:endParaRPr>
          </a:p>
        </p:txBody>
      </p:sp>
    </p:spTree>
    <p:extLst>
      <p:ext uri="{BB962C8B-B14F-4D97-AF65-F5344CB8AC3E}">
        <p14:creationId xmlns:p14="http://schemas.microsoft.com/office/powerpoint/2010/main" val="322893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52EB-FD84-D957-A371-C0925DAE7CB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37C28B48-039A-52BE-0F3C-76910DC39FE8}"/>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In-kind donations and other non-financial data collection </a:t>
            </a:r>
          </a:p>
        </p:txBody>
      </p:sp>
      <p:sp>
        <p:nvSpPr>
          <p:cNvPr id="2" name="TextBox 1">
            <a:extLst>
              <a:ext uri="{FF2B5EF4-FFF2-40B4-BE49-F238E27FC236}">
                <a16:creationId xmlns:a16="http://schemas.microsoft.com/office/drawing/2014/main" id="{7DAE0913-3AC0-76B0-B422-3E88D7BB4BE2}"/>
              </a:ext>
            </a:extLst>
          </p:cNvPr>
          <p:cNvSpPr txBox="1"/>
          <p:nvPr/>
        </p:nvSpPr>
        <p:spPr>
          <a:xfrm>
            <a:off x="279620" y="1032740"/>
            <a:ext cx="8291886" cy="5909310"/>
          </a:xfrm>
          <a:prstGeom prst="rect">
            <a:avLst/>
          </a:prstGeom>
          <a:noFill/>
        </p:spPr>
        <p:txBody>
          <a:bodyPr wrap="square">
            <a:spAutoFit/>
          </a:bodyPr>
          <a:lstStyle/>
          <a:p>
            <a:r>
              <a:rPr lang="en-US" b="1" dirty="0">
                <a:latin typeface="+mn-lt"/>
              </a:rPr>
              <a:t>STEP 1. </a:t>
            </a:r>
            <a:r>
              <a:rPr lang="en-US" dirty="0">
                <a:latin typeface="+mn-lt"/>
              </a:rPr>
              <a:t>Discuss and customize the data collection tool with the NASA team. This should be part of the training, to ensure that data collectors understand the tool and data requirements. </a:t>
            </a:r>
          </a:p>
          <a:p>
            <a:endParaRPr lang="en-US" dirty="0">
              <a:latin typeface="+mn-lt"/>
            </a:endParaRPr>
          </a:p>
          <a:p>
            <a:r>
              <a:rPr lang="en-US" b="1" dirty="0">
                <a:latin typeface="+mn-lt"/>
              </a:rPr>
              <a:t>STEP 2</a:t>
            </a:r>
            <a:r>
              <a:rPr lang="en-US" dirty="0">
                <a:latin typeface="+mn-lt"/>
              </a:rPr>
              <a:t>. Distribute the tool to all eligible CLOs in advance of the interview appointment to prepare the data accordingly.  Given that a self-administered tool might not yield high-quality or detailed data, it is essential for data collectors to conduct face-to-face or virtual interviews. </a:t>
            </a:r>
          </a:p>
          <a:p>
            <a:r>
              <a:rPr lang="en-US" dirty="0">
                <a:latin typeface="+mn-lt"/>
              </a:rPr>
              <a:t> </a:t>
            </a:r>
          </a:p>
          <a:p>
            <a:r>
              <a:rPr lang="en-US" b="1" dirty="0">
                <a:latin typeface="+mn-lt"/>
              </a:rPr>
              <a:t>STEP 3.  </a:t>
            </a:r>
            <a:r>
              <a:rPr lang="en-US" dirty="0">
                <a:latin typeface="+mn-lt"/>
              </a:rPr>
              <a:t>Data collection. To make this process a success,  the national authorities and national networks of KP have to support the NASA team in securing appointments with CLOs, noting that in some countries KP organizations operate underground and cannot expose their identity or location without fully trusting the researchers. </a:t>
            </a:r>
          </a:p>
          <a:p>
            <a:endParaRPr lang="en-US" dirty="0">
              <a:latin typeface="+mn-lt"/>
            </a:endParaRPr>
          </a:p>
          <a:p>
            <a:r>
              <a:rPr lang="en-US" b="1" dirty="0">
                <a:latin typeface="+mn-lt"/>
              </a:rPr>
              <a:t>STEP 4. </a:t>
            </a:r>
            <a:r>
              <a:rPr lang="en-US" dirty="0">
                <a:latin typeface="+mn-lt"/>
              </a:rPr>
              <a:t>Data collectors' deployment in the field. During the interviews, data collectors should assist respondents in accurately completing the data collection tool to ensure the information gathered is both comprehensive and accurate. </a:t>
            </a:r>
            <a:r>
              <a:rPr lang="en-US" dirty="0">
                <a:solidFill>
                  <a:srgbClr val="FF0000"/>
                </a:solidFill>
                <a:latin typeface="+mn-lt"/>
              </a:rPr>
              <a:t>Remember to request for the CLO annual reports to corroborate with the information provided in the data collection tools.</a:t>
            </a:r>
          </a:p>
          <a:p>
            <a:endParaRPr lang="en-US" dirty="0">
              <a:latin typeface="+mn-lt"/>
            </a:endParaRPr>
          </a:p>
          <a:p>
            <a:endParaRPr lang="en-ZA" dirty="0">
              <a:latin typeface="+mn-lt"/>
            </a:endParaRPr>
          </a:p>
        </p:txBody>
      </p:sp>
    </p:spTree>
    <p:extLst>
      <p:ext uri="{BB962C8B-B14F-4D97-AF65-F5344CB8AC3E}">
        <p14:creationId xmlns:p14="http://schemas.microsoft.com/office/powerpoint/2010/main" val="201746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4A92-3B1C-01B4-1E8E-E8572D85B35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586BF5B-8CAF-07A8-5F01-2583AA186CAE}"/>
              </a:ext>
            </a:extLst>
          </p:cNvPr>
          <p:cNvSpPr txBox="1">
            <a:spLocks/>
          </p:cNvSpPr>
          <p:nvPr/>
        </p:nvSpPr>
        <p:spPr bwMode="auto">
          <a:xfrm>
            <a:off x="358159" y="8767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In-kind donations and other non-financial data </a:t>
            </a:r>
          </a:p>
        </p:txBody>
      </p:sp>
      <p:graphicFrame>
        <p:nvGraphicFramePr>
          <p:cNvPr id="3" name="Table 2">
            <a:extLst>
              <a:ext uri="{FF2B5EF4-FFF2-40B4-BE49-F238E27FC236}">
                <a16:creationId xmlns:a16="http://schemas.microsoft.com/office/drawing/2014/main" id="{ABFFE24A-25C0-2074-6160-B3A1E29441AD}"/>
              </a:ext>
            </a:extLst>
          </p:cNvPr>
          <p:cNvGraphicFramePr>
            <a:graphicFrameLocks noGrp="1"/>
          </p:cNvGraphicFramePr>
          <p:nvPr>
            <p:extLst>
              <p:ext uri="{D42A27DB-BD31-4B8C-83A1-F6EECF244321}">
                <p14:modId xmlns:p14="http://schemas.microsoft.com/office/powerpoint/2010/main" val="2556367605"/>
              </p:ext>
            </p:extLst>
          </p:nvPr>
        </p:nvGraphicFramePr>
        <p:xfrm>
          <a:off x="4749558" y="704205"/>
          <a:ext cx="4338820" cy="2923223"/>
        </p:xfrm>
        <a:graphic>
          <a:graphicData uri="http://schemas.openxmlformats.org/drawingml/2006/table">
            <a:tbl>
              <a:tblPr firstRow="1" firstCol="1" bandRow="1"/>
              <a:tblGrid>
                <a:gridCol w="602679">
                  <a:extLst>
                    <a:ext uri="{9D8B030D-6E8A-4147-A177-3AD203B41FA5}">
                      <a16:colId xmlns:a16="http://schemas.microsoft.com/office/drawing/2014/main" val="4148714643"/>
                    </a:ext>
                  </a:extLst>
                </a:gridCol>
                <a:gridCol w="868705">
                  <a:extLst>
                    <a:ext uri="{9D8B030D-6E8A-4147-A177-3AD203B41FA5}">
                      <a16:colId xmlns:a16="http://schemas.microsoft.com/office/drawing/2014/main" val="658229707"/>
                    </a:ext>
                  </a:extLst>
                </a:gridCol>
                <a:gridCol w="707835">
                  <a:extLst>
                    <a:ext uri="{9D8B030D-6E8A-4147-A177-3AD203B41FA5}">
                      <a16:colId xmlns:a16="http://schemas.microsoft.com/office/drawing/2014/main" val="2105648607"/>
                    </a:ext>
                  </a:extLst>
                </a:gridCol>
                <a:gridCol w="631715">
                  <a:extLst>
                    <a:ext uri="{9D8B030D-6E8A-4147-A177-3AD203B41FA5}">
                      <a16:colId xmlns:a16="http://schemas.microsoft.com/office/drawing/2014/main" val="1733880224"/>
                    </a:ext>
                  </a:extLst>
                </a:gridCol>
                <a:gridCol w="486930">
                  <a:extLst>
                    <a:ext uri="{9D8B030D-6E8A-4147-A177-3AD203B41FA5}">
                      <a16:colId xmlns:a16="http://schemas.microsoft.com/office/drawing/2014/main" val="644435719"/>
                    </a:ext>
                  </a:extLst>
                </a:gridCol>
                <a:gridCol w="1040956">
                  <a:extLst>
                    <a:ext uri="{9D8B030D-6E8A-4147-A177-3AD203B41FA5}">
                      <a16:colId xmlns:a16="http://schemas.microsoft.com/office/drawing/2014/main" val="3792062248"/>
                    </a:ext>
                  </a:extLst>
                </a:gridCol>
              </a:tblGrid>
              <a:tr h="657868">
                <a:tc gridSpan="6">
                  <a:txBody>
                    <a:bodyPr/>
                    <a:lstStyle/>
                    <a:p>
                      <a:pPr marL="0" lvl="0" indent="0">
                        <a:buFont typeface="+mj-lt"/>
                        <a:buNone/>
                      </a:pPr>
                      <a:r>
                        <a:rPr lang="en-ZA" sz="1100" b="1" dirty="0">
                          <a:effectLst/>
                          <a:latin typeface="Calibri Light" panose="020F0302020204030204" pitchFamily="34" charset="0"/>
                          <a:ea typeface="Calibri" panose="020F0502020204030204" pitchFamily="34" charset="0"/>
                          <a:cs typeface="Times New Roman" panose="02020603050405020304" pitchFamily="18" charset="0"/>
                        </a:rPr>
                        <a:t>2.  </a:t>
                      </a: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Volunteers' contribution</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 Please describe the </a:t>
                      </a: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volunteers' contribution</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to the organization, programs, the number of hours of voluntary work per day, and the number of working days a year. Example, 10 volunteers working 4 hours a day = 40 hours/day, every Saturday = 52 days/year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9526942"/>
                  </a:ext>
                </a:extLst>
              </a:tr>
              <a:tr h="696181">
                <a:tc>
                  <a:txBody>
                    <a:bodyPr/>
                    <a:lstStyle/>
                    <a:p>
                      <a:pPr>
                        <a:lnSpc>
                          <a:spcPct val="107000"/>
                        </a:lnSpc>
                        <a:spcAft>
                          <a:spcPts val="80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No. of volunteers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Program/activity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Volunteer Tasks / Duties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Hours Volunteer /day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Days/year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Estimated Volunteer Cost / Value? Using min. wage?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38610"/>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348451"/>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3017560"/>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824712"/>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45211"/>
                  </a:ext>
                </a:extLst>
              </a:tr>
              <a:tr h="168205">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200126"/>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455191"/>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078947"/>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782981"/>
                  </a:ext>
                </a:extLst>
              </a:tr>
              <a:tr h="168205">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550714"/>
                  </a:ext>
                </a:extLst>
              </a:tr>
            </a:tbl>
          </a:graphicData>
        </a:graphic>
      </p:graphicFrame>
      <p:graphicFrame>
        <p:nvGraphicFramePr>
          <p:cNvPr id="4" name="Table 3">
            <a:extLst>
              <a:ext uri="{FF2B5EF4-FFF2-40B4-BE49-F238E27FC236}">
                <a16:creationId xmlns:a16="http://schemas.microsoft.com/office/drawing/2014/main" id="{B6EAE5CD-A897-6094-07C9-6A726582354F}"/>
              </a:ext>
            </a:extLst>
          </p:cNvPr>
          <p:cNvGraphicFramePr>
            <a:graphicFrameLocks noGrp="1"/>
          </p:cNvGraphicFramePr>
          <p:nvPr>
            <p:extLst>
              <p:ext uri="{D42A27DB-BD31-4B8C-83A1-F6EECF244321}">
                <p14:modId xmlns:p14="http://schemas.microsoft.com/office/powerpoint/2010/main" val="410745149"/>
              </p:ext>
            </p:extLst>
          </p:nvPr>
        </p:nvGraphicFramePr>
        <p:xfrm>
          <a:off x="55622" y="3627428"/>
          <a:ext cx="4620353" cy="3022188"/>
        </p:xfrm>
        <a:graphic>
          <a:graphicData uri="http://schemas.openxmlformats.org/drawingml/2006/table">
            <a:tbl>
              <a:tblPr firstRow="1" firstCol="1" bandRow="1"/>
              <a:tblGrid>
                <a:gridCol w="898541">
                  <a:extLst>
                    <a:ext uri="{9D8B030D-6E8A-4147-A177-3AD203B41FA5}">
                      <a16:colId xmlns:a16="http://schemas.microsoft.com/office/drawing/2014/main" val="2863418648"/>
                    </a:ext>
                  </a:extLst>
                </a:gridCol>
                <a:gridCol w="1090922">
                  <a:extLst>
                    <a:ext uri="{9D8B030D-6E8A-4147-A177-3AD203B41FA5}">
                      <a16:colId xmlns:a16="http://schemas.microsoft.com/office/drawing/2014/main" val="3280221382"/>
                    </a:ext>
                  </a:extLst>
                </a:gridCol>
                <a:gridCol w="1475688">
                  <a:extLst>
                    <a:ext uri="{9D8B030D-6E8A-4147-A177-3AD203B41FA5}">
                      <a16:colId xmlns:a16="http://schemas.microsoft.com/office/drawing/2014/main" val="4042721354"/>
                    </a:ext>
                  </a:extLst>
                </a:gridCol>
                <a:gridCol w="1155202">
                  <a:extLst>
                    <a:ext uri="{9D8B030D-6E8A-4147-A177-3AD203B41FA5}">
                      <a16:colId xmlns:a16="http://schemas.microsoft.com/office/drawing/2014/main" val="1322611785"/>
                    </a:ext>
                  </a:extLst>
                </a:gridCol>
              </a:tblGrid>
              <a:tr h="1054437">
                <a:tc gridSpan="4">
                  <a:txBody>
                    <a:bodyPr/>
                    <a:lstStyle/>
                    <a:p>
                      <a:pPr marL="0" lvl="0" indent="0">
                        <a:buFont typeface="+mj-lt"/>
                        <a:buNone/>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3. Annual-Base Free Use of Property.</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Please provide details about the property that has been donated for free-use, particularly if it has been used regularly and continuously throughout the year. Please categorize the properties by type and purpose (</a:t>
                      </a:r>
                      <a:r>
                        <a:rPr lang="en-US" sz="1000" i="1" dirty="0">
                          <a:effectLst/>
                          <a:latin typeface="Calibri Light" panose="020F0302020204030204" pitchFamily="34" charset="0"/>
                          <a:ea typeface="Calibri" panose="020F0502020204030204" pitchFamily="34" charset="0"/>
                          <a:cs typeface="Times New Roman" panose="02020603050405020304" pitchFamily="18" charset="0"/>
                        </a:rPr>
                        <a:t>if possible, describe their size, capacity, or any distinctive features) </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and provide an estimate of the market value for annual rental rates at the lowest price, along with the source of this estimate.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28732319"/>
                  </a:ext>
                </a:extLst>
              </a:tr>
              <a:tr h="555843">
                <a:tc>
                  <a:txBody>
                    <a:bodyPr/>
                    <a:lstStyle/>
                    <a:p>
                      <a:pPr>
                        <a:lnSpc>
                          <a:spcPct val="107000"/>
                        </a:lnSpc>
                        <a:spcAft>
                          <a:spcPts val="80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Property Type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Program/activity benefitting from the use of property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Donor Type and name </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(public, private/household or international partner)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Estimated annual rental value for such a space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987167"/>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0846197"/>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0311032"/>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83982"/>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286099"/>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466346"/>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128393"/>
                  </a:ext>
                </a:extLst>
              </a:tr>
              <a:tr h="179734">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235236"/>
                  </a:ext>
                </a:extLst>
              </a:tr>
            </a:tbl>
          </a:graphicData>
        </a:graphic>
      </p:graphicFrame>
      <p:graphicFrame>
        <p:nvGraphicFramePr>
          <p:cNvPr id="5" name="Table 4">
            <a:extLst>
              <a:ext uri="{FF2B5EF4-FFF2-40B4-BE49-F238E27FC236}">
                <a16:creationId xmlns:a16="http://schemas.microsoft.com/office/drawing/2014/main" id="{8171410C-ED37-B379-4842-15BBCBB4F87C}"/>
              </a:ext>
            </a:extLst>
          </p:cNvPr>
          <p:cNvGraphicFramePr>
            <a:graphicFrameLocks noGrp="1"/>
          </p:cNvGraphicFramePr>
          <p:nvPr>
            <p:extLst>
              <p:ext uri="{D42A27DB-BD31-4B8C-83A1-F6EECF244321}">
                <p14:modId xmlns:p14="http://schemas.microsoft.com/office/powerpoint/2010/main" val="1665208000"/>
              </p:ext>
            </p:extLst>
          </p:nvPr>
        </p:nvGraphicFramePr>
        <p:xfrm>
          <a:off x="4749559" y="3700631"/>
          <a:ext cx="4338820" cy="3267393"/>
        </p:xfrm>
        <a:graphic>
          <a:graphicData uri="http://schemas.openxmlformats.org/drawingml/2006/table">
            <a:tbl>
              <a:tblPr firstRow="1" firstCol="1" bandRow="1"/>
              <a:tblGrid>
                <a:gridCol w="867939">
                  <a:extLst>
                    <a:ext uri="{9D8B030D-6E8A-4147-A177-3AD203B41FA5}">
                      <a16:colId xmlns:a16="http://schemas.microsoft.com/office/drawing/2014/main" val="928578252"/>
                    </a:ext>
                  </a:extLst>
                </a:gridCol>
                <a:gridCol w="930028">
                  <a:extLst>
                    <a:ext uri="{9D8B030D-6E8A-4147-A177-3AD203B41FA5}">
                      <a16:colId xmlns:a16="http://schemas.microsoft.com/office/drawing/2014/main" val="911137322"/>
                    </a:ext>
                  </a:extLst>
                </a:gridCol>
                <a:gridCol w="775243">
                  <a:extLst>
                    <a:ext uri="{9D8B030D-6E8A-4147-A177-3AD203B41FA5}">
                      <a16:colId xmlns:a16="http://schemas.microsoft.com/office/drawing/2014/main" val="236653971"/>
                    </a:ext>
                  </a:extLst>
                </a:gridCol>
                <a:gridCol w="836019">
                  <a:extLst>
                    <a:ext uri="{9D8B030D-6E8A-4147-A177-3AD203B41FA5}">
                      <a16:colId xmlns:a16="http://schemas.microsoft.com/office/drawing/2014/main" val="2647493411"/>
                    </a:ext>
                  </a:extLst>
                </a:gridCol>
                <a:gridCol w="929591">
                  <a:extLst>
                    <a:ext uri="{9D8B030D-6E8A-4147-A177-3AD203B41FA5}">
                      <a16:colId xmlns:a16="http://schemas.microsoft.com/office/drawing/2014/main" val="2195833961"/>
                    </a:ext>
                  </a:extLst>
                </a:gridCol>
              </a:tblGrid>
              <a:tr h="638223">
                <a:tc gridSpan="5">
                  <a:txBody>
                    <a:bodyPr/>
                    <a:lstStyle/>
                    <a:p>
                      <a:pPr marL="0" lvl="0" indent="0">
                        <a:buFont typeface="+mj-lt"/>
                        <a:buNone/>
                      </a:pPr>
                      <a:r>
                        <a:rPr lang="en-US" sz="10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4.  Event-Based Use of Property</a:t>
                      </a:r>
                      <a:r>
                        <a:rPr lang="en-US" sz="10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Please provide details about property donated for one-time or short-term free use. Please include an estimate of the market rental rate at the lowest price for the duration of use, and specify the source of this estimate. Classify the properties by type and intended use.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86416659"/>
                  </a:ext>
                </a:extLst>
              </a:tr>
              <a:tr h="1187297">
                <a:tc>
                  <a:txBody>
                    <a:bodyPr/>
                    <a:lstStyle/>
                    <a:p>
                      <a:pPr>
                        <a:lnSpc>
                          <a:spcPct val="107000"/>
                        </a:lnSpc>
                        <a:spcAft>
                          <a:spcPts val="800"/>
                        </a:spcAft>
                      </a:pPr>
                      <a:r>
                        <a:rPr lang="en-US" sz="105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Property type/use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05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Program/activity benefitting from the use of property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05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Donor Type and name (public, private/household or international partner)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Once-time or short time? (quantity  x by frequency = total time used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05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Estimated rental rate of the property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73125"/>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070855"/>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265831"/>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440448"/>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615361"/>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340851"/>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192617"/>
                  </a:ext>
                </a:extLst>
              </a:tr>
              <a:tr h="170953">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7128708"/>
                  </a:ext>
                </a:extLst>
              </a:tr>
            </a:tbl>
          </a:graphicData>
        </a:graphic>
      </p:graphicFrame>
      <p:graphicFrame>
        <p:nvGraphicFramePr>
          <p:cNvPr id="6" name="Table 5">
            <a:extLst>
              <a:ext uri="{FF2B5EF4-FFF2-40B4-BE49-F238E27FC236}">
                <a16:creationId xmlns:a16="http://schemas.microsoft.com/office/drawing/2014/main" id="{84C9018F-B8A5-D374-DAF9-C750816B7F6A}"/>
              </a:ext>
            </a:extLst>
          </p:cNvPr>
          <p:cNvGraphicFramePr>
            <a:graphicFrameLocks noGrp="1"/>
          </p:cNvGraphicFramePr>
          <p:nvPr>
            <p:extLst>
              <p:ext uri="{D42A27DB-BD31-4B8C-83A1-F6EECF244321}">
                <p14:modId xmlns:p14="http://schemas.microsoft.com/office/powerpoint/2010/main" val="701662286"/>
              </p:ext>
            </p:extLst>
          </p:nvPr>
        </p:nvGraphicFramePr>
        <p:xfrm>
          <a:off x="55622" y="703680"/>
          <a:ext cx="4620353" cy="2868416"/>
        </p:xfrm>
        <a:graphic>
          <a:graphicData uri="http://schemas.openxmlformats.org/drawingml/2006/table">
            <a:tbl>
              <a:tblPr firstRow="1" firstCol="1" bandRow="1"/>
              <a:tblGrid>
                <a:gridCol w="557922">
                  <a:extLst>
                    <a:ext uri="{9D8B030D-6E8A-4147-A177-3AD203B41FA5}">
                      <a16:colId xmlns:a16="http://schemas.microsoft.com/office/drawing/2014/main" val="4205012334"/>
                    </a:ext>
                  </a:extLst>
                </a:gridCol>
                <a:gridCol w="705283">
                  <a:extLst>
                    <a:ext uri="{9D8B030D-6E8A-4147-A177-3AD203B41FA5}">
                      <a16:colId xmlns:a16="http://schemas.microsoft.com/office/drawing/2014/main" val="1462428959"/>
                    </a:ext>
                  </a:extLst>
                </a:gridCol>
                <a:gridCol w="924730">
                  <a:extLst>
                    <a:ext uri="{9D8B030D-6E8A-4147-A177-3AD203B41FA5}">
                      <a16:colId xmlns:a16="http://schemas.microsoft.com/office/drawing/2014/main" val="2493556777"/>
                    </a:ext>
                  </a:extLst>
                </a:gridCol>
                <a:gridCol w="1262764">
                  <a:extLst>
                    <a:ext uri="{9D8B030D-6E8A-4147-A177-3AD203B41FA5}">
                      <a16:colId xmlns:a16="http://schemas.microsoft.com/office/drawing/2014/main" val="2235009433"/>
                    </a:ext>
                  </a:extLst>
                </a:gridCol>
                <a:gridCol w="738397">
                  <a:extLst>
                    <a:ext uri="{9D8B030D-6E8A-4147-A177-3AD203B41FA5}">
                      <a16:colId xmlns:a16="http://schemas.microsoft.com/office/drawing/2014/main" val="3050117502"/>
                    </a:ext>
                  </a:extLst>
                </a:gridCol>
                <a:gridCol w="431257">
                  <a:extLst>
                    <a:ext uri="{9D8B030D-6E8A-4147-A177-3AD203B41FA5}">
                      <a16:colId xmlns:a16="http://schemas.microsoft.com/office/drawing/2014/main" val="2742076080"/>
                    </a:ext>
                  </a:extLst>
                </a:gridCol>
              </a:tblGrid>
              <a:tr h="686742">
                <a:tc gridSpan="6">
                  <a:txBody>
                    <a:bodyPr/>
                    <a:lstStyle/>
                    <a:p>
                      <a:pPr marL="0" lvl="0" indent="0">
                        <a:buFont typeface="+mj-lt"/>
                        <a:buNone/>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1. Donated goods</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received by the organization. The assets are grouped into wide categories: buildings, equipment, furniture, vehicles, supplies (medicine, food, other supplies), and other goods. Use the receipt or estimated market value for the goods.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4780278"/>
                  </a:ext>
                </a:extLst>
              </a:tr>
              <a:tr h="1037312">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No of items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Program/activity and beneficiary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Donor Type and name </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(Public, international, private,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etc</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Asset Description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(Computer, bicycle, food parcels, test kits, vehicles, supplies)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Estimated value of each item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880849"/>
                  </a:ext>
                </a:extLst>
              </a:tr>
              <a:tr h="190727">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268130"/>
                  </a:ext>
                </a:extLst>
              </a:tr>
              <a:tr h="190727">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926476"/>
                  </a:ext>
                </a:extLst>
              </a:tr>
              <a:tr h="190727">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0465386"/>
                  </a:ext>
                </a:extLst>
              </a:tr>
              <a:tr h="190727">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184883"/>
                  </a:ext>
                </a:extLst>
              </a:tr>
              <a:tr h="190727">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847118"/>
                  </a:ext>
                </a:extLst>
              </a:tr>
              <a:tr h="190727">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954899"/>
                  </a:ext>
                </a:extLst>
              </a:tr>
            </a:tbl>
          </a:graphicData>
        </a:graphic>
      </p:graphicFrame>
    </p:spTree>
    <p:extLst>
      <p:ext uri="{BB962C8B-B14F-4D97-AF65-F5344CB8AC3E}">
        <p14:creationId xmlns:p14="http://schemas.microsoft.com/office/powerpoint/2010/main" val="93451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3D67-0424-CFAC-0F22-D4541AF2B05F}"/>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DB4532F-F08D-B020-D1F6-04E561BCC35A}"/>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Financial data collection </a:t>
            </a:r>
          </a:p>
        </p:txBody>
      </p:sp>
      <p:sp>
        <p:nvSpPr>
          <p:cNvPr id="2" name="TextBox 1">
            <a:extLst>
              <a:ext uri="{FF2B5EF4-FFF2-40B4-BE49-F238E27FC236}">
                <a16:creationId xmlns:a16="http://schemas.microsoft.com/office/drawing/2014/main" id="{8B2B78C4-D9A7-A35F-3451-48C4F7C037C2}"/>
              </a:ext>
            </a:extLst>
          </p:cNvPr>
          <p:cNvSpPr txBox="1"/>
          <p:nvPr/>
        </p:nvSpPr>
        <p:spPr>
          <a:xfrm>
            <a:off x="151055" y="948690"/>
            <a:ext cx="8712797" cy="5909310"/>
          </a:xfrm>
          <a:prstGeom prst="rect">
            <a:avLst/>
          </a:prstGeom>
          <a:noFill/>
        </p:spPr>
        <p:txBody>
          <a:bodyPr wrap="square" rtlCol="0">
            <a:spAutoFit/>
          </a:bodyPr>
          <a:lstStyle/>
          <a:p>
            <a:pPr marL="342900" indent="-342900">
              <a:buFont typeface="Wingdings" panose="05000000000000000000" pitchFamily="2" charset="2"/>
              <a:buChar char="v"/>
            </a:pPr>
            <a:r>
              <a:rPr lang="en-ZA" dirty="0">
                <a:latin typeface="+mn-lt"/>
              </a:rPr>
              <a:t>Similar to the traditional NASA, this tool is designed to capture the complete flow of resources, from the origin/FE to the final beneficiaries BP. </a:t>
            </a:r>
          </a:p>
          <a:p>
            <a:pPr marL="342900" indent="-342900">
              <a:buFont typeface="Arial" panose="020B0604020202020204" pitchFamily="34" charset="0"/>
              <a:buChar char="•"/>
            </a:pPr>
            <a:endParaRPr lang="en-ZA" dirty="0">
              <a:latin typeface="+mn-lt"/>
            </a:endParaRPr>
          </a:p>
          <a:p>
            <a:pPr marL="285750" indent="-285750">
              <a:buFont typeface="Wingdings" panose="05000000000000000000" pitchFamily="2" charset="2"/>
              <a:buChar char="v"/>
            </a:pPr>
            <a:r>
              <a:rPr lang="en-US" dirty="0">
                <a:latin typeface="+mn-lt"/>
              </a:rPr>
              <a:t>The NASA practitioner and/ RT team will lead and ensure rigorous quality control measures to ensure the correct application of the tools and the quality of the data collected. </a:t>
            </a:r>
          </a:p>
          <a:p>
            <a:pPr marL="342900" indent="-342900">
              <a:buFont typeface="Arial" panose="020B0604020202020204" pitchFamily="34" charset="0"/>
              <a:buChar char="•"/>
            </a:pPr>
            <a:endParaRPr lang="en-US" dirty="0">
              <a:latin typeface="+mn-lt"/>
            </a:endParaRPr>
          </a:p>
          <a:p>
            <a:pPr marL="342900" indent="-342900">
              <a:buFont typeface="Wingdings" panose="05000000000000000000" pitchFamily="2" charset="2"/>
              <a:buChar char="v"/>
            </a:pPr>
            <a:r>
              <a:rPr lang="en-US" dirty="0">
                <a:latin typeface="+mn-lt"/>
              </a:rPr>
              <a:t>This data collection tool will be applied for primary data collection. Researchers are required to conduct face-to-face, or virtual interviews and assist respondents to complete the data collection tool correctly.  </a:t>
            </a:r>
            <a:endParaRPr lang="en-ZA" dirty="0">
              <a:latin typeface="+mn-lt"/>
            </a:endParaRPr>
          </a:p>
          <a:p>
            <a:pPr marL="342900" indent="-342900">
              <a:buFont typeface="Arial" panose="020B0604020202020204" pitchFamily="34" charset="0"/>
              <a:buChar char="•"/>
            </a:pPr>
            <a:endParaRPr lang="en-ZA" dirty="0">
              <a:latin typeface="+mn-lt"/>
            </a:endParaRPr>
          </a:p>
          <a:p>
            <a:pPr marL="342900" indent="-342900">
              <a:buFont typeface="Wingdings" panose="05000000000000000000" pitchFamily="2" charset="2"/>
              <a:buChar char="v"/>
            </a:pPr>
            <a:r>
              <a:rPr lang="en-US" dirty="0">
                <a:latin typeface="+mn-lt"/>
              </a:rPr>
              <a:t>Please note that some CLOs are sub-recipients of the main FEs (such as Government, GF, PEPFAR, and UN agencies). Therefore, the team must avoid double counting when collecting data on direct financial transfers or in-kind donations from CLOs.</a:t>
            </a:r>
          </a:p>
          <a:p>
            <a:pPr marL="342900" indent="-342900">
              <a:buFont typeface="Arial" panose="020B0604020202020204" pitchFamily="34" charset="0"/>
              <a:buChar char="•"/>
            </a:pPr>
            <a:endParaRPr lang="en-US" dirty="0">
              <a:latin typeface="+mn-lt"/>
            </a:endParaRPr>
          </a:p>
          <a:p>
            <a:pPr marL="342900" indent="-342900">
              <a:buFont typeface="Wingdings" panose="05000000000000000000" pitchFamily="2" charset="2"/>
              <a:buChar char="v"/>
            </a:pPr>
            <a:r>
              <a:rPr lang="en-US" dirty="0">
                <a:latin typeface="+mn-lt"/>
              </a:rPr>
              <a:t>Sometimes CLOs receive funds or in-kind donations from FAP but are unaware of the primary financing entity. In such cases, the FAP should be contacted to provide clarity on the source of the funding.</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endParaRPr lang="en-ZA" dirty="0">
              <a:latin typeface="+mn-lt"/>
            </a:endParaRPr>
          </a:p>
        </p:txBody>
      </p:sp>
    </p:spTree>
    <p:extLst>
      <p:ext uri="{BB962C8B-B14F-4D97-AF65-F5344CB8AC3E}">
        <p14:creationId xmlns:p14="http://schemas.microsoft.com/office/powerpoint/2010/main" val="351527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A955-8EF0-6289-3BA8-D2C0A1C67141}"/>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23A1FB1-7BD9-2D1C-6588-6C3A0E3F7301}"/>
              </a:ext>
            </a:extLst>
          </p:cNvPr>
          <p:cNvSpPr txBox="1">
            <a:spLocks/>
          </p:cNvSpPr>
          <p:nvPr/>
        </p:nvSpPr>
        <p:spPr bwMode="auto">
          <a:xfrm>
            <a:off x="363538" y="312738"/>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EXAMPLE OF data collection TOOL that captured all the required elements</a:t>
            </a:r>
          </a:p>
        </p:txBody>
      </p:sp>
      <p:pic>
        <p:nvPicPr>
          <p:cNvPr id="2" name="Picture 1">
            <a:extLst>
              <a:ext uri="{FF2B5EF4-FFF2-40B4-BE49-F238E27FC236}">
                <a16:creationId xmlns:a16="http://schemas.microsoft.com/office/drawing/2014/main" id="{ED86FBB9-C6E2-B358-0546-613EF2F9534D}"/>
              </a:ext>
            </a:extLst>
          </p:cNvPr>
          <p:cNvPicPr>
            <a:picLocks noChangeAspect="1"/>
          </p:cNvPicPr>
          <p:nvPr/>
        </p:nvPicPr>
        <p:blipFill>
          <a:blip r:embed="rId2"/>
          <a:stretch>
            <a:fillRect/>
          </a:stretch>
        </p:blipFill>
        <p:spPr>
          <a:xfrm>
            <a:off x="717858" y="1182240"/>
            <a:ext cx="7708284" cy="4960608"/>
          </a:xfrm>
          <a:prstGeom prst="rect">
            <a:avLst/>
          </a:prstGeom>
        </p:spPr>
      </p:pic>
    </p:spTree>
    <p:extLst>
      <p:ext uri="{BB962C8B-B14F-4D97-AF65-F5344CB8AC3E}">
        <p14:creationId xmlns:p14="http://schemas.microsoft.com/office/powerpoint/2010/main" val="195840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9234-74EB-17C1-9FB6-C37B1766C564}"/>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240EC459-3B73-E94D-FE5C-DACF8ECCA681}"/>
              </a:ext>
            </a:extLst>
          </p:cNvPr>
          <p:cNvSpPr txBox="1">
            <a:spLocks/>
          </p:cNvSpPr>
          <p:nvPr/>
        </p:nvSpPr>
        <p:spPr bwMode="auto">
          <a:xfrm>
            <a:off x="851984" y="282670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chemeClr val="bg1"/>
                </a:solidFill>
                <a:cs typeface="Arial" panose="020B0604020202020204" pitchFamily="34" charset="0"/>
              </a:rPr>
              <a:t>Module 4: </a:t>
            </a:r>
            <a:br>
              <a:rPr lang="en-US" altLang="en-US" sz="2400" dirty="0">
                <a:solidFill>
                  <a:schemeClr val="bg1"/>
                </a:solidFill>
                <a:cs typeface="Arial" panose="020B0604020202020204" pitchFamily="34" charset="0"/>
              </a:rPr>
            </a:br>
            <a:r>
              <a:rPr lang="en-US" altLang="en-US" sz="2400" dirty="0">
                <a:solidFill>
                  <a:schemeClr val="bg1"/>
                </a:solidFill>
                <a:cs typeface="Arial" panose="020B0604020202020204" pitchFamily="34" charset="0"/>
              </a:rPr>
              <a:t>Data consolidation AND Analysis</a:t>
            </a:r>
            <a:br>
              <a:rPr lang="en-US" altLang="en-US" sz="2400" dirty="0">
                <a:solidFill>
                  <a:schemeClr val="bg1"/>
                </a:solidFill>
                <a:cs typeface="Arial" panose="020B0604020202020204" pitchFamily="34" charset="0"/>
              </a:rPr>
            </a:br>
            <a:endParaRPr lang="en-US" altLang="en-US" sz="24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769EB1CC-2D99-7064-3B52-10821E81FBE4}"/>
              </a:ext>
            </a:extLst>
          </p:cNvPr>
          <p:cNvPicPr>
            <a:picLocks noChangeAspect="1"/>
          </p:cNvPicPr>
          <p:nvPr/>
        </p:nvPicPr>
        <p:blipFill>
          <a:blip r:embed="rId2"/>
          <a:stretch>
            <a:fillRect/>
          </a:stretch>
        </p:blipFill>
        <p:spPr>
          <a:xfrm>
            <a:off x="7436789" y="6376323"/>
            <a:ext cx="1707211" cy="481677"/>
          </a:xfrm>
          <a:prstGeom prst="rect">
            <a:avLst/>
          </a:prstGeom>
        </p:spPr>
      </p:pic>
    </p:spTree>
    <p:extLst>
      <p:ext uri="{BB962C8B-B14F-4D97-AF65-F5344CB8AC3E}">
        <p14:creationId xmlns:p14="http://schemas.microsoft.com/office/powerpoint/2010/main" val="13619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453DD-6B96-3920-1AD3-98B7134DE4C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F47CFC42-9FCC-0420-1190-95378F06EEC9}"/>
              </a:ext>
            </a:extLst>
          </p:cNvPr>
          <p:cNvSpPr txBox="1">
            <a:spLocks/>
          </p:cNvSpPr>
          <p:nvPr/>
        </p:nvSpPr>
        <p:spPr bwMode="auto">
          <a:xfrm>
            <a:off x="363538" y="312738"/>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Assumptions and estimates: Valuation of non-monetary flows </a:t>
            </a:r>
          </a:p>
        </p:txBody>
      </p:sp>
      <p:sp>
        <p:nvSpPr>
          <p:cNvPr id="2" name="TextBox 1">
            <a:extLst>
              <a:ext uri="{FF2B5EF4-FFF2-40B4-BE49-F238E27FC236}">
                <a16:creationId xmlns:a16="http://schemas.microsoft.com/office/drawing/2014/main" id="{DA2F1784-4909-B5C1-D23B-3622DA58B597}"/>
              </a:ext>
            </a:extLst>
          </p:cNvPr>
          <p:cNvSpPr txBox="1"/>
          <p:nvPr/>
        </p:nvSpPr>
        <p:spPr>
          <a:xfrm>
            <a:off x="242943" y="1840204"/>
            <a:ext cx="8513781"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t>This stage consists of estimation, valuation, and distribution of expenditures, with criteria established and applied consistently across the different CLOs. The non-financial include the following: </a:t>
            </a:r>
          </a:p>
        </p:txBody>
      </p:sp>
      <p:sp>
        <p:nvSpPr>
          <p:cNvPr id="3" name="TextBox 2">
            <a:extLst>
              <a:ext uri="{FF2B5EF4-FFF2-40B4-BE49-F238E27FC236}">
                <a16:creationId xmlns:a16="http://schemas.microsoft.com/office/drawing/2014/main" id="{B74D3ACC-FF66-1576-31EF-3F944F2AF3AE}"/>
              </a:ext>
            </a:extLst>
          </p:cNvPr>
          <p:cNvSpPr txBox="1"/>
          <p:nvPr/>
        </p:nvSpPr>
        <p:spPr>
          <a:xfrm>
            <a:off x="1773388" y="3277065"/>
            <a:ext cx="6228080" cy="1200329"/>
          </a:xfrm>
          <a:prstGeom prst="rect">
            <a:avLst/>
          </a:prstGeom>
          <a:noFill/>
        </p:spPr>
        <p:txBody>
          <a:bodyPr wrap="square">
            <a:spAutoFit/>
          </a:bodyPr>
          <a:lstStyle/>
          <a:p>
            <a:pPr marL="457200" indent="-457200">
              <a:buFont typeface="+mj-lt"/>
              <a:buAutoNum type="arabicPeriod"/>
            </a:pPr>
            <a:r>
              <a:rPr lang="en-US" b="1" dirty="0">
                <a:latin typeface="+mn-lt"/>
              </a:rPr>
              <a:t>Volunteer time</a:t>
            </a:r>
          </a:p>
          <a:p>
            <a:pPr marL="457200" indent="-457200">
              <a:buFont typeface="+mj-lt"/>
              <a:buAutoNum type="arabicPeriod"/>
            </a:pPr>
            <a:r>
              <a:rPr lang="en-US" b="1" dirty="0">
                <a:latin typeface="+mn-lt"/>
              </a:rPr>
              <a:t>In-kind donations</a:t>
            </a:r>
          </a:p>
          <a:p>
            <a:pPr marL="457200" indent="-457200">
              <a:buFont typeface="+mj-lt"/>
              <a:buAutoNum type="arabicPeriod"/>
            </a:pPr>
            <a:r>
              <a:rPr lang="en-US" b="1" dirty="0">
                <a:latin typeface="+mn-lt"/>
              </a:rPr>
              <a:t>Pro-bono services</a:t>
            </a:r>
          </a:p>
          <a:p>
            <a:pPr marL="457200" indent="-457200">
              <a:buFont typeface="+mj-lt"/>
              <a:buAutoNum type="arabicPeriod"/>
            </a:pPr>
            <a:r>
              <a:rPr lang="en-US" b="1" dirty="0">
                <a:latin typeface="+mn-lt"/>
              </a:rPr>
              <a:t>Free or subsidized office space/events venues </a:t>
            </a:r>
            <a:endParaRPr lang="en-ZA" dirty="0">
              <a:latin typeface="+mn-lt"/>
            </a:endParaRPr>
          </a:p>
        </p:txBody>
      </p:sp>
      <p:sp>
        <p:nvSpPr>
          <p:cNvPr id="4" name="TextBox 3">
            <a:extLst>
              <a:ext uri="{FF2B5EF4-FFF2-40B4-BE49-F238E27FC236}">
                <a16:creationId xmlns:a16="http://schemas.microsoft.com/office/drawing/2014/main" id="{6720E491-2E91-CC80-25C9-A868131CD4C3}"/>
              </a:ext>
            </a:extLst>
          </p:cNvPr>
          <p:cNvSpPr txBox="1"/>
          <p:nvPr/>
        </p:nvSpPr>
        <p:spPr>
          <a:xfrm>
            <a:off x="1162273" y="4672121"/>
            <a:ext cx="6675120" cy="338554"/>
          </a:xfrm>
          <a:prstGeom prst="rect">
            <a:avLst/>
          </a:prstGeom>
          <a:noFill/>
        </p:spPr>
        <p:txBody>
          <a:bodyPr wrap="square">
            <a:spAutoFit/>
          </a:bodyPr>
          <a:lstStyle/>
          <a:p>
            <a:r>
              <a:rPr lang="en-US" sz="1600" dirty="0">
                <a:solidFill>
                  <a:srgbClr val="FF0000"/>
                </a:solidFill>
              </a:rPr>
              <a:t>These need to be quantified and given a monetary value</a:t>
            </a:r>
            <a:endParaRPr lang="en-ZA" sz="1600" dirty="0">
              <a:solidFill>
                <a:srgbClr val="FF0000"/>
              </a:solidFill>
            </a:endParaRPr>
          </a:p>
        </p:txBody>
      </p:sp>
    </p:spTree>
    <p:extLst>
      <p:ext uri="{BB962C8B-B14F-4D97-AF65-F5344CB8AC3E}">
        <p14:creationId xmlns:p14="http://schemas.microsoft.com/office/powerpoint/2010/main" val="2951636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598F-973A-38E3-45FD-6FD3CAFF2E5D}"/>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0274DD9-5906-CFFD-986E-C458F7D7896F}"/>
              </a:ext>
            </a:extLst>
          </p:cNvPr>
          <p:cNvSpPr txBox="1">
            <a:spLocks/>
          </p:cNvSpPr>
          <p:nvPr/>
        </p:nvSpPr>
        <p:spPr bwMode="auto">
          <a:xfrm>
            <a:off x="498009" y="44720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Assumptions and estimates: Volunteer time </a:t>
            </a:r>
          </a:p>
        </p:txBody>
      </p:sp>
      <p:sp>
        <p:nvSpPr>
          <p:cNvPr id="2" name="TextBox 1">
            <a:extLst>
              <a:ext uri="{FF2B5EF4-FFF2-40B4-BE49-F238E27FC236}">
                <a16:creationId xmlns:a16="http://schemas.microsoft.com/office/drawing/2014/main" id="{CDD07EC7-2F18-0AD8-7B5F-CF3CB33ECADA}"/>
              </a:ext>
            </a:extLst>
          </p:cNvPr>
          <p:cNvSpPr txBox="1"/>
          <p:nvPr/>
        </p:nvSpPr>
        <p:spPr>
          <a:xfrm>
            <a:off x="84567" y="1112728"/>
            <a:ext cx="8962614" cy="2800767"/>
          </a:xfrm>
          <a:prstGeom prst="rect">
            <a:avLst/>
          </a:prstGeom>
          <a:noFill/>
        </p:spPr>
        <p:txBody>
          <a:bodyPr wrap="square">
            <a:spAutoFit/>
          </a:bodyPr>
          <a:lstStyle/>
          <a:p>
            <a:pPr algn="just"/>
            <a:r>
              <a:rPr lang="en-US" sz="1600" b="1" dirty="0">
                <a:solidFill>
                  <a:srgbClr val="0070C0"/>
                </a:solidFill>
                <a:latin typeface="+mn-lt"/>
              </a:rPr>
              <a:t>			Use cost analysis to estimate the value of volunteer time. </a:t>
            </a:r>
          </a:p>
          <a:p>
            <a:pPr algn="just"/>
            <a:endParaRPr lang="en-US" sz="1600" dirty="0">
              <a:latin typeface="+mn-lt"/>
            </a:endParaRPr>
          </a:p>
          <a:p>
            <a:pPr marL="285750" indent="-285750" algn="just">
              <a:buFont typeface="Wingdings" panose="05000000000000000000" pitchFamily="2" charset="2"/>
              <a:buChar char="q"/>
            </a:pPr>
            <a:r>
              <a:rPr lang="en-US" sz="1600" dirty="0">
                <a:highlight>
                  <a:srgbClr val="E6F0FE"/>
                </a:highlight>
                <a:latin typeface="+mn-lt"/>
              </a:rPr>
              <a:t>This can involve determining the equivalent monetary value of the hours contributed by volunteers by assigning a standard hourly rate based on the type of work performed</a:t>
            </a:r>
            <a:r>
              <a:rPr lang="en-US" sz="1600" dirty="0">
                <a:latin typeface="+mn-lt"/>
              </a:rPr>
              <a:t>. </a:t>
            </a:r>
          </a:p>
          <a:p>
            <a:pPr algn="just"/>
            <a:endParaRPr lang="en-US" sz="1600" dirty="0">
              <a:latin typeface="+mn-lt"/>
            </a:endParaRPr>
          </a:p>
          <a:p>
            <a:pPr marL="285750" indent="-285750" algn="just">
              <a:buFont typeface="Wingdings" panose="05000000000000000000" pitchFamily="2" charset="2"/>
              <a:buChar char="q"/>
            </a:pPr>
            <a:r>
              <a:rPr lang="en-US" sz="1600" dirty="0">
                <a:highlight>
                  <a:srgbClr val="F5CDCE"/>
                </a:highlight>
                <a:latin typeface="+mn-lt"/>
              </a:rPr>
              <a:t>The minimum wage could also be applied to estimate the value of volunteers’ time. This is a low rate usually applied for menial work and so may underestimate the contribution of volunteers’ time</a:t>
            </a:r>
            <a:r>
              <a:rPr lang="en-US" sz="1600" dirty="0">
                <a:latin typeface="+mn-lt"/>
              </a:rPr>
              <a:t>. </a:t>
            </a:r>
          </a:p>
          <a:p>
            <a:pPr algn="just"/>
            <a:endParaRPr lang="en-US" sz="1600" dirty="0">
              <a:latin typeface="+mn-lt"/>
            </a:endParaRPr>
          </a:p>
          <a:p>
            <a:pPr marL="285750" indent="-285750" algn="just">
              <a:buFont typeface="Wingdings" panose="05000000000000000000" pitchFamily="2" charset="2"/>
              <a:buChar char="q"/>
            </a:pPr>
            <a:r>
              <a:rPr lang="en-US" sz="1600" dirty="0">
                <a:latin typeface="+mn-lt"/>
              </a:rPr>
              <a:t>Both approaches help quantify the financial impact and contribution of volunteer efforts within the organization. The number of volunteers directly involved in HIV services could then be scaled up to get a CLO estimate of human resources costs.</a:t>
            </a:r>
            <a:endParaRPr lang="en-ZA" sz="1600" dirty="0">
              <a:latin typeface="+mn-lt"/>
            </a:endParaRPr>
          </a:p>
        </p:txBody>
      </p:sp>
      <p:sp>
        <p:nvSpPr>
          <p:cNvPr id="3" name="TextBox 2">
            <a:extLst>
              <a:ext uri="{FF2B5EF4-FFF2-40B4-BE49-F238E27FC236}">
                <a16:creationId xmlns:a16="http://schemas.microsoft.com/office/drawing/2014/main" id="{9CC503C6-ADEA-FC4D-D0E7-86426BEA3D1A}"/>
              </a:ext>
            </a:extLst>
          </p:cNvPr>
          <p:cNvSpPr txBox="1"/>
          <p:nvPr/>
        </p:nvSpPr>
        <p:spPr>
          <a:xfrm>
            <a:off x="84568" y="4027583"/>
            <a:ext cx="8962614" cy="830997"/>
          </a:xfrm>
          <a:prstGeom prst="rect">
            <a:avLst/>
          </a:prstGeom>
          <a:noFill/>
        </p:spPr>
        <p:txBody>
          <a:bodyPr wrap="square">
            <a:spAutoFit/>
          </a:bodyPr>
          <a:lstStyle/>
          <a:p>
            <a:pPr marL="285750" indent="-285750">
              <a:buFont typeface="Wingdings" panose="05000000000000000000" pitchFamily="2" charset="2"/>
              <a:buChar char="q"/>
            </a:pPr>
            <a:r>
              <a:rPr lang="en-US" sz="1600" dirty="0">
                <a:solidFill>
                  <a:srgbClr val="FF0000"/>
                </a:solidFill>
                <a:latin typeface="+mn-lt"/>
              </a:rPr>
              <a:t>Please note that some CLOs may not have records of volunteer hours. Therefore, this data might need to be collected through manager recall. Given the potential for recall bias, the data collectors should provide guidance to CLOs on how to minimize these biases.</a:t>
            </a:r>
          </a:p>
        </p:txBody>
      </p:sp>
      <p:sp>
        <p:nvSpPr>
          <p:cNvPr id="4" name="TextBox 3">
            <a:extLst>
              <a:ext uri="{FF2B5EF4-FFF2-40B4-BE49-F238E27FC236}">
                <a16:creationId xmlns:a16="http://schemas.microsoft.com/office/drawing/2014/main" id="{53FA1DFF-9EB3-D4F4-116C-5997A02E3AAD}"/>
              </a:ext>
            </a:extLst>
          </p:cNvPr>
          <p:cNvSpPr txBox="1"/>
          <p:nvPr/>
        </p:nvSpPr>
        <p:spPr>
          <a:xfrm>
            <a:off x="84567" y="4911111"/>
            <a:ext cx="9081546" cy="1323439"/>
          </a:xfrm>
          <a:prstGeom prst="rect">
            <a:avLst/>
          </a:prstGeom>
          <a:noFill/>
        </p:spPr>
        <p:txBody>
          <a:bodyPr wrap="square">
            <a:spAutoFit/>
          </a:bodyPr>
          <a:lstStyle/>
          <a:p>
            <a:pPr marL="285750" indent="-285750" algn="just">
              <a:buFont typeface="Wingdings" panose="05000000000000000000" pitchFamily="2" charset="2"/>
              <a:buChar char="q"/>
            </a:pPr>
            <a:r>
              <a:rPr lang="en-US" sz="1600" dirty="0">
                <a:latin typeface="+mn-lt"/>
              </a:rPr>
              <a:t>For example, the data collectors could suggest that managers use historical event calendars, meeting logs, or project timelines to help jog their memory and provide more accurate estimates of volunteer hours. Additionally, the NASA / RT team might recommend cross-referencing with other staff members or volunteers to corroborate the information. By using these methods, CLOs can provide more reliable data on volunteer contributions.</a:t>
            </a:r>
            <a:endParaRPr lang="en-ZA" sz="1600" dirty="0">
              <a:latin typeface="+mn-lt"/>
            </a:endParaRPr>
          </a:p>
        </p:txBody>
      </p:sp>
    </p:spTree>
    <p:extLst>
      <p:ext uri="{BB962C8B-B14F-4D97-AF65-F5344CB8AC3E}">
        <p14:creationId xmlns:p14="http://schemas.microsoft.com/office/powerpoint/2010/main" val="2990415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3BA0-4AB8-ED90-1004-2401CA799A5F}"/>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3E05B50D-F7A7-645F-D7AC-8B83AD49E915}"/>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Assumptions and estimates: In-kind donations</a:t>
            </a:r>
          </a:p>
        </p:txBody>
      </p:sp>
      <p:sp>
        <p:nvSpPr>
          <p:cNvPr id="2" name="TextBox 1">
            <a:extLst>
              <a:ext uri="{FF2B5EF4-FFF2-40B4-BE49-F238E27FC236}">
                <a16:creationId xmlns:a16="http://schemas.microsoft.com/office/drawing/2014/main" id="{322245EF-9A68-6093-E9F3-CA7167715777}"/>
              </a:ext>
            </a:extLst>
          </p:cNvPr>
          <p:cNvSpPr txBox="1"/>
          <p:nvPr/>
        </p:nvSpPr>
        <p:spPr>
          <a:xfrm>
            <a:off x="227489" y="1116608"/>
            <a:ext cx="8689022" cy="2308324"/>
          </a:xfrm>
          <a:prstGeom prst="rect">
            <a:avLst/>
          </a:prstGeom>
          <a:noFill/>
        </p:spPr>
        <p:txBody>
          <a:bodyPr wrap="square">
            <a:spAutoFit/>
          </a:bodyPr>
          <a:lstStyle/>
          <a:p>
            <a:pPr algn="just"/>
            <a:r>
              <a:rPr lang="en-US" sz="1600" b="1" dirty="0">
                <a:solidFill>
                  <a:srgbClr val="0070C0"/>
                </a:solidFill>
                <a:latin typeface="+mn-lt"/>
              </a:rPr>
              <a:t>		Utilize cost analysis to estimate the value of in-kind donations. </a:t>
            </a:r>
          </a:p>
          <a:p>
            <a:pPr algn="just"/>
            <a:endParaRPr lang="en-US" sz="1600" dirty="0">
              <a:latin typeface="+mn-lt"/>
            </a:endParaRPr>
          </a:p>
          <a:p>
            <a:pPr marL="285750" indent="-285750" algn="just">
              <a:buFont typeface="Wingdings" panose="05000000000000000000" pitchFamily="2" charset="2"/>
              <a:buChar char="q"/>
            </a:pPr>
            <a:r>
              <a:rPr lang="en-US" sz="1600" dirty="0">
                <a:latin typeface="+mn-lt"/>
              </a:rPr>
              <a:t>This involves assigning a monetary value to the goods and services donated based on their market rates. By doing so, you can accurately quantify the financial impact and contribution of these in-kind donations to the organization.</a:t>
            </a:r>
          </a:p>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When donors provide information on the value of in-kind donation, the real value should be captured as primary data ---No need for estimation.</a:t>
            </a:r>
          </a:p>
          <a:p>
            <a:pPr marL="285750" indent="-285750" algn="just">
              <a:buFont typeface="Wingdings" panose="05000000000000000000" pitchFamily="2" charset="2"/>
              <a:buChar char="q"/>
            </a:pPr>
            <a:endParaRPr lang="en-US" sz="1600" dirty="0">
              <a:latin typeface="+mn-lt"/>
            </a:endParaRPr>
          </a:p>
        </p:txBody>
      </p:sp>
      <p:sp>
        <p:nvSpPr>
          <p:cNvPr id="3" name="TextBox 2">
            <a:extLst>
              <a:ext uri="{FF2B5EF4-FFF2-40B4-BE49-F238E27FC236}">
                <a16:creationId xmlns:a16="http://schemas.microsoft.com/office/drawing/2014/main" id="{679DB3FA-85F7-DE99-9348-1F73082A75CE}"/>
              </a:ext>
            </a:extLst>
          </p:cNvPr>
          <p:cNvSpPr txBox="1"/>
          <p:nvPr/>
        </p:nvSpPr>
        <p:spPr>
          <a:xfrm>
            <a:off x="227489" y="3328852"/>
            <a:ext cx="8851965" cy="2554545"/>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For example, if a company donates office furniture, you would determine the current market price of similar furniture to estimate its value. Similarly, if a software company provides free access to its software, you would use the subscription cost to estimate the value of this in-kind donation.</a:t>
            </a:r>
          </a:p>
          <a:p>
            <a:pPr marL="285750" indent="-285750">
              <a:buFont typeface="Wingdings" panose="05000000000000000000" pitchFamily="2" charset="2"/>
              <a:buChar char="q"/>
            </a:pPr>
            <a:endParaRPr lang="en-US" sz="1600" dirty="0">
              <a:latin typeface="+mn-lt"/>
            </a:endParaRPr>
          </a:p>
          <a:p>
            <a:pPr marL="285750" indent="-285750">
              <a:buFont typeface="Wingdings" panose="05000000000000000000" pitchFamily="2" charset="2"/>
              <a:buChar char="q"/>
            </a:pPr>
            <a:r>
              <a:rPr lang="en-US" sz="1600" dirty="0">
                <a:latin typeface="+mn-lt"/>
              </a:rPr>
              <a:t>If a local grocery store donates food items for an event, you would add up the market prices of all the donated food items to determine the total value of the donation. </a:t>
            </a:r>
          </a:p>
          <a:p>
            <a:endParaRPr lang="en-US" sz="1600" dirty="0">
              <a:latin typeface="+mn-lt"/>
            </a:endParaRPr>
          </a:p>
          <a:p>
            <a:pPr marL="285750" indent="-285750">
              <a:buFont typeface="Wingdings" panose="05000000000000000000" pitchFamily="2" charset="2"/>
              <a:buChar char="q"/>
            </a:pPr>
            <a:r>
              <a:rPr lang="en-US" sz="1600" dirty="0">
                <a:latin typeface="+mn-lt"/>
              </a:rPr>
              <a:t>This allows for a clearer understanding of the true value of the resources available to the organization and helps in reporting for resource-tracking purposes. </a:t>
            </a:r>
          </a:p>
          <a:p>
            <a:endParaRPr lang="en-US" sz="1600" dirty="0">
              <a:latin typeface="+mn-lt"/>
            </a:endParaRPr>
          </a:p>
        </p:txBody>
      </p:sp>
    </p:spTree>
    <p:extLst>
      <p:ext uri="{BB962C8B-B14F-4D97-AF65-F5344CB8AC3E}">
        <p14:creationId xmlns:p14="http://schemas.microsoft.com/office/powerpoint/2010/main" val="127713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4C720-4CA1-F916-F4C0-F6FB8F82A43B}"/>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9A7969A-75FB-9940-45D7-4EA3AD5D5D2D}"/>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Objective of the module</a:t>
            </a:r>
          </a:p>
        </p:txBody>
      </p:sp>
      <p:sp>
        <p:nvSpPr>
          <p:cNvPr id="2" name="TextBox 1">
            <a:extLst>
              <a:ext uri="{FF2B5EF4-FFF2-40B4-BE49-F238E27FC236}">
                <a16:creationId xmlns:a16="http://schemas.microsoft.com/office/drawing/2014/main" id="{1A2CF4A7-617F-4911-59F6-4702FC389C8D}"/>
              </a:ext>
            </a:extLst>
          </p:cNvPr>
          <p:cNvSpPr txBox="1"/>
          <p:nvPr/>
        </p:nvSpPr>
        <p:spPr>
          <a:xfrm>
            <a:off x="4646736" y="1720840"/>
            <a:ext cx="43505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1. Provide clear protocols for tracking resources to ensure comprehensive data collection and capturing of community-led </a:t>
            </a:r>
            <a:r>
              <a:rPr lang="en-US" dirty="0" err="1"/>
              <a:t>organisation</a:t>
            </a:r>
            <a:r>
              <a:rPr lang="en-US" dirty="0"/>
              <a:t> expenditure of HIV-related funds.</a:t>
            </a:r>
          </a:p>
          <a:p>
            <a:endParaRPr lang="en-US" dirty="0"/>
          </a:p>
          <a:p>
            <a:r>
              <a:rPr lang="en-US" dirty="0"/>
              <a:t>2. To strengthen the capacities of NASA practitioners to implement HIV spending assessments for community-led organizations as part of a full NASA implementation process or as a stand-alone exercise in countries.  </a:t>
            </a:r>
          </a:p>
        </p:txBody>
      </p:sp>
      <p:sp>
        <p:nvSpPr>
          <p:cNvPr id="3" name="TextBox 2">
            <a:extLst>
              <a:ext uri="{FF2B5EF4-FFF2-40B4-BE49-F238E27FC236}">
                <a16:creationId xmlns:a16="http://schemas.microsoft.com/office/drawing/2014/main" id="{A3057E19-F1AE-C8D7-DC1C-56E8C071A7A9}"/>
              </a:ext>
            </a:extLst>
          </p:cNvPr>
          <p:cNvSpPr txBox="1"/>
          <p:nvPr/>
        </p:nvSpPr>
        <p:spPr>
          <a:xfrm>
            <a:off x="0" y="2123846"/>
            <a:ext cx="4008216" cy="25545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US" sz="2000" dirty="0">
                <a:solidFill>
                  <a:schemeClr val="tx1"/>
                </a:solidFill>
              </a:rPr>
              <a:t>This module aims to equip resource-tracking practitioners with the tools and methodologies needed to accurately and effectively track HIV-related resources for community-led organizations. By offering practical guidance, best practices, and standardized procedures, </a:t>
            </a:r>
          </a:p>
        </p:txBody>
      </p:sp>
      <p:grpSp>
        <p:nvGrpSpPr>
          <p:cNvPr id="4" name="Group 3">
            <a:extLst>
              <a:ext uri="{FF2B5EF4-FFF2-40B4-BE49-F238E27FC236}">
                <a16:creationId xmlns:a16="http://schemas.microsoft.com/office/drawing/2014/main" id="{F554591E-CF52-3E50-5D02-8F4465198450}"/>
              </a:ext>
            </a:extLst>
          </p:cNvPr>
          <p:cNvGrpSpPr/>
          <p:nvPr/>
        </p:nvGrpSpPr>
        <p:grpSpPr>
          <a:xfrm>
            <a:off x="4008217" y="3073170"/>
            <a:ext cx="563784" cy="655895"/>
            <a:chOff x="4531360" y="2021046"/>
            <a:chExt cx="914400" cy="497840"/>
          </a:xfrm>
        </p:grpSpPr>
        <p:sp>
          <p:nvSpPr>
            <p:cNvPr id="5" name="Arrow: Right 4">
              <a:extLst>
                <a:ext uri="{FF2B5EF4-FFF2-40B4-BE49-F238E27FC236}">
                  <a16:creationId xmlns:a16="http://schemas.microsoft.com/office/drawing/2014/main" id="{4AF205D9-BBE7-57C8-9F59-30C4D1C16CD9}"/>
                </a:ext>
              </a:extLst>
            </p:cNvPr>
            <p:cNvSpPr/>
            <p:nvPr/>
          </p:nvSpPr>
          <p:spPr>
            <a:xfrm>
              <a:off x="4531360" y="2021046"/>
              <a:ext cx="914400" cy="497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BDC2C8B4-EFE4-73DD-FA06-BFCA25D92F0D}"/>
                </a:ext>
              </a:extLst>
            </p:cNvPr>
            <p:cNvSpPr txBox="1"/>
            <p:nvPr/>
          </p:nvSpPr>
          <p:spPr>
            <a:xfrm>
              <a:off x="4531360" y="2116078"/>
              <a:ext cx="822960" cy="233610"/>
            </a:xfrm>
            <a:prstGeom prst="rect">
              <a:avLst/>
            </a:prstGeom>
            <a:noFill/>
          </p:spPr>
          <p:txBody>
            <a:bodyPr wrap="square">
              <a:spAutoFit/>
            </a:bodyPr>
            <a:lstStyle/>
            <a:p>
              <a:endParaRPr lang="en-ZA" sz="1400" dirty="0"/>
            </a:p>
          </p:txBody>
        </p:sp>
      </p:grpSp>
    </p:spTree>
    <p:extLst>
      <p:ext uri="{BB962C8B-B14F-4D97-AF65-F5344CB8AC3E}">
        <p14:creationId xmlns:p14="http://schemas.microsoft.com/office/powerpoint/2010/main" val="2544372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5F98-75F1-A8BE-1825-1F2D9AC8B4E8}"/>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ED7F5F60-1A05-B80B-C4E5-899A3508BB1D}"/>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Assumptions and estimates: Pro-bono services</a:t>
            </a:r>
          </a:p>
        </p:txBody>
      </p:sp>
      <p:sp>
        <p:nvSpPr>
          <p:cNvPr id="2" name="TextBox 1">
            <a:extLst>
              <a:ext uri="{FF2B5EF4-FFF2-40B4-BE49-F238E27FC236}">
                <a16:creationId xmlns:a16="http://schemas.microsoft.com/office/drawing/2014/main" id="{EB159A7F-FB87-360E-2875-5B14020FAF80}"/>
              </a:ext>
            </a:extLst>
          </p:cNvPr>
          <p:cNvSpPr txBox="1"/>
          <p:nvPr/>
        </p:nvSpPr>
        <p:spPr>
          <a:xfrm>
            <a:off x="503816" y="1239245"/>
            <a:ext cx="8548744" cy="1077218"/>
          </a:xfrm>
          <a:prstGeom prst="rect">
            <a:avLst/>
          </a:prstGeom>
          <a:noFill/>
        </p:spPr>
        <p:txBody>
          <a:bodyPr wrap="square">
            <a:spAutoFit/>
          </a:bodyPr>
          <a:lstStyle/>
          <a:p>
            <a:r>
              <a:rPr lang="en-US" sz="1600" b="1" dirty="0">
                <a:solidFill>
                  <a:srgbClr val="0070C0"/>
                </a:solidFill>
              </a:rPr>
              <a:t>		Use cost analysis to estimate the value of pro bono services</a:t>
            </a:r>
            <a:r>
              <a:rPr lang="en-US" sz="1600" dirty="0"/>
              <a:t>. </a:t>
            </a:r>
          </a:p>
          <a:p>
            <a:endParaRPr lang="en-US" sz="1600" dirty="0"/>
          </a:p>
          <a:p>
            <a:pPr marL="285750" indent="-285750">
              <a:buFont typeface="Wingdings" panose="05000000000000000000" pitchFamily="2" charset="2"/>
              <a:buChar char="q"/>
            </a:pPr>
            <a:r>
              <a:rPr lang="en-US" sz="1600" dirty="0"/>
              <a:t>This involves assigning a monetary value to the professional services provided free of charge by comparing them to standard market rates.</a:t>
            </a:r>
            <a:endParaRPr lang="en-ZA" sz="1600" dirty="0"/>
          </a:p>
        </p:txBody>
      </p:sp>
      <p:sp>
        <p:nvSpPr>
          <p:cNvPr id="3" name="TextBox 2">
            <a:extLst>
              <a:ext uri="{FF2B5EF4-FFF2-40B4-BE49-F238E27FC236}">
                <a16:creationId xmlns:a16="http://schemas.microsoft.com/office/drawing/2014/main" id="{7416CEF5-1439-FCEC-2668-B641194ABC81}"/>
              </a:ext>
            </a:extLst>
          </p:cNvPr>
          <p:cNvSpPr txBox="1"/>
          <p:nvPr/>
        </p:nvSpPr>
        <p:spPr>
          <a:xfrm>
            <a:off x="513976" y="2482821"/>
            <a:ext cx="7979724" cy="830997"/>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If a professional donates their time and expertise, such as legal advice or accounting services, you would use the standard hourly rate for those services to calculate the total contribution.</a:t>
            </a:r>
          </a:p>
        </p:txBody>
      </p:sp>
      <p:sp>
        <p:nvSpPr>
          <p:cNvPr id="4" name="TextBox 3">
            <a:extLst>
              <a:ext uri="{FF2B5EF4-FFF2-40B4-BE49-F238E27FC236}">
                <a16:creationId xmlns:a16="http://schemas.microsoft.com/office/drawing/2014/main" id="{9A5808CB-A72C-00D8-EB7B-A0DE74AC7123}"/>
              </a:ext>
            </a:extLst>
          </p:cNvPr>
          <p:cNvSpPr txBox="1"/>
          <p:nvPr/>
        </p:nvSpPr>
        <p:spPr>
          <a:xfrm>
            <a:off x="503816" y="3474205"/>
            <a:ext cx="8554123" cy="2308324"/>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For example, if a lawyer donates 10 hours of legal services, and the standard hourly rate for legal services is $200, the value of the pro bono services would be $2,000.</a:t>
            </a:r>
          </a:p>
          <a:p>
            <a:endParaRPr lang="en-US" sz="1600" dirty="0">
              <a:latin typeface="+mn-lt"/>
            </a:endParaRPr>
          </a:p>
          <a:p>
            <a:pPr marL="285750" indent="-285750">
              <a:buFont typeface="Wingdings" panose="05000000000000000000" pitchFamily="2" charset="2"/>
              <a:buChar char="q"/>
            </a:pPr>
            <a:r>
              <a:rPr lang="en-US" sz="1600" dirty="0">
                <a:latin typeface="+mn-lt"/>
              </a:rPr>
              <a:t>Similarly, if a graphic designer creates a marketing brochure and the market rate for such a service is $1,000, you would use this figure to estimate the value of the contribution. </a:t>
            </a:r>
          </a:p>
          <a:p>
            <a:endParaRPr lang="en-US" sz="1600" dirty="0">
              <a:latin typeface="+mn-lt"/>
            </a:endParaRPr>
          </a:p>
          <a:p>
            <a:pPr marL="285750" indent="-285750">
              <a:buFont typeface="Wingdings" panose="05000000000000000000" pitchFamily="2" charset="2"/>
              <a:buChar char="q"/>
            </a:pPr>
            <a:r>
              <a:rPr lang="en-US" sz="1600" dirty="0">
                <a:latin typeface="+mn-lt"/>
              </a:rPr>
              <a:t>By calculating these values, you can quantify the financial impact and contribution of the pro bono services to your organization, aiding in more accurate financial reporting and resource tracking.</a:t>
            </a:r>
            <a:endParaRPr lang="en-ZA" sz="1600" dirty="0">
              <a:latin typeface="+mn-lt"/>
            </a:endParaRPr>
          </a:p>
        </p:txBody>
      </p:sp>
    </p:spTree>
    <p:extLst>
      <p:ext uri="{BB962C8B-B14F-4D97-AF65-F5344CB8AC3E}">
        <p14:creationId xmlns:p14="http://schemas.microsoft.com/office/powerpoint/2010/main" val="1401830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DC1C-8F0D-46B2-D3FC-3D4E2E8E91C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6A75D90-4B01-2C95-3DC2-F58C18E0F90B}"/>
              </a:ext>
            </a:extLst>
          </p:cNvPr>
          <p:cNvSpPr txBox="1">
            <a:spLocks/>
          </p:cNvSpPr>
          <p:nvPr/>
        </p:nvSpPr>
        <p:spPr bwMode="auto">
          <a:xfrm>
            <a:off x="363538" y="312738"/>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Assumptions and estimates: Free or subsidized office space/events venues </a:t>
            </a:r>
            <a:br>
              <a:rPr lang="en-US" altLang="en-US" sz="2400" dirty="0">
                <a:solidFill>
                  <a:schemeClr val="accent1"/>
                </a:solidFill>
                <a:latin typeface="Arial" panose="020B0604020202020204" pitchFamily="34" charset="0"/>
                <a:cs typeface="Arial" panose="020B0604020202020204" pitchFamily="34" charset="0"/>
              </a:rPr>
            </a:br>
            <a:endParaRPr lang="en-US" altLang="en-US" sz="2400" dirty="0">
              <a:solidFill>
                <a:schemeClr val="accent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E7601D5-BF3F-51B1-733A-E4FDCFB5C9D5}"/>
              </a:ext>
            </a:extLst>
          </p:cNvPr>
          <p:cNvSpPr txBox="1"/>
          <p:nvPr/>
        </p:nvSpPr>
        <p:spPr>
          <a:xfrm>
            <a:off x="1219200" y="1393515"/>
            <a:ext cx="8104390" cy="338554"/>
          </a:xfrm>
          <a:prstGeom prst="rect">
            <a:avLst/>
          </a:prstGeom>
          <a:noFill/>
        </p:spPr>
        <p:txBody>
          <a:bodyPr wrap="square">
            <a:spAutoFit/>
          </a:bodyPr>
          <a:lstStyle/>
          <a:p>
            <a:r>
              <a:rPr lang="en-US" sz="1600" b="1" dirty="0">
                <a:solidFill>
                  <a:srgbClr val="0070C0"/>
                </a:solidFill>
                <a:latin typeface="+mn-lt"/>
              </a:rPr>
              <a:t>Use cost analysis to estimate the free or subsidized office space/events venues </a:t>
            </a:r>
          </a:p>
        </p:txBody>
      </p:sp>
      <p:sp>
        <p:nvSpPr>
          <p:cNvPr id="3" name="TextBox 2">
            <a:extLst>
              <a:ext uri="{FF2B5EF4-FFF2-40B4-BE49-F238E27FC236}">
                <a16:creationId xmlns:a16="http://schemas.microsoft.com/office/drawing/2014/main" id="{E15C07FC-F6A2-3757-DF79-E03460C1D558}"/>
              </a:ext>
            </a:extLst>
          </p:cNvPr>
          <p:cNvSpPr txBox="1"/>
          <p:nvPr/>
        </p:nvSpPr>
        <p:spPr>
          <a:xfrm>
            <a:off x="109369" y="1951071"/>
            <a:ext cx="8792584" cy="3785652"/>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This involves determining the market rental rate for similar spaces and comparing it to what your organization could have paid if charged.  “Consider the difference between the cost of office space in a commercial setting, and the lower cost if within a government owned premise”</a:t>
            </a:r>
          </a:p>
          <a:p>
            <a:endParaRPr lang="en-US" sz="1600" dirty="0">
              <a:latin typeface="+mn-lt"/>
            </a:endParaRPr>
          </a:p>
          <a:p>
            <a:pPr marL="285750" indent="-285750">
              <a:buFont typeface="Wingdings" panose="05000000000000000000" pitchFamily="2" charset="2"/>
              <a:buChar char="q"/>
            </a:pPr>
            <a:r>
              <a:rPr lang="en-US" sz="1600" dirty="0">
                <a:latin typeface="+mn-lt"/>
              </a:rPr>
              <a:t>For example, if a business provides your organization with free office space, you would find out the market rate for renting a comparable office in the same area. If the market rate is $2,000 per month and you use the space for 12 months, the value of the donation would be $24,000.</a:t>
            </a:r>
          </a:p>
          <a:p>
            <a:endParaRPr lang="en-US" sz="1600" dirty="0">
              <a:latin typeface="+mn-lt"/>
            </a:endParaRPr>
          </a:p>
          <a:p>
            <a:pPr marL="285750" indent="-285750">
              <a:buFont typeface="Wingdings" panose="05000000000000000000" pitchFamily="2" charset="2"/>
              <a:buChar char="q"/>
            </a:pPr>
            <a:r>
              <a:rPr lang="en-US" sz="1600" dirty="0">
                <a:latin typeface="+mn-lt"/>
              </a:rPr>
              <a:t>Similarly, if an event venue is provided at a subsidized rate, calculate the difference between the market rate and the amount paid. If the market rate for the venue is $5,000 per event, but you pay only $1,000, the subsidized amount is $4,000. If you hold four events in a year, the total value of the subsidy is $16,000.</a:t>
            </a:r>
          </a:p>
          <a:p>
            <a:endParaRPr lang="en-US" sz="1600" dirty="0">
              <a:latin typeface="+mn-lt"/>
            </a:endParaRPr>
          </a:p>
          <a:p>
            <a:pPr marL="285750" indent="-285750">
              <a:buFont typeface="Wingdings" panose="05000000000000000000" pitchFamily="2" charset="2"/>
              <a:buChar char="q"/>
            </a:pPr>
            <a:r>
              <a:rPr lang="en-US" sz="1600" dirty="0">
                <a:latin typeface="+mn-lt"/>
              </a:rPr>
              <a:t>By applying this method, you can accurately quantify the financial benefit of the free or subsidized office space or event venues, which is valuable for financial reporting and resource tracking.</a:t>
            </a:r>
            <a:endParaRPr lang="en-ZA" sz="1600" dirty="0">
              <a:latin typeface="+mn-lt"/>
            </a:endParaRPr>
          </a:p>
        </p:txBody>
      </p:sp>
    </p:spTree>
    <p:extLst>
      <p:ext uri="{BB962C8B-B14F-4D97-AF65-F5344CB8AC3E}">
        <p14:creationId xmlns:p14="http://schemas.microsoft.com/office/powerpoint/2010/main" val="1701999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FB177-817D-23C2-6DAC-5BFE0AA0F8E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71382305-B2B9-FBE1-EC98-23B98A3A76AA}"/>
              </a:ext>
            </a:extLst>
          </p:cNvPr>
          <p:cNvSpPr txBox="1">
            <a:spLocks/>
          </p:cNvSpPr>
          <p:nvPr/>
        </p:nvSpPr>
        <p:spPr bwMode="auto">
          <a:xfrm>
            <a:off x="363538" y="463345"/>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Data entry and consolidation</a:t>
            </a:r>
          </a:p>
        </p:txBody>
      </p:sp>
      <p:sp>
        <p:nvSpPr>
          <p:cNvPr id="2" name="TextBox 1">
            <a:extLst>
              <a:ext uri="{FF2B5EF4-FFF2-40B4-BE49-F238E27FC236}">
                <a16:creationId xmlns:a16="http://schemas.microsoft.com/office/drawing/2014/main" id="{48EB900C-535C-EB4B-816F-0C7076F137DD}"/>
              </a:ext>
            </a:extLst>
          </p:cNvPr>
          <p:cNvSpPr txBox="1"/>
          <p:nvPr/>
        </p:nvSpPr>
        <p:spPr>
          <a:xfrm>
            <a:off x="141643" y="1163213"/>
            <a:ext cx="8712200" cy="4031873"/>
          </a:xfrm>
          <a:prstGeom prst="rect">
            <a:avLst/>
          </a:prstGeom>
          <a:noFill/>
        </p:spPr>
        <p:txBody>
          <a:bodyPr wrap="square">
            <a:spAutoFit/>
          </a:bodyPr>
          <a:lstStyle/>
          <a:p>
            <a:endParaRPr lang="en-US" sz="1600" dirty="0">
              <a:latin typeface="+mn-lt"/>
            </a:endParaRPr>
          </a:p>
          <a:p>
            <a:pPr marL="285750" indent="-285750">
              <a:buFont typeface="Wingdings" panose="05000000000000000000" pitchFamily="2" charset="2"/>
              <a:buChar char="q"/>
            </a:pPr>
            <a:r>
              <a:rPr lang="en-US" sz="1600" dirty="0">
                <a:latin typeface="+mn-lt"/>
              </a:rPr>
              <a:t>This stage involves integrating and balancing the spending assessment by combining primary data and estimates. During this process, all collected data, including detailed records and estimates from various CLOs, are entered into DCT. This ensures that all financial information is accurately captured and organized according to NASA methodology. </a:t>
            </a:r>
          </a:p>
          <a:p>
            <a:endParaRPr lang="en-US" sz="1600" dirty="0">
              <a:latin typeface="+mn-lt"/>
            </a:endParaRPr>
          </a:p>
          <a:p>
            <a:pPr marL="285750" indent="-285750">
              <a:buFont typeface="Wingdings" panose="05000000000000000000" pitchFamily="2" charset="2"/>
              <a:buChar char="q"/>
            </a:pPr>
            <a:r>
              <a:rPr lang="en-US" sz="1600" dirty="0">
                <a:latin typeface="+mn-lt"/>
              </a:rPr>
              <a:t>Next, the data will be triangulated to ensure that there are no double </a:t>
            </a:r>
            <a:r>
              <a:rPr lang="en-US" sz="1600" dirty="0" err="1">
                <a:latin typeface="+mn-lt"/>
              </a:rPr>
              <a:t>countings</a:t>
            </a:r>
            <a:r>
              <a:rPr lang="en-US" sz="1600" dirty="0">
                <a:latin typeface="+mn-lt"/>
              </a:rPr>
              <a:t>, discrepancies or missing entries. For example, if an organization reports receiving $10,000 in donations but shows expenditures of $12,000, there is a need to investigate and reconcile the difference.</a:t>
            </a:r>
          </a:p>
          <a:p>
            <a:endParaRPr lang="en-US" sz="1600" dirty="0">
              <a:latin typeface="+mn-lt"/>
            </a:endParaRPr>
          </a:p>
          <a:p>
            <a:pPr marL="285750" indent="-285750">
              <a:buFont typeface="Wingdings" panose="05000000000000000000" pitchFamily="2" charset="2"/>
              <a:buChar char="q"/>
            </a:pPr>
            <a:r>
              <a:rPr lang="en-US" sz="1600" dirty="0">
                <a:latin typeface="+mn-lt"/>
              </a:rPr>
              <a:t>DCT will help in recreating transactions by linking the different economic agents with their intervention and beneficiary population. </a:t>
            </a:r>
          </a:p>
          <a:p>
            <a:pPr marL="285750" indent="-285750">
              <a:buFont typeface="Wingdings" panose="05000000000000000000" pitchFamily="2" charset="2"/>
              <a:buChar char="q"/>
            </a:pPr>
            <a:endParaRPr lang="en-US" sz="1600" dirty="0">
              <a:latin typeface="+mn-lt"/>
            </a:endParaRPr>
          </a:p>
          <a:p>
            <a:pPr marL="285750" indent="-285750">
              <a:buFont typeface="Wingdings" panose="05000000000000000000" pitchFamily="2" charset="2"/>
              <a:buChar char="q"/>
            </a:pPr>
            <a:r>
              <a:rPr lang="en-US" sz="1600" dirty="0">
                <a:latin typeface="+mn-lt"/>
              </a:rPr>
              <a:t>Finally, consolidated data are reviewed to identify any potential errors or inconsistencies. Suppose an estimate for the value of volunteer time appears unusually high. In that case, it may be necessary to re-evaluate the daily / hourly rates used or check for data entry errors.</a:t>
            </a:r>
          </a:p>
        </p:txBody>
      </p:sp>
    </p:spTree>
    <p:extLst>
      <p:ext uri="{BB962C8B-B14F-4D97-AF65-F5344CB8AC3E}">
        <p14:creationId xmlns:p14="http://schemas.microsoft.com/office/powerpoint/2010/main" val="372445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4EF5-9769-286D-ECDF-B181CC2DDA6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949E071-1DF2-6831-92CC-C8FC9BD49C20}"/>
              </a:ext>
            </a:extLst>
          </p:cNvPr>
          <p:cNvSpPr txBox="1">
            <a:spLocks/>
          </p:cNvSpPr>
          <p:nvPr/>
        </p:nvSpPr>
        <p:spPr bwMode="auto">
          <a:xfrm>
            <a:off x="363538" y="414936"/>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Data consolidation</a:t>
            </a:r>
          </a:p>
        </p:txBody>
      </p:sp>
      <p:sp>
        <p:nvSpPr>
          <p:cNvPr id="3" name="TextBox 2">
            <a:extLst>
              <a:ext uri="{FF2B5EF4-FFF2-40B4-BE49-F238E27FC236}">
                <a16:creationId xmlns:a16="http://schemas.microsoft.com/office/drawing/2014/main" id="{10D81C1A-AF43-28FD-EB2F-A62DB5955B01}"/>
              </a:ext>
            </a:extLst>
          </p:cNvPr>
          <p:cNvSpPr txBox="1"/>
          <p:nvPr/>
        </p:nvSpPr>
        <p:spPr>
          <a:xfrm>
            <a:off x="2059671" y="964320"/>
            <a:ext cx="4572000" cy="338554"/>
          </a:xfrm>
          <a:prstGeom prst="rect">
            <a:avLst/>
          </a:prstGeom>
          <a:noFill/>
        </p:spPr>
        <p:txBody>
          <a:bodyPr wrap="square">
            <a:spAutoFit/>
          </a:bodyPr>
          <a:lstStyle/>
          <a:p>
            <a:r>
              <a:rPr lang="en-ZA" sz="1600" b="1" dirty="0">
                <a:solidFill>
                  <a:srgbClr val="0070C0"/>
                </a:solidFill>
              </a:rPr>
              <a:t>Reconstructing transactions</a:t>
            </a:r>
          </a:p>
        </p:txBody>
      </p:sp>
      <p:sp>
        <p:nvSpPr>
          <p:cNvPr id="4" name="TextBox 3">
            <a:extLst>
              <a:ext uri="{FF2B5EF4-FFF2-40B4-BE49-F238E27FC236}">
                <a16:creationId xmlns:a16="http://schemas.microsoft.com/office/drawing/2014/main" id="{DF2714FA-58C7-EDC1-F73D-CFBD15D0F080}"/>
              </a:ext>
            </a:extLst>
          </p:cNvPr>
          <p:cNvSpPr txBox="1"/>
          <p:nvPr/>
        </p:nvSpPr>
        <p:spPr>
          <a:xfrm>
            <a:off x="-97432" y="2936628"/>
            <a:ext cx="3964976" cy="954107"/>
          </a:xfrm>
          <a:prstGeom prst="rect">
            <a:avLst/>
          </a:prstGeom>
          <a:noFill/>
        </p:spPr>
        <p:txBody>
          <a:bodyPr wrap="square">
            <a:spAutoFit/>
          </a:bodyPr>
          <a:lstStyle/>
          <a:p>
            <a:pPr marL="285750" indent="-285750">
              <a:buFont typeface="Wingdings" panose="05000000000000000000" pitchFamily="2" charset="2"/>
              <a:buChar char="q"/>
            </a:pPr>
            <a:r>
              <a:rPr lang="en-US" sz="1400" dirty="0">
                <a:latin typeface="+mn-lt"/>
              </a:rPr>
              <a:t>Once the non-monetary / non-exchange flows have been valuated, each transaction needs to be traced back to its origins </a:t>
            </a:r>
            <a:r>
              <a:rPr lang="en-US" sz="1400" dirty="0">
                <a:solidFill>
                  <a:srgbClr val="0070C0"/>
                </a:solidFill>
                <a:latin typeface="+mn-lt"/>
              </a:rPr>
              <a:t>(financing entity FE, REV, SCH)</a:t>
            </a:r>
            <a:endParaRPr lang="en-ZA" sz="1400" dirty="0">
              <a:solidFill>
                <a:srgbClr val="0070C0"/>
              </a:solidFill>
              <a:latin typeface="+mn-lt"/>
            </a:endParaRPr>
          </a:p>
        </p:txBody>
      </p:sp>
      <p:sp>
        <p:nvSpPr>
          <p:cNvPr id="5" name="TextBox 4">
            <a:extLst>
              <a:ext uri="{FF2B5EF4-FFF2-40B4-BE49-F238E27FC236}">
                <a16:creationId xmlns:a16="http://schemas.microsoft.com/office/drawing/2014/main" id="{DC6F05AF-CADA-BC4C-939A-5BF736240741}"/>
              </a:ext>
            </a:extLst>
          </p:cNvPr>
          <p:cNvSpPr txBox="1"/>
          <p:nvPr/>
        </p:nvSpPr>
        <p:spPr>
          <a:xfrm>
            <a:off x="-86841" y="1400717"/>
            <a:ext cx="3690653" cy="1384995"/>
          </a:xfrm>
          <a:prstGeom prst="rect">
            <a:avLst/>
          </a:prstGeom>
          <a:noFill/>
        </p:spPr>
        <p:txBody>
          <a:bodyPr wrap="square">
            <a:spAutoFit/>
          </a:bodyPr>
          <a:lstStyle/>
          <a:p>
            <a:pPr marL="285750" indent="-285750">
              <a:buFont typeface="Wingdings" panose="05000000000000000000" pitchFamily="2" charset="2"/>
              <a:buChar char="q"/>
            </a:pPr>
            <a:r>
              <a:rPr lang="en-US" sz="1400" dirty="0">
                <a:latin typeface="+mn-lt"/>
              </a:rPr>
              <a:t>Different sets of data will be collected using two distinct tools, however, the non-financial costs will be estimated based on the most costing method to put a monetary value to each item that was involved in the HIV response.</a:t>
            </a:r>
            <a:endParaRPr lang="en-ZA" sz="1400" dirty="0">
              <a:latin typeface="+mn-lt"/>
            </a:endParaRPr>
          </a:p>
        </p:txBody>
      </p:sp>
      <p:sp>
        <p:nvSpPr>
          <p:cNvPr id="6" name="TextBox 5">
            <a:extLst>
              <a:ext uri="{FF2B5EF4-FFF2-40B4-BE49-F238E27FC236}">
                <a16:creationId xmlns:a16="http://schemas.microsoft.com/office/drawing/2014/main" id="{D70C08D3-4539-2CD2-FE05-9FCDA9E532B9}"/>
              </a:ext>
            </a:extLst>
          </p:cNvPr>
          <p:cNvSpPr txBox="1"/>
          <p:nvPr/>
        </p:nvSpPr>
        <p:spPr>
          <a:xfrm>
            <a:off x="-60474" y="5085895"/>
            <a:ext cx="3804661" cy="738664"/>
          </a:xfrm>
          <a:prstGeom prst="rect">
            <a:avLst/>
          </a:prstGeom>
          <a:noFill/>
        </p:spPr>
        <p:txBody>
          <a:bodyPr wrap="square">
            <a:spAutoFit/>
          </a:bodyPr>
          <a:lstStyle/>
          <a:p>
            <a:pPr marL="285750" indent="-285750">
              <a:buFont typeface="Wingdings" panose="05000000000000000000" pitchFamily="2" charset="2"/>
              <a:buChar char="q"/>
            </a:pPr>
            <a:r>
              <a:rPr lang="en-US" sz="1400" dirty="0">
                <a:latin typeface="+mn-lt"/>
              </a:rPr>
              <a:t>By identifying the different vectors, the transactions get reconstructed and the total for each FE and PS is reconciled accordingly.</a:t>
            </a:r>
            <a:endParaRPr lang="en-ZA" sz="1400" dirty="0">
              <a:latin typeface="+mn-lt"/>
            </a:endParaRPr>
          </a:p>
        </p:txBody>
      </p:sp>
      <p:sp>
        <p:nvSpPr>
          <p:cNvPr id="7" name="TextBox 6">
            <a:extLst>
              <a:ext uri="{FF2B5EF4-FFF2-40B4-BE49-F238E27FC236}">
                <a16:creationId xmlns:a16="http://schemas.microsoft.com/office/drawing/2014/main" id="{DAB9179A-F9F8-D40F-0751-EBFDBF7715C1}"/>
              </a:ext>
            </a:extLst>
          </p:cNvPr>
          <p:cNvSpPr txBox="1"/>
          <p:nvPr/>
        </p:nvSpPr>
        <p:spPr>
          <a:xfrm>
            <a:off x="-97432" y="3971086"/>
            <a:ext cx="4314207" cy="954107"/>
          </a:xfrm>
          <a:prstGeom prst="rect">
            <a:avLst/>
          </a:prstGeom>
          <a:noFill/>
        </p:spPr>
        <p:txBody>
          <a:bodyPr wrap="square">
            <a:spAutoFit/>
          </a:bodyPr>
          <a:lstStyle/>
          <a:p>
            <a:pPr marL="285750" indent="-285750">
              <a:buFont typeface="Wingdings" panose="05000000000000000000" pitchFamily="2" charset="2"/>
              <a:buChar char="q"/>
            </a:pPr>
            <a:r>
              <a:rPr lang="en-US" sz="1400" dirty="0">
                <a:latin typeface="+mn-lt"/>
              </a:rPr>
              <a:t>The non-financial items/services/ time must be attributed to the services that are provided by the CLO,  the CLO manager has to explain how the items were used, or for what services. </a:t>
            </a:r>
            <a:endParaRPr lang="en-ZA" sz="1400" dirty="0">
              <a:latin typeface="+mn-lt"/>
            </a:endParaRPr>
          </a:p>
        </p:txBody>
      </p:sp>
      <p:pic>
        <p:nvPicPr>
          <p:cNvPr id="8" name="Picture 7">
            <a:extLst>
              <a:ext uri="{FF2B5EF4-FFF2-40B4-BE49-F238E27FC236}">
                <a16:creationId xmlns:a16="http://schemas.microsoft.com/office/drawing/2014/main" id="{C0878422-4914-A0C4-DF2D-7CF017C4DA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0" t="28454" r="1677" b="19513"/>
          <a:stretch/>
        </p:blipFill>
        <p:spPr>
          <a:xfrm>
            <a:off x="3553471" y="1359954"/>
            <a:ext cx="5590529" cy="1697030"/>
          </a:xfrm>
          <a:prstGeom prst="rect">
            <a:avLst/>
          </a:prstGeom>
        </p:spPr>
      </p:pic>
      <p:grpSp>
        <p:nvGrpSpPr>
          <p:cNvPr id="9" name="Group 8">
            <a:extLst>
              <a:ext uri="{FF2B5EF4-FFF2-40B4-BE49-F238E27FC236}">
                <a16:creationId xmlns:a16="http://schemas.microsoft.com/office/drawing/2014/main" id="{B85C9E45-7E57-53D0-F6AC-D1CC35C98653}"/>
              </a:ext>
            </a:extLst>
          </p:cNvPr>
          <p:cNvGrpSpPr/>
          <p:nvPr/>
        </p:nvGrpSpPr>
        <p:grpSpPr>
          <a:xfrm>
            <a:off x="4241169" y="3056984"/>
            <a:ext cx="4580102" cy="2935025"/>
            <a:chOff x="5501462" y="3586361"/>
            <a:chExt cx="6690538" cy="3151187"/>
          </a:xfrm>
        </p:grpSpPr>
        <p:sp>
          <p:nvSpPr>
            <p:cNvPr id="10" name="Rectangle 9">
              <a:extLst>
                <a:ext uri="{FF2B5EF4-FFF2-40B4-BE49-F238E27FC236}">
                  <a16:creationId xmlns:a16="http://schemas.microsoft.com/office/drawing/2014/main" id="{86932C73-DA59-79CC-7EFA-E2CA3DEA9C70}"/>
                </a:ext>
              </a:extLst>
            </p:cNvPr>
            <p:cNvSpPr/>
            <p:nvPr/>
          </p:nvSpPr>
          <p:spPr bwMode="auto">
            <a:xfrm>
              <a:off x="5501462" y="3586361"/>
              <a:ext cx="6690538" cy="3151187"/>
            </a:xfrm>
            <a:prstGeom prst="rect">
              <a:avLst/>
            </a:prstGeom>
            <a:solidFill>
              <a:schemeClr val="accent1">
                <a:lumMod val="60000"/>
                <a:lumOff val="40000"/>
              </a:schemeClr>
            </a:solidFill>
            <a:ln w="9525" cap="flat" cmpd="sng" algn="ctr">
              <a:solidFill>
                <a:schemeClr val="accent1">
                  <a:lumMod val="50000"/>
                </a:schemeClr>
              </a:soli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419" sz="1350" b="1" i="0" u="none" strike="noStrike" kern="1200" cap="none" spc="0" normalizeH="0" baseline="0" noProof="0" dirty="0">
                <a:ln>
                  <a:noFill/>
                </a:ln>
                <a:solidFill>
                  <a:srgbClr val="FF4BD0"/>
                </a:solidFill>
                <a:effectLst/>
                <a:uLnTx/>
                <a:uFillTx/>
                <a:latin typeface="Arial" charset="0"/>
                <a:ea typeface="+mn-ea"/>
                <a:cs typeface="+mn-cs"/>
              </a:endParaRPr>
            </a:p>
          </p:txBody>
        </p:sp>
        <p:grpSp>
          <p:nvGrpSpPr>
            <p:cNvPr id="11" name="Group 40">
              <a:extLst>
                <a:ext uri="{FF2B5EF4-FFF2-40B4-BE49-F238E27FC236}">
                  <a16:creationId xmlns:a16="http://schemas.microsoft.com/office/drawing/2014/main" id="{C6DC5265-D5C8-A152-B72F-4377319F13D3}"/>
                </a:ext>
              </a:extLst>
            </p:cNvPr>
            <p:cNvGrpSpPr>
              <a:grpSpLocks/>
            </p:cNvGrpSpPr>
            <p:nvPr/>
          </p:nvGrpSpPr>
          <p:grpSpPr bwMode="auto">
            <a:xfrm>
              <a:off x="7440892" y="4182885"/>
              <a:ext cx="3715994" cy="1936538"/>
              <a:chOff x="4130861" y="1852551"/>
              <a:chExt cx="4233327" cy="2199848"/>
            </a:xfrm>
          </p:grpSpPr>
          <p:sp>
            <p:nvSpPr>
              <p:cNvPr id="13" name="Rectangle 12">
                <a:extLst>
                  <a:ext uri="{FF2B5EF4-FFF2-40B4-BE49-F238E27FC236}">
                    <a16:creationId xmlns:a16="http://schemas.microsoft.com/office/drawing/2014/main" id="{E539D778-8F0F-28B1-B935-521F313FFC9F}"/>
                  </a:ext>
                </a:extLst>
              </p:cNvPr>
              <p:cNvSpPr/>
              <p:nvPr/>
            </p:nvSpPr>
            <p:spPr bwMode="auto">
              <a:xfrm>
                <a:off x="4130861" y="1852551"/>
                <a:ext cx="2650063" cy="1417210"/>
              </a:xfrm>
              <a:prstGeom prst="rect">
                <a:avLst/>
              </a:prstGeom>
              <a:solidFill>
                <a:schemeClr val="accent6">
                  <a:lumMod val="60000"/>
                  <a:lumOff val="40000"/>
                </a:schemeClr>
              </a:solidFill>
              <a:ln w="9525" cap="flat" cmpd="sng" algn="ctr">
                <a:solidFill>
                  <a:schemeClr val="accent1">
                    <a:lumMod val="50000"/>
                  </a:schemeClr>
                </a:solid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prstClr val="white"/>
                    </a:solidFill>
                    <a:effectLst/>
                    <a:uLnTx/>
                    <a:uFillTx/>
                    <a:latin typeface="Arial" charset="0"/>
                    <a:ea typeface="+mn-ea"/>
                    <a:cs typeface="+mn-cs"/>
                  </a:rPr>
                  <a:t>SCH</a:t>
                </a:r>
                <a:endParaRPr kumimoji="0" lang="es-419" sz="1350" b="1" i="0" u="none" strike="noStrike" kern="1200" cap="none" spc="0" normalizeH="0" baseline="0" noProof="0" dirty="0">
                  <a:ln>
                    <a:noFill/>
                  </a:ln>
                  <a:solidFill>
                    <a:prstClr val="white"/>
                  </a:solidFill>
                  <a:effectLst/>
                  <a:uLnTx/>
                  <a:uFillTx/>
                  <a:latin typeface="Arial" charset="0"/>
                  <a:ea typeface="+mn-ea"/>
                  <a:cs typeface="+mn-cs"/>
                </a:endParaRPr>
              </a:p>
            </p:txBody>
          </p:sp>
          <p:grpSp>
            <p:nvGrpSpPr>
              <p:cNvPr id="14" name="Group 36">
                <a:extLst>
                  <a:ext uri="{FF2B5EF4-FFF2-40B4-BE49-F238E27FC236}">
                    <a16:creationId xmlns:a16="http://schemas.microsoft.com/office/drawing/2014/main" id="{106DCC8B-F7EE-1D13-AB00-663847781553}"/>
                  </a:ext>
                </a:extLst>
              </p:cNvPr>
              <p:cNvGrpSpPr>
                <a:grpSpLocks/>
              </p:cNvGrpSpPr>
              <p:nvPr/>
            </p:nvGrpSpPr>
            <p:grpSpPr bwMode="auto">
              <a:xfrm>
                <a:off x="6785902" y="3229270"/>
                <a:ext cx="1578286" cy="797096"/>
                <a:chOff x="6785902" y="3229270"/>
                <a:chExt cx="1578286" cy="797096"/>
              </a:xfrm>
            </p:grpSpPr>
            <p:cxnSp>
              <p:nvCxnSpPr>
                <p:cNvPr id="16" name="Straight Connector 15">
                  <a:extLst>
                    <a:ext uri="{FF2B5EF4-FFF2-40B4-BE49-F238E27FC236}">
                      <a16:creationId xmlns:a16="http://schemas.microsoft.com/office/drawing/2014/main" id="{BF3B0CDC-5FEA-CAD3-C5FE-A41655FBF9FD}"/>
                    </a:ext>
                  </a:extLst>
                </p:cNvPr>
                <p:cNvCxnSpPr>
                  <a:cxnSpLocks/>
                </p:cNvCxnSpPr>
                <p:nvPr/>
              </p:nvCxnSpPr>
              <p:spPr>
                <a:xfrm flipH="1">
                  <a:off x="6785157" y="3229571"/>
                  <a:ext cx="1579031" cy="0"/>
                </a:xfrm>
                <a:prstGeom prst="line">
                  <a:avLst/>
                </a:prstGeom>
                <a:ln w="381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B0C79E-B689-FF7A-525F-5012E257772A}"/>
                    </a:ext>
                  </a:extLst>
                </p:cNvPr>
                <p:cNvCxnSpPr>
                  <a:cxnSpLocks/>
                </p:cNvCxnSpPr>
                <p:nvPr/>
              </p:nvCxnSpPr>
              <p:spPr>
                <a:xfrm flipV="1">
                  <a:off x="8345139" y="3271876"/>
                  <a:ext cx="0" cy="755140"/>
                </a:xfrm>
                <a:prstGeom prst="line">
                  <a:avLst/>
                </a:prstGeom>
                <a:ln w="381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E03C1512-1536-D6EB-FC89-31ABA4325936}"/>
                  </a:ext>
                </a:extLst>
              </p:cNvPr>
              <p:cNvCxnSpPr>
                <a:cxnSpLocks/>
              </p:cNvCxnSpPr>
              <p:nvPr/>
            </p:nvCxnSpPr>
            <p:spPr>
              <a:xfrm flipV="1">
                <a:off x="5409326" y="3250723"/>
                <a:ext cx="0" cy="801676"/>
              </a:xfrm>
              <a:prstGeom prst="line">
                <a:avLst/>
              </a:prstGeom>
              <a:ln w="381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2" name="Object 98">
              <a:extLst>
                <a:ext uri="{FF2B5EF4-FFF2-40B4-BE49-F238E27FC236}">
                  <a16:creationId xmlns:a16="http://schemas.microsoft.com/office/drawing/2014/main" id="{7B78CB51-A253-0306-8C22-2D198C9DDBC7}"/>
                </a:ext>
              </a:extLst>
            </p:cNvPr>
            <p:cNvGraphicFramePr>
              <a:graphicFrameLocks noChangeAspect="1"/>
            </p:cNvGraphicFramePr>
            <p:nvPr>
              <p:extLst>
                <p:ext uri="{D42A27DB-BD31-4B8C-83A1-F6EECF244321}">
                  <p14:modId xmlns:p14="http://schemas.microsoft.com/office/powerpoint/2010/main" val="1000910180"/>
                </p:ext>
              </p:extLst>
            </p:nvPr>
          </p:nvGraphicFramePr>
          <p:xfrm>
            <a:off x="6152358" y="4409130"/>
            <a:ext cx="5444771" cy="2043670"/>
          </p:xfrm>
          <a:graphic>
            <a:graphicData uri="http://schemas.openxmlformats.org/presentationml/2006/ole">
              <mc:AlternateContent xmlns:mc="http://schemas.openxmlformats.org/markup-compatibility/2006">
                <mc:Choice xmlns:v="urn:schemas-microsoft-com:vml" Requires="v">
                  <p:oleObj name="Visio" r:id="rId3" imgW="5848574" imgH="2194678" progId="Visio.Drawing.11">
                    <p:embed/>
                  </p:oleObj>
                </mc:Choice>
                <mc:Fallback>
                  <p:oleObj name="Visio" r:id="rId3" imgW="5848574" imgH="2194678" progId="Visio.Drawing.11">
                    <p:embed/>
                    <p:pic>
                      <p:nvPicPr>
                        <p:cNvPr id="15" name="Object 98">
                          <a:extLst>
                            <a:ext uri="{FF2B5EF4-FFF2-40B4-BE49-F238E27FC236}">
                              <a16:creationId xmlns:a16="http://schemas.microsoft.com/office/drawing/2014/main" id="{A4612748-6F47-8611-3CAD-6BDE52254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358" y="4409130"/>
                          <a:ext cx="5444771" cy="204367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3672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A7D06-488B-9FA6-B871-FBCFA5A4E6B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63D48D8B-DEC8-C6A6-0C9A-1BF055943429}"/>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Non-financial transaction mapping</a:t>
            </a:r>
          </a:p>
        </p:txBody>
      </p:sp>
      <p:sp>
        <p:nvSpPr>
          <p:cNvPr id="2" name="Content Placeholder 2">
            <a:extLst>
              <a:ext uri="{FF2B5EF4-FFF2-40B4-BE49-F238E27FC236}">
                <a16:creationId xmlns:a16="http://schemas.microsoft.com/office/drawing/2014/main" id="{745A2DBF-CA61-7745-ED31-24FFAD996F6D}"/>
              </a:ext>
            </a:extLst>
          </p:cNvPr>
          <p:cNvSpPr txBox="1">
            <a:spLocks/>
          </p:cNvSpPr>
          <p:nvPr/>
        </p:nvSpPr>
        <p:spPr>
          <a:xfrm>
            <a:off x="1133463" y="1330098"/>
            <a:ext cx="6232550" cy="53885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ctr" defTabSz="914400"/>
            <a:r>
              <a:rPr lang="en-US" sz="2000"/>
              <a:t>It is important to note that these non-financial transactions are identified by the combination of the following vectors. </a:t>
            </a:r>
            <a:endParaRPr lang="en-ZA" sz="2000" dirty="0"/>
          </a:p>
        </p:txBody>
      </p:sp>
      <p:pic>
        <p:nvPicPr>
          <p:cNvPr id="3" name="Picture 2">
            <a:extLst>
              <a:ext uri="{FF2B5EF4-FFF2-40B4-BE49-F238E27FC236}">
                <a16:creationId xmlns:a16="http://schemas.microsoft.com/office/drawing/2014/main" id="{F3A69A3F-5F1A-4BFF-510E-85E435B66443}"/>
              </a:ext>
            </a:extLst>
          </p:cNvPr>
          <p:cNvPicPr>
            <a:picLocks noChangeAspect="1"/>
          </p:cNvPicPr>
          <p:nvPr/>
        </p:nvPicPr>
        <p:blipFill>
          <a:blip r:embed="rId2"/>
          <a:stretch>
            <a:fillRect/>
          </a:stretch>
        </p:blipFill>
        <p:spPr>
          <a:xfrm>
            <a:off x="47524" y="2208684"/>
            <a:ext cx="8918973" cy="1032148"/>
          </a:xfrm>
          <a:prstGeom prst="rect">
            <a:avLst/>
          </a:prstGeom>
        </p:spPr>
      </p:pic>
      <p:pic>
        <p:nvPicPr>
          <p:cNvPr id="4" name="Picture 3">
            <a:extLst>
              <a:ext uri="{FF2B5EF4-FFF2-40B4-BE49-F238E27FC236}">
                <a16:creationId xmlns:a16="http://schemas.microsoft.com/office/drawing/2014/main" id="{D633303E-38DD-292C-CC2D-29EF4923CEA7}"/>
              </a:ext>
            </a:extLst>
          </p:cNvPr>
          <p:cNvPicPr>
            <a:picLocks noChangeAspect="1"/>
          </p:cNvPicPr>
          <p:nvPr/>
        </p:nvPicPr>
        <p:blipFill>
          <a:blip r:embed="rId3"/>
          <a:stretch>
            <a:fillRect/>
          </a:stretch>
        </p:blipFill>
        <p:spPr>
          <a:xfrm>
            <a:off x="47524" y="3472986"/>
            <a:ext cx="8918975" cy="2492334"/>
          </a:xfrm>
          <a:prstGeom prst="rect">
            <a:avLst/>
          </a:prstGeom>
        </p:spPr>
      </p:pic>
    </p:spTree>
    <p:extLst>
      <p:ext uri="{BB962C8B-B14F-4D97-AF65-F5344CB8AC3E}">
        <p14:creationId xmlns:p14="http://schemas.microsoft.com/office/powerpoint/2010/main" val="344720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3CDC-A7E5-1D4F-15D5-C5A0E36E0B0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8BD33FF-593D-3247-D970-94F8B97636C2}"/>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Non-financial transaction mapping</a:t>
            </a:r>
          </a:p>
        </p:txBody>
      </p:sp>
      <p:pic>
        <p:nvPicPr>
          <p:cNvPr id="5" name="Picture 4">
            <a:extLst>
              <a:ext uri="{FF2B5EF4-FFF2-40B4-BE49-F238E27FC236}">
                <a16:creationId xmlns:a16="http://schemas.microsoft.com/office/drawing/2014/main" id="{184AAE4D-1D15-C246-E039-DCACB8D128B2}"/>
              </a:ext>
            </a:extLst>
          </p:cNvPr>
          <p:cNvPicPr>
            <a:picLocks noChangeAspect="1"/>
          </p:cNvPicPr>
          <p:nvPr/>
        </p:nvPicPr>
        <p:blipFill>
          <a:blip r:embed="rId2"/>
          <a:stretch>
            <a:fillRect/>
          </a:stretch>
        </p:blipFill>
        <p:spPr>
          <a:xfrm>
            <a:off x="48411" y="1499341"/>
            <a:ext cx="9003677" cy="134841"/>
          </a:xfrm>
          <a:prstGeom prst="rect">
            <a:avLst/>
          </a:prstGeom>
        </p:spPr>
      </p:pic>
      <p:pic>
        <p:nvPicPr>
          <p:cNvPr id="6" name="Picture 5">
            <a:extLst>
              <a:ext uri="{FF2B5EF4-FFF2-40B4-BE49-F238E27FC236}">
                <a16:creationId xmlns:a16="http://schemas.microsoft.com/office/drawing/2014/main" id="{354ACD52-BDE6-6265-D472-B41EB02E5EFE}"/>
              </a:ext>
            </a:extLst>
          </p:cNvPr>
          <p:cNvPicPr>
            <a:picLocks noChangeAspect="1"/>
          </p:cNvPicPr>
          <p:nvPr/>
        </p:nvPicPr>
        <p:blipFill>
          <a:blip r:embed="rId3"/>
          <a:stretch>
            <a:fillRect/>
          </a:stretch>
        </p:blipFill>
        <p:spPr>
          <a:xfrm>
            <a:off x="48411" y="1686817"/>
            <a:ext cx="9003687" cy="3181017"/>
          </a:xfrm>
          <a:prstGeom prst="rect">
            <a:avLst/>
          </a:prstGeom>
        </p:spPr>
      </p:pic>
    </p:spTree>
    <p:extLst>
      <p:ext uri="{BB962C8B-B14F-4D97-AF65-F5344CB8AC3E}">
        <p14:creationId xmlns:p14="http://schemas.microsoft.com/office/powerpoint/2010/main" val="404567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A215-D4EC-1407-6E60-2F8A3CB7AE09}"/>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2C9779F-013D-D7C7-8CC6-C10763D34BBB}"/>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DATA MANAGEMENT, ANALYSIS &amp; PRESENTATION</a:t>
            </a:r>
          </a:p>
        </p:txBody>
      </p:sp>
      <p:sp>
        <p:nvSpPr>
          <p:cNvPr id="2" name="TextBox 1">
            <a:extLst>
              <a:ext uri="{FF2B5EF4-FFF2-40B4-BE49-F238E27FC236}">
                <a16:creationId xmlns:a16="http://schemas.microsoft.com/office/drawing/2014/main" id="{29722026-233A-2A9F-1139-3288ABA5989D}"/>
              </a:ext>
            </a:extLst>
          </p:cNvPr>
          <p:cNvSpPr txBox="1"/>
          <p:nvPr/>
        </p:nvSpPr>
        <p:spPr>
          <a:xfrm>
            <a:off x="661723" y="1178281"/>
            <a:ext cx="7339745"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solidFill>
                  <a:schemeClr val="tx1"/>
                </a:solidFill>
                <a:latin typeface="+mn-lt"/>
              </a:rPr>
              <a:t>There are two options to consider when analyzing &amp; presenting the CLO-RT.</a:t>
            </a:r>
            <a:endParaRPr lang="en-ZA" dirty="0">
              <a:solidFill>
                <a:schemeClr val="tx1"/>
              </a:solidFill>
              <a:latin typeface="+mn-lt"/>
            </a:endParaRPr>
          </a:p>
        </p:txBody>
      </p:sp>
      <p:sp>
        <p:nvSpPr>
          <p:cNvPr id="3" name="TextBox 2">
            <a:extLst>
              <a:ext uri="{FF2B5EF4-FFF2-40B4-BE49-F238E27FC236}">
                <a16:creationId xmlns:a16="http://schemas.microsoft.com/office/drawing/2014/main" id="{421E0FFC-02CD-2FE4-9BE0-F160B4D488C9}"/>
              </a:ext>
            </a:extLst>
          </p:cNvPr>
          <p:cNvSpPr txBox="1"/>
          <p:nvPr/>
        </p:nvSpPr>
        <p:spPr>
          <a:xfrm>
            <a:off x="363538" y="3504571"/>
            <a:ext cx="802636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ZA" b="1" dirty="0">
                <a:latin typeface="+mn-lt"/>
              </a:rPr>
              <a:t>CLO RT stand-alone exercise: </a:t>
            </a:r>
            <a:r>
              <a:rPr lang="en-US" dirty="0">
                <a:latin typeface="+mn-lt"/>
              </a:rPr>
              <a:t>Focused Assessment of Community-Led Organizations. The exercise centers on gathering data directly from CLOs. The primary goal is to assess the financial and non-financial resources of CLOs.</a:t>
            </a:r>
          </a:p>
        </p:txBody>
      </p:sp>
      <p:sp>
        <p:nvSpPr>
          <p:cNvPr id="4" name="TextBox 3">
            <a:extLst>
              <a:ext uri="{FF2B5EF4-FFF2-40B4-BE49-F238E27FC236}">
                <a16:creationId xmlns:a16="http://schemas.microsoft.com/office/drawing/2014/main" id="{8B4D57D6-D653-5323-A76E-71509F95513B}"/>
              </a:ext>
            </a:extLst>
          </p:cNvPr>
          <p:cNvSpPr txBox="1"/>
          <p:nvPr/>
        </p:nvSpPr>
        <p:spPr>
          <a:xfrm>
            <a:off x="949830" y="4782691"/>
            <a:ext cx="701082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mn-lt"/>
              </a:rPr>
              <a:t>Both approaches  ensure a thorough understanding of the financial dynamics and the significant contributions of CLOs. Providing a detailed examination of their financial impact and role within the broader context of HIV response efforts.</a:t>
            </a:r>
          </a:p>
        </p:txBody>
      </p:sp>
      <p:sp>
        <p:nvSpPr>
          <p:cNvPr id="5" name="TextBox 4">
            <a:extLst>
              <a:ext uri="{FF2B5EF4-FFF2-40B4-BE49-F238E27FC236}">
                <a16:creationId xmlns:a16="http://schemas.microsoft.com/office/drawing/2014/main" id="{CC94DA39-7488-164D-DE5E-957397504DEE}"/>
              </a:ext>
            </a:extLst>
          </p:cNvPr>
          <p:cNvSpPr txBox="1"/>
          <p:nvPr/>
        </p:nvSpPr>
        <p:spPr>
          <a:xfrm>
            <a:off x="364478" y="1862734"/>
            <a:ext cx="802636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latin typeface="+mn-lt"/>
              </a:rPr>
              <a:t>The integrated exercise (NASA+) </a:t>
            </a:r>
            <a:r>
              <a:rPr lang="en-US" dirty="0">
                <a:latin typeface="+mn-lt"/>
              </a:rPr>
              <a:t>involves a comprehensive data entry and analysis that encompasses both financial and economic transactions. The objective of this exercise is to produce a full NASA study that includes an in-depth analysis of the contributions made by community-led organizations (CLOs) in comparison to other organizations involved in the national HIV response. </a:t>
            </a:r>
          </a:p>
        </p:txBody>
      </p:sp>
    </p:spTree>
    <p:extLst>
      <p:ext uri="{BB962C8B-B14F-4D97-AF65-F5344CB8AC3E}">
        <p14:creationId xmlns:p14="http://schemas.microsoft.com/office/powerpoint/2010/main" val="405372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CD51-5A25-7FD3-6858-A73FA5C50D79}"/>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5E22F81-E3A1-F309-EA72-6C6CE7493E3D}"/>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The integrated exercise</a:t>
            </a:r>
          </a:p>
        </p:txBody>
      </p:sp>
      <p:sp>
        <p:nvSpPr>
          <p:cNvPr id="4" name="TextBox 3">
            <a:extLst>
              <a:ext uri="{FF2B5EF4-FFF2-40B4-BE49-F238E27FC236}">
                <a16:creationId xmlns:a16="http://schemas.microsoft.com/office/drawing/2014/main" id="{E5F6DB92-2811-D0EA-153B-77AAF09E9AFC}"/>
              </a:ext>
            </a:extLst>
          </p:cNvPr>
          <p:cNvSpPr txBox="1"/>
          <p:nvPr/>
        </p:nvSpPr>
        <p:spPr>
          <a:xfrm>
            <a:off x="1113415" y="1113631"/>
            <a:ext cx="730444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800" dirty="0">
                <a:solidFill>
                  <a:schemeClr val="tx1"/>
                </a:solidFill>
              </a:rPr>
              <a:t>Combined NASA and CLO data for analysis and presentation</a:t>
            </a:r>
            <a:endParaRPr lang="en-BE" dirty="0">
              <a:solidFill>
                <a:schemeClr val="tx1"/>
              </a:solidFill>
            </a:endParaRPr>
          </a:p>
        </p:txBody>
      </p:sp>
      <p:sp>
        <p:nvSpPr>
          <p:cNvPr id="5" name="TextBox 4">
            <a:extLst>
              <a:ext uri="{FF2B5EF4-FFF2-40B4-BE49-F238E27FC236}">
                <a16:creationId xmlns:a16="http://schemas.microsoft.com/office/drawing/2014/main" id="{021D42B3-7998-E4E4-5D0E-5BFD01FF6008}"/>
              </a:ext>
            </a:extLst>
          </p:cNvPr>
          <p:cNvSpPr txBox="1"/>
          <p:nvPr/>
        </p:nvSpPr>
        <p:spPr>
          <a:xfrm>
            <a:off x="110458" y="1958717"/>
            <a:ext cx="8923084" cy="4031873"/>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It is suggested that the CLO non-financial transactions be kept in a separate RTT file, to avoid their inclusion in the GAM 8.3 matrix. The generation of the GAM 8.3 matrix should omit all non-financial transactions, hence</a:t>
            </a:r>
          </a:p>
          <a:p>
            <a:endParaRPr lang="en-US" sz="1600" dirty="0">
              <a:latin typeface="+mn-lt"/>
            </a:endParaRPr>
          </a:p>
          <a:p>
            <a:pPr marL="285750" indent="-285750">
              <a:buFont typeface="Wingdings" panose="05000000000000000000" pitchFamily="2" charset="2"/>
              <a:buChar char="q"/>
            </a:pPr>
            <a:r>
              <a:rPr lang="en-US" sz="1600" b="1" dirty="0">
                <a:latin typeface="+mn-lt"/>
              </a:rPr>
              <a:t>Create different DCTs and RTT projects</a:t>
            </a:r>
          </a:p>
          <a:p>
            <a:pPr marL="742950" lvl="1" indent="-285750">
              <a:buFont typeface="Wingdings" panose="05000000000000000000" pitchFamily="2" charset="2"/>
              <a:buChar char="v"/>
            </a:pPr>
            <a:r>
              <a:rPr lang="en-US" sz="1600" dirty="0">
                <a:latin typeface="+mn-lt"/>
              </a:rPr>
              <a:t>DCT (1)  and RTT project (1) for financial transactions and</a:t>
            </a:r>
          </a:p>
          <a:p>
            <a:pPr marL="742950" lvl="1" indent="-285750">
              <a:buFont typeface="Wingdings" panose="05000000000000000000" pitchFamily="2" charset="2"/>
              <a:buChar char="v"/>
            </a:pPr>
            <a:r>
              <a:rPr lang="en-US" sz="1600" dirty="0">
                <a:latin typeface="+mn-lt"/>
              </a:rPr>
              <a:t>DCT (2) and RTT project (2) for the economic transactions/ estimated non-financial resources. </a:t>
            </a:r>
          </a:p>
          <a:p>
            <a:r>
              <a:rPr lang="en-US" sz="1600" dirty="0">
                <a:latin typeface="+mn-lt"/>
              </a:rPr>
              <a:t> </a:t>
            </a:r>
          </a:p>
          <a:p>
            <a:pPr marL="285750" indent="-285750">
              <a:buFont typeface="Wingdings" panose="05000000000000000000" pitchFamily="2" charset="2"/>
              <a:buChar char="q"/>
            </a:pPr>
            <a:r>
              <a:rPr lang="en-US" sz="1600" dirty="0">
                <a:latin typeface="+mn-lt"/>
              </a:rPr>
              <a:t>Differentiating direct spending and estimated economic resources in the DCT and RTT:  </a:t>
            </a:r>
          </a:p>
          <a:p>
            <a:r>
              <a:rPr lang="en-US" sz="1600" dirty="0">
                <a:latin typeface="+mn-lt"/>
              </a:rPr>
              <a:t>     When entering the data in DCT ensure that each transaction is labeled under the correct “type of data” variable. </a:t>
            </a:r>
          </a:p>
          <a:p>
            <a:r>
              <a:rPr lang="en-US" sz="1600" dirty="0">
                <a:latin typeface="+mn-lt"/>
              </a:rPr>
              <a:t>     Two distinct variables are recommended to separate direct from estimated figures (resources): 				 		Type of Data:  Non-Financial </a:t>
            </a:r>
          </a:p>
          <a:p>
            <a:r>
              <a:rPr lang="en-US" sz="1600" dirty="0">
                <a:latin typeface="+mn-lt"/>
              </a:rPr>
              <a:t>	 			Source of Data: Estimations </a:t>
            </a:r>
          </a:p>
          <a:p>
            <a:endParaRPr lang="en-US" sz="1600" dirty="0">
              <a:latin typeface="+mn-lt"/>
            </a:endParaRPr>
          </a:p>
          <a:p>
            <a:r>
              <a:rPr lang="en-US" sz="1600" dirty="0">
                <a:latin typeface="+mn-lt"/>
              </a:rPr>
              <a:t> </a:t>
            </a:r>
          </a:p>
        </p:txBody>
      </p:sp>
    </p:spTree>
    <p:extLst>
      <p:ext uri="{BB962C8B-B14F-4D97-AF65-F5344CB8AC3E}">
        <p14:creationId xmlns:p14="http://schemas.microsoft.com/office/powerpoint/2010/main" val="4076281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7638-7807-CF2E-F6DE-5447CA0242AB}"/>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FC9F86E-96E1-91A2-4C88-56FD05726BEB}"/>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The integrated exercise</a:t>
            </a:r>
          </a:p>
        </p:txBody>
      </p:sp>
      <p:sp>
        <p:nvSpPr>
          <p:cNvPr id="3" name="TextBox 2">
            <a:extLst>
              <a:ext uri="{FF2B5EF4-FFF2-40B4-BE49-F238E27FC236}">
                <a16:creationId xmlns:a16="http://schemas.microsoft.com/office/drawing/2014/main" id="{3E9CC509-51B1-4A54-CBDF-881591EAEF08}"/>
              </a:ext>
            </a:extLst>
          </p:cNvPr>
          <p:cNvSpPr txBox="1"/>
          <p:nvPr/>
        </p:nvSpPr>
        <p:spPr>
          <a:xfrm>
            <a:off x="290456" y="1846847"/>
            <a:ext cx="8487783" cy="3970318"/>
          </a:xfrm>
          <a:prstGeom prst="rect">
            <a:avLst/>
          </a:prstGeom>
          <a:noFill/>
        </p:spPr>
        <p:txBody>
          <a:bodyPr wrap="square">
            <a:spAutoFit/>
          </a:bodyPr>
          <a:lstStyle/>
          <a:p>
            <a:r>
              <a:rPr lang="en-US" sz="1800" dirty="0">
                <a:latin typeface="+mn-lt"/>
              </a:rPr>
              <a:t>The RT team must cross-verify/ triangulate data from various sources to avoid double counting. This process includes deciding which source to use when the same data are collected from two different sources:</a:t>
            </a:r>
          </a:p>
          <a:p>
            <a:endParaRPr lang="en-US" sz="1800" dirty="0">
              <a:latin typeface="+mn-lt"/>
            </a:endParaRPr>
          </a:p>
          <a:p>
            <a:pPr marL="285750" indent="-285750">
              <a:buFont typeface="Wingdings" panose="05000000000000000000" pitchFamily="2" charset="2"/>
              <a:buChar char="q"/>
            </a:pPr>
            <a:r>
              <a:rPr lang="en-US" sz="1800" dirty="0">
                <a:latin typeface="+mn-lt"/>
              </a:rPr>
              <a:t>There are two distinct datasets to be created and  combined: </a:t>
            </a:r>
          </a:p>
          <a:p>
            <a:endParaRPr lang="en-US" sz="1800" dirty="0">
              <a:latin typeface="+mn-lt"/>
            </a:endParaRPr>
          </a:p>
          <a:p>
            <a:r>
              <a:rPr lang="en-US" sz="1800" dirty="0">
                <a:latin typeface="+mn-lt"/>
              </a:rPr>
              <a:t>	1. The full NASA RTT dataset: Capture all the financial transactions in one DCT and import them in RTT  	project “1” to generate the RTT datasets for financial transactions (this refers to the traditional NASA).</a:t>
            </a:r>
          </a:p>
          <a:p>
            <a:endParaRPr lang="en-US" sz="1800" dirty="0">
              <a:latin typeface="+mn-lt"/>
            </a:endParaRPr>
          </a:p>
          <a:p>
            <a:r>
              <a:rPr lang="en-US" sz="1800" dirty="0">
                <a:latin typeface="+mn-lt"/>
              </a:rPr>
              <a:t>        2. The CLO RTT dataset (the economic transactions/ estimated non-financial resources). Capture all the no-	financial transactions in one DCT and import 	them in a different RTT project “2” to generate the RTT 	datasets for Non-financial transactions (this refers to the  economic transactions)</a:t>
            </a:r>
          </a:p>
        </p:txBody>
      </p:sp>
      <p:sp>
        <p:nvSpPr>
          <p:cNvPr id="4" name="TextBox 3">
            <a:extLst>
              <a:ext uri="{FF2B5EF4-FFF2-40B4-BE49-F238E27FC236}">
                <a16:creationId xmlns:a16="http://schemas.microsoft.com/office/drawing/2014/main" id="{8C020B89-2EEB-BE6A-1BE5-2131E221105A}"/>
              </a:ext>
            </a:extLst>
          </p:cNvPr>
          <p:cNvSpPr txBox="1"/>
          <p:nvPr/>
        </p:nvSpPr>
        <p:spPr>
          <a:xfrm>
            <a:off x="1027354" y="1281148"/>
            <a:ext cx="730444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800" dirty="0">
                <a:solidFill>
                  <a:schemeClr val="tx1"/>
                </a:solidFill>
              </a:rPr>
              <a:t>Combined NASA and CLO data for analysis and presentation…..continue</a:t>
            </a:r>
            <a:endParaRPr lang="en-BE" dirty="0">
              <a:solidFill>
                <a:schemeClr val="tx1"/>
              </a:solidFill>
            </a:endParaRPr>
          </a:p>
        </p:txBody>
      </p:sp>
    </p:spTree>
    <p:extLst>
      <p:ext uri="{BB962C8B-B14F-4D97-AF65-F5344CB8AC3E}">
        <p14:creationId xmlns:p14="http://schemas.microsoft.com/office/powerpoint/2010/main" val="31091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3153-BBBC-780C-5345-C7A308AC6F5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E67DFDB-CBB1-D1AA-94F9-CAF73DCA8802}"/>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The integrated exercise</a:t>
            </a:r>
          </a:p>
        </p:txBody>
      </p:sp>
      <p:sp>
        <p:nvSpPr>
          <p:cNvPr id="6" name="TextBox 5">
            <a:extLst>
              <a:ext uri="{FF2B5EF4-FFF2-40B4-BE49-F238E27FC236}">
                <a16:creationId xmlns:a16="http://schemas.microsoft.com/office/drawing/2014/main" id="{9DBAB519-8E1A-9BB5-2904-DD6D597FBEA3}"/>
              </a:ext>
            </a:extLst>
          </p:cNvPr>
          <p:cNvSpPr txBox="1"/>
          <p:nvPr/>
        </p:nvSpPr>
        <p:spPr>
          <a:xfrm>
            <a:off x="146871" y="1410017"/>
            <a:ext cx="8955107" cy="5755422"/>
          </a:xfrm>
          <a:prstGeom prst="rect">
            <a:avLst/>
          </a:prstGeom>
          <a:noFill/>
        </p:spPr>
        <p:txBody>
          <a:bodyPr wrap="square">
            <a:spAutoFit/>
          </a:bodyPr>
          <a:lstStyle/>
          <a:p>
            <a:r>
              <a:rPr lang="en-US" sz="1600" dirty="0">
                <a:latin typeface="+mn-lt"/>
              </a:rPr>
              <a:t>For combining the analysis,  the RT team will manually manipulate data in Excel. The primary dataset is the Full NASA database exported from RTT, to which you will add (paste in) the CLO transactions. In other words, the CLO database will be pasted/added to the full NASA database. Combining the two datasets into one will allow us to show the overall picture of HIV spending</a:t>
            </a:r>
          </a:p>
          <a:p>
            <a:endParaRPr lang="en-US" sz="1600" dirty="0">
              <a:latin typeface="+mn-lt"/>
            </a:endParaRPr>
          </a:p>
          <a:p>
            <a:r>
              <a:rPr lang="en-US" sz="1600" dirty="0">
                <a:latin typeface="+mn-lt"/>
              </a:rPr>
              <a:t>Be cautious to avoid double counting while combining the two datasets. The RT team must incorporate only CLO data that were not previously recorded in the traditional NASA database. Specifically, this pertains to non-financial data and economic transactions.</a:t>
            </a:r>
          </a:p>
          <a:p>
            <a:endParaRPr lang="en-US" sz="1600" dirty="0">
              <a:latin typeface="+mn-lt"/>
            </a:endParaRPr>
          </a:p>
          <a:p>
            <a:r>
              <a:rPr lang="en-US" sz="1600" dirty="0">
                <a:latin typeface="+mn-lt"/>
              </a:rPr>
              <a:t>For result presentation: the RT team can manually extract the type of data they want to present by filtering the type of data variable. There are two approaches to this: </a:t>
            </a:r>
          </a:p>
          <a:p>
            <a:endParaRPr lang="en-US" sz="1600" dirty="0">
              <a:latin typeface="+mn-lt"/>
            </a:endParaRPr>
          </a:p>
          <a:p>
            <a:pPr marL="342900" indent="-342900">
              <a:buAutoNum type="arabicPeriod"/>
            </a:pPr>
            <a:r>
              <a:rPr lang="en-US" sz="1600" dirty="0">
                <a:latin typeface="+mn-lt"/>
              </a:rPr>
              <a:t>To present an overall picture (financial + economic resources):  Incorporate the CLO non-financial data in the NASA dataset to show the overall spending. </a:t>
            </a:r>
          </a:p>
          <a:p>
            <a:pPr marL="342900" indent="-342900">
              <a:buAutoNum type="arabicPeriod"/>
            </a:pPr>
            <a:r>
              <a:rPr lang="en-US" sz="1600" dirty="0">
                <a:latin typeface="+mn-lt"/>
              </a:rPr>
              <a:t>To present the overall CLO spending: Extract the financial CLO transactions from the NASA dataset and incorporate it into the CLO non-financial dataset to show the CLO overall spending (financials and non-financial transactions).</a:t>
            </a:r>
          </a:p>
          <a:p>
            <a:endParaRPr lang="en-US" sz="1600" dirty="0">
              <a:latin typeface="+mn-lt"/>
            </a:endParaRPr>
          </a:p>
          <a:p>
            <a:r>
              <a:rPr lang="en-US" sz="1600" dirty="0">
                <a:latin typeface="+mn-lt"/>
              </a:rPr>
              <a:t>The country will determine whether to present a total picture, including the total NASA spending and the estimated economic resources from CLOs. Or  present the two results separately.</a:t>
            </a:r>
          </a:p>
          <a:p>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19A7D17B-4F29-81CB-2A45-FF793069EC67}"/>
              </a:ext>
            </a:extLst>
          </p:cNvPr>
          <p:cNvSpPr txBox="1"/>
          <p:nvPr/>
        </p:nvSpPr>
        <p:spPr>
          <a:xfrm>
            <a:off x="779928" y="977366"/>
            <a:ext cx="730444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800" dirty="0">
                <a:solidFill>
                  <a:schemeClr val="tx1"/>
                </a:solidFill>
              </a:rPr>
              <a:t>Combined NASA and CLO data for analysis and presentation…..continue</a:t>
            </a:r>
            <a:endParaRPr lang="en-BE" dirty="0">
              <a:solidFill>
                <a:schemeClr val="tx1"/>
              </a:solidFill>
            </a:endParaRPr>
          </a:p>
        </p:txBody>
      </p:sp>
    </p:spTree>
    <p:extLst>
      <p:ext uri="{BB962C8B-B14F-4D97-AF65-F5344CB8AC3E}">
        <p14:creationId xmlns:p14="http://schemas.microsoft.com/office/powerpoint/2010/main" val="170699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36D38-71CE-5EC4-AD0E-D6EFE53B221B}"/>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8E0DE0F-8E3C-5A05-D66D-EBE5ED840CE7}"/>
              </a:ext>
            </a:extLst>
          </p:cNvPr>
          <p:cNvSpPr txBox="1">
            <a:spLocks/>
          </p:cNvSpPr>
          <p:nvPr/>
        </p:nvSpPr>
        <p:spPr bwMode="auto">
          <a:xfrm>
            <a:off x="363538" y="312738"/>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Rationale and purpose of conducting the RT for the Community- Led-Response (CLR)</a:t>
            </a:r>
          </a:p>
        </p:txBody>
      </p:sp>
      <p:sp>
        <p:nvSpPr>
          <p:cNvPr id="2" name="TextBox 1">
            <a:extLst>
              <a:ext uri="{FF2B5EF4-FFF2-40B4-BE49-F238E27FC236}">
                <a16:creationId xmlns:a16="http://schemas.microsoft.com/office/drawing/2014/main" id="{BDA1E559-3E2F-EF89-4CCA-002BAE3F9E58}"/>
              </a:ext>
            </a:extLst>
          </p:cNvPr>
          <p:cNvSpPr txBox="1"/>
          <p:nvPr/>
        </p:nvSpPr>
        <p:spPr>
          <a:xfrm>
            <a:off x="60552" y="1489493"/>
            <a:ext cx="9013682" cy="1754326"/>
          </a:xfrm>
          <a:prstGeom prst="rect">
            <a:avLst/>
          </a:prstGeom>
          <a:solidFill>
            <a:srgbClr val="F5CDCE"/>
          </a:solidFill>
        </p:spPr>
        <p:txBody>
          <a:bodyPr wrap="square">
            <a:spAutoFit/>
          </a:bodyPr>
          <a:lstStyle/>
          <a:p>
            <a:pPr algn="just"/>
            <a:r>
              <a:rPr lang="en-US" dirty="0"/>
              <a:t>In many low- and middle-income countries, reductions in international funding have adversely impacted civil society organizations that serve the most vulnerable populations. As HIV funding shifts, community-led organizations are experiencing financial cutbacks. There is a need for a deeper understanding of resource flows within these organizations and a tailored resource-tracking framework to develop better sustainability strategies.</a:t>
            </a:r>
            <a:endParaRPr lang="en-ZA" dirty="0"/>
          </a:p>
        </p:txBody>
      </p:sp>
      <p:sp>
        <p:nvSpPr>
          <p:cNvPr id="3" name="TextBox 2">
            <a:extLst>
              <a:ext uri="{FF2B5EF4-FFF2-40B4-BE49-F238E27FC236}">
                <a16:creationId xmlns:a16="http://schemas.microsoft.com/office/drawing/2014/main" id="{92FB5267-85C5-6B74-406C-81EF250EFD77}"/>
              </a:ext>
            </a:extLst>
          </p:cNvPr>
          <p:cNvSpPr txBox="1"/>
          <p:nvPr/>
        </p:nvSpPr>
        <p:spPr>
          <a:xfrm>
            <a:off x="60552" y="3417978"/>
            <a:ext cx="9013682" cy="1477328"/>
          </a:xfrm>
          <a:prstGeom prst="rect">
            <a:avLst/>
          </a:prstGeom>
          <a:solidFill>
            <a:schemeClr val="accent5">
              <a:lumMod val="20000"/>
              <a:lumOff val="80000"/>
            </a:schemeClr>
          </a:solidFill>
        </p:spPr>
        <p:txBody>
          <a:bodyPr wrap="square">
            <a:spAutoFit/>
          </a:bodyPr>
          <a:lstStyle/>
          <a:p>
            <a:pPr algn="just"/>
            <a:r>
              <a:rPr lang="en-US" dirty="0"/>
              <a:t>Community-led organizations play a pivotal role in the fight against HIV by delivering critical services and support to vulnerable and key populations. However, these organizations often face challenges in effectively tracking and managing resources, which can hinder their ability to optimize the use of funds, demonstrate impact, and secure sustained funding. </a:t>
            </a:r>
            <a:endParaRPr lang="en-ZA" dirty="0"/>
          </a:p>
        </p:txBody>
      </p:sp>
      <p:sp>
        <p:nvSpPr>
          <p:cNvPr id="4" name="TextBox 3">
            <a:extLst>
              <a:ext uri="{FF2B5EF4-FFF2-40B4-BE49-F238E27FC236}">
                <a16:creationId xmlns:a16="http://schemas.microsoft.com/office/drawing/2014/main" id="{7D906375-9442-04F7-E7BE-90F314FD3A3F}"/>
              </a:ext>
            </a:extLst>
          </p:cNvPr>
          <p:cNvSpPr txBox="1"/>
          <p:nvPr/>
        </p:nvSpPr>
        <p:spPr>
          <a:xfrm>
            <a:off x="60552" y="5058640"/>
            <a:ext cx="9013682" cy="1477328"/>
          </a:xfrm>
          <a:prstGeom prst="rect">
            <a:avLst/>
          </a:prstGeom>
          <a:solidFill>
            <a:schemeClr val="accent3">
              <a:lumMod val="20000"/>
              <a:lumOff val="80000"/>
            </a:schemeClr>
          </a:solidFill>
        </p:spPr>
        <p:txBody>
          <a:bodyPr wrap="square">
            <a:spAutoFit/>
          </a:bodyPr>
          <a:lstStyle/>
          <a:p>
            <a:pPr algn="just"/>
            <a:r>
              <a:rPr lang="en-US" dirty="0"/>
              <a:t>Effective resource tracking is essential for ensuring transparency, accountability, and the efficient allocation of resources. By providing a structured approach to resource tracking, community-led organizations can enhance their operational efficiency, improve strategic planning, and strengthen their case for continued support from donors and stakeholders.</a:t>
            </a:r>
            <a:endParaRPr lang="en-ZA" dirty="0"/>
          </a:p>
        </p:txBody>
      </p:sp>
    </p:spTree>
    <p:extLst>
      <p:ext uri="{BB962C8B-B14F-4D97-AF65-F5344CB8AC3E}">
        <p14:creationId xmlns:p14="http://schemas.microsoft.com/office/powerpoint/2010/main" val="3667088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16B2-670D-FD63-E66F-67C42AA6A3E8}"/>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69A3E635-2028-6F1C-A7BC-FC38987D21B2}"/>
              </a:ext>
            </a:extLst>
          </p:cNvPr>
          <p:cNvSpPr txBox="1">
            <a:spLocks/>
          </p:cNvSpPr>
          <p:nvPr/>
        </p:nvSpPr>
        <p:spPr bwMode="auto">
          <a:xfrm>
            <a:off x="363538" y="45238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CLO RT stand-alone exercise</a:t>
            </a:r>
          </a:p>
        </p:txBody>
      </p:sp>
      <p:sp>
        <p:nvSpPr>
          <p:cNvPr id="2" name="Rectangle: Rounded Corners 1">
            <a:extLst>
              <a:ext uri="{FF2B5EF4-FFF2-40B4-BE49-F238E27FC236}">
                <a16:creationId xmlns:a16="http://schemas.microsoft.com/office/drawing/2014/main" id="{48EC1C5A-B195-0004-96FE-6B9B3D348CAB}"/>
              </a:ext>
            </a:extLst>
          </p:cNvPr>
          <p:cNvSpPr/>
          <p:nvPr/>
        </p:nvSpPr>
        <p:spPr>
          <a:xfrm>
            <a:off x="20156" y="1937015"/>
            <a:ext cx="4508856" cy="41679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The CLO financial and non-financial data in one DCT and analyzed in one RTT project.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The stand-alone CLO RT allows us to show the total picture of CLO HIV spending, including direct/actual spending from different FEs +  the non-financial /economic transaction from estimations.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Data collection will use both top-down and bottom-up approaches. To prevent double counting, the RT team must cross-verify/ triangulate data from various sources. This process includes deciding which source to use when the same data are collected from two different sources.</a:t>
            </a:r>
          </a:p>
          <a:p>
            <a:pPr marL="342900" indent="-342900">
              <a:buFont typeface="Arial" panose="020B0604020202020204" pitchFamily="34" charset="0"/>
              <a:buChar char="•"/>
            </a:pPr>
            <a:endParaRPr lang="en-US" sz="1600" dirty="0"/>
          </a:p>
        </p:txBody>
      </p:sp>
      <p:sp>
        <p:nvSpPr>
          <p:cNvPr id="3" name="Rectangle: Rounded Corners 2">
            <a:extLst>
              <a:ext uri="{FF2B5EF4-FFF2-40B4-BE49-F238E27FC236}">
                <a16:creationId xmlns:a16="http://schemas.microsoft.com/office/drawing/2014/main" id="{DBD0C5B8-72E2-E72C-33C8-7E7A382B79BD}"/>
              </a:ext>
            </a:extLst>
          </p:cNvPr>
          <p:cNvSpPr/>
          <p:nvPr/>
        </p:nvSpPr>
        <p:spPr>
          <a:xfrm>
            <a:off x="4656659" y="1937015"/>
            <a:ext cx="4508856" cy="41087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600" dirty="0"/>
          </a:p>
          <a:p>
            <a:endParaRPr lang="en-US" sz="1600" dirty="0"/>
          </a:p>
          <a:p>
            <a:r>
              <a:rPr lang="en-US" sz="1600" dirty="0"/>
              <a:t>Differentiating direct spending and estimated resources in the DCT:  Two distinct variables are recommended to separate direct from estimated figures (resources): </a:t>
            </a:r>
          </a:p>
          <a:p>
            <a:r>
              <a:rPr lang="en-US" sz="1600" dirty="0"/>
              <a:t>	Type of Data: Non-Financial </a:t>
            </a:r>
          </a:p>
          <a:p>
            <a:r>
              <a:rPr lang="en-US" sz="1600" dirty="0"/>
              <a:t>	Source of Data: Estimations.</a:t>
            </a:r>
          </a:p>
          <a:p>
            <a:endParaRPr lang="en-US" sz="1600" dirty="0"/>
          </a:p>
          <a:p>
            <a:r>
              <a:rPr lang="en-US" sz="1600" dirty="0"/>
              <a:t>The RTT outputs will combine both direct spending and estimated resources and show the total picture of CLO spending. </a:t>
            </a:r>
          </a:p>
          <a:p>
            <a:endParaRPr lang="en-US" sz="1600" dirty="0"/>
          </a:p>
          <a:p>
            <a:r>
              <a:rPr lang="en-US" sz="1600" dirty="0"/>
              <a:t>However, for results presentation, the RT team can manually extract the type of data they want to present by filtering the type of data variable.</a:t>
            </a:r>
          </a:p>
          <a:p>
            <a:endParaRPr lang="en-US" sz="1600" dirty="0"/>
          </a:p>
          <a:p>
            <a:endParaRPr lang="en-US" sz="1600" dirty="0"/>
          </a:p>
          <a:p>
            <a:endParaRPr lang="en-ZA" sz="1600" dirty="0"/>
          </a:p>
        </p:txBody>
      </p:sp>
      <p:sp>
        <p:nvSpPr>
          <p:cNvPr id="4" name="TextBox 3">
            <a:extLst>
              <a:ext uri="{FF2B5EF4-FFF2-40B4-BE49-F238E27FC236}">
                <a16:creationId xmlns:a16="http://schemas.microsoft.com/office/drawing/2014/main" id="{76A53936-0964-A618-05D5-2ED967EFA9CF}"/>
              </a:ext>
            </a:extLst>
          </p:cNvPr>
          <p:cNvSpPr txBox="1"/>
          <p:nvPr/>
        </p:nvSpPr>
        <p:spPr>
          <a:xfrm>
            <a:off x="681766" y="1135203"/>
            <a:ext cx="8080337"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dirty="0"/>
              <a:t>Conducting a stand-alone exercise is an option, but there are instances when its results will integrate with the full NASA study</a:t>
            </a:r>
            <a:endParaRPr lang="en-ZA" sz="1600" dirty="0"/>
          </a:p>
        </p:txBody>
      </p:sp>
    </p:spTree>
    <p:extLst>
      <p:ext uri="{BB962C8B-B14F-4D97-AF65-F5344CB8AC3E}">
        <p14:creationId xmlns:p14="http://schemas.microsoft.com/office/powerpoint/2010/main" val="1672515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857A-4756-DC25-04D4-94B5930277BC}"/>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F089CB74-5CFF-7CF9-E9A8-6D58BF50D19B}"/>
              </a:ext>
            </a:extLst>
          </p:cNvPr>
          <p:cNvSpPr txBox="1">
            <a:spLocks/>
          </p:cNvSpPr>
          <p:nvPr/>
        </p:nvSpPr>
        <p:spPr bwMode="auto">
          <a:xfrm>
            <a:off x="266634" y="572791"/>
            <a:ext cx="8694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Potential challenges with CLO data entry and consolidation</a:t>
            </a:r>
          </a:p>
        </p:txBody>
      </p:sp>
      <p:sp>
        <p:nvSpPr>
          <p:cNvPr id="2" name="TextBox 1">
            <a:extLst>
              <a:ext uri="{FF2B5EF4-FFF2-40B4-BE49-F238E27FC236}">
                <a16:creationId xmlns:a16="http://schemas.microsoft.com/office/drawing/2014/main" id="{2CADC99C-DAC6-82BC-C5C7-2DD1C0BDBB72}"/>
              </a:ext>
            </a:extLst>
          </p:cNvPr>
          <p:cNvSpPr txBox="1"/>
          <p:nvPr/>
        </p:nvSpPr>
        <p:spPr>
          <a:xfrm>
            <a:off x="83671" y="1514672"/>
            <a:ext cx="9060329" cy="4770537"/>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mn-lt"/>
              </a:rPr>
              <a:t>The questionnaires include tables to detail the amounts spent on various types of services and the corresponding beneficiary populations. However, not all organizations have the necessary records to accurately break down expenditures by each beneficiary type. In such situations, CLO should provide guidance on how to proportionally distribute the spending among the beneficiaries (BPs).</a:t>
            </a:r>
          </a:p>
          <a:p>
            <a:endParaRPr lang="en-US" sz="1600" dirty="0">
              <a:latin typeface="+mn-lt"/>
            </a:endParaRPr>
          </a:p>
          <a:p>
            <a:pPr marL="285750" indent="-285750">
              <a:buFont typeface="Wingdings" panose="05000000000000000000" pitchFamily="2" charset="2"/>
              <a:buChar char="q"/>
            </a:pPr>
            <a:r>
              <a:rPr lang="en-US" sz="1600" dirty="0">
                <a:latin typeface="+mn-lt"/>
              </a:rPr>
              <a:t>Additionally, there are instances where funds are earmarked for specific populations, but the allocation across different programs is not documented. In these cases, the CLO should also offer guidance on how to proportionally allocate the spending by intervention (ASC).</a:t>
            </a:r>
          </a:p>
          <a:p>
            <a:endParaRPr lang="en-US" sz="1600" dirty="0">
              <a:latin typeface="+mn-lt"/>
            </a:endParaRPr>
          </a:p>
          <a:p>
            <a:pPr marL="285750" indent="-285750">
              <a:buFont typeface="Wingdings" panose="05000000000000000000" pitchFamily="2" charset="2"/>
              <a:buChar char="q"/>
            </a:pPr>
            <a:r>
              <a:rPr lang="en-US" sz="1600" dirty="0">
                <a:latin typeface="+mn-lt"/>
              </a:rPr>
              <a:t>Even though registered CLOs are required by law to keep records and prepare annual financial statements, some CLOs are under-resourced and lack the organizational tools, capacity, and financial literacy expertise to accurately report their organization's finances.</a:t>
            </a:r>
          </a:p>
          <a:p>
            <a:pPr marL="285750" indent="-285750">
              <a:buFont typeface="Wingdings" panose="05000000000000000000" pitchFamily="2" charset="2"/>
              <a:buChar char="q"/>
            </a:pPr>
            <a:endParaRPr lang="en-US" sz="1600" dirty="0">
              <a:latin typeface="+mn-lt"/>
            </a:endParaRPr>
          </a:p>
          <a:p>
            <a:pPr marL="285750" indent="-285750">
              <a:buFont typeface="Wingdings" panose="05000000000000000000" pitchFamily="2" charset="2"/>
              <a:buChar char="q"/>
            </a:pPr>
            <a:r>
              <a:rPr lang="en-US" sz="1600" dirty="0">
                <a:latin typeface="+mn-lt"/>
              </a:rPr>
              <a:t>CLOs may struggle with inadequate documentation and reporting systems. They might find it challenging to itemize all donated goods and their quantities according to their sources. Without proper valuation of these donations, it becomes difficult to provide accurate estimations of their worth. Team discussions with the CLO will assist in this process.</a:t>
            </a:r>
          </a:p>
          <a:p>
            <a:pPr marL="285750" indent="-285750">
              <a:buFont typeface="Wingdings" panose="05000000000000000000" pitchFamily="2" charset="2"/>
              <a:buChar char="q"/>
            </a:pPr>
            <a:endParaRPr lang="en-US" sz="1600" dirty="0">
              <a:latin typeface="+mn-lt"/>
            </a:endParaRPr>
          </a:p>
          <a:p>
            <a:endParaRPr lang="en-US" sz="1600" dirty="0">
              <a:latin typeface="+mn-lt"/>
            </a:endParaRPr>
          </a:p>
        </p:txBody>
      </p:sp>
    </p:spTree>
    <p:extLst>
      <p:ext uri="{BB962C8B-B14F-4D97-AF65-F5344CB8AC3E}">
        <p14:creationId xmlns:p14="http://schemas.microsoft.com/office/powerpoint/2010/main" val="402498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D02A-3799-FA94-CD96-A1EE4830B8A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8089511-DB4D-BDCB-5CF2-992492E2C19B}"/>
              </a:ext>
            </a:extLst>
          </p:cNvPr>
          <p:cNvSpPr txBox="1">
            <a:spLocks/>
          </p:cNvSpPr>
          <p:nvPr/>
        </p:nvSpPr>
        <p:spPr bwMode="auto">
          <a:xfrm>
            <a:off x="266634" y="572791"/>
            <a:ext cx="8694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Potential challenges with CLO data entry and consolidation</a:t>
            </a:r>
          </a:p>
        </p:txBody>
      </p:sp>
      <p:sp>
        <p:nvSpPr>
          <p:cNvPr id="3" name="TextBox 2">
            <a:extLst>
              <a:ext uri="{FF2B5EF4-FFF2-40B4-BE49-F238E27FC236}">
                <a16:creationId xmlns:a16="http://schemas.microsoft.com/office/drawing/2014/main" id="{26BF8AD2-FB55-53CA-6038-A2FCDD8213EF}"/>
              </a:ext>
            </a:extLst>
          </p:cNvPr>
          <p:cNvSpPr txBox="1"/>
          <p:nvPr/>
        </p:nvSpPr>
        <p:spPr>
          <a:xfrm>
            <a:off x="0" y="1000461"/>
            <a:ext cx="8860118" cy="5262979"/>
          </a:xfrm>
          <a:prstGeom prst="rect">
            <a:avLst/>
          </a:prstGeom>
          <a:noFill/>
        </p:spPr>
        <p:txBody>
          <a:bodyPr wrap="square">
            <a:spAutoFit/>
          </a:bodyPr>
          <a:lstStyle/>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For instance, a CLO may receive various in-kind donations such as office supplies, food items, or equipment from multiple donors. If the organization lacks a systematic approach to track these donations, they might not be able to specify how many items came from each donor. This can lead to significant challenges when trying to estimate the total value of the donations per FE.</a:t>
            </a:r>
          </a:p>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Additionally, small or unfunded CLOs that operate from the founder's home may struggle to accurately estimate the cost of using the property for free. However, without proper valuation methods, managers may either undervalue the benefit, missing out on important financial insights or overvalue it, which could lead to inflated expense reports. </a:t>
            </a:r>
          </a:p>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It is crucial to translate all economic costs into financial terms. NASA / RT team should assist CLO in choosing the approach that provides the most reasonable estimates.  To address this, managers can research local rental rates for similar properties, By doing so, they can derive a more accurate and fair market value for the space being used.</a:t>
            </a:r>
          </a:p>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This approach ensures that all economic costs are properly reflected in the financial records, providing a clearer picture of the organization's true expenses and resources.</a:t>
            </a:r>
          </a:p>
          <a:p>
            <a:pPr marL="285750" indent="-285750" algn="just">
              <a:buFont typeface="Wingdings" panose="05000000000000000000" pitchFamily="2" charset="2"/>
              <a:buChar char="q"/>
            </a:pPr>
            <a:r>
              <a:rPr lang="en-US" sz="1600" dirty="0">
                <a:latin typeface="+mn-lt"/>
              </a:rPr>
              <a:t>Overall, accurate cost estimation and appropriate valuation methods are essential for ensuring the comprehensive resource tracking of CLOs.</a:t>
            </a:r>
          </a:p>
          <a:p>
            <a:pPr algn="just"/>
            <a:endParaRPr lang="en-US" sz="1600" dirty="0">
              <a:latin typeface="+mn-lt"/>
            </a:endParaRPr>
          </a:p>
        </p:txBody>
      </p:sp>
    </p:spTree>
    <p:extLst>
      <p:ext uri="{BB962C8B-B14F-4D97-AF65-F5344CB8AC3E}">
        <p14:creationId xmlns:p14="http://schemas.microsoft.com/office/powerpoint/2010/main" val="1563520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19F8-10E7-92F2-9464-3F0FBDAFC54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2814E068-0F08-8B5F-8462-467A297848C4}"/>
              </a:ext>
            </a:extLst>
          </p:cNvPr>
          <p:cNvSpPr txBox="1">
            <a:spLocks/>
          </p:cNvSpPr>
          <p:nvPr/>
        </p:nvSpPr>
        <p:spPr bwMode="auto">
          <a:xfrm>
            <a:off x="851984" y="282670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chemeClr val="bg1"/>
                </a:solidFill>
                <a:cs typeface="Arial" panose="020B0604020202020204" pitchFamily="34" charset="0"/>
              </a:rPr>
              <a:t>Module 5: </a:t>
            </a:r>
            <a:br>
              <a:rPr lang="en-US" altLang="en-US" sz="2400" dirty="0">
                <a:solidFill>
                  <a:schemeClr val="bg1"/>
                </a:solidFill>
                <a:cs typeface="Arial" panose="020B0604020202020204" pitchFamily="34" charset="0"/>
              </a:rPr>
            </a:br>
            <a:r>
              <a:rPr lang="en-US" altLang="en-US" sz="2400" dirty="0">
                <a:solidFill>
                  <a:schemeClr val="bg1"/>
                </a:solidFill>
                <a:cs typeface="Arial" panose="020B0604020202020204" pitchFamily="34" charset="0"/>
              </a:rPr>
              <a:t>CLO Resources Tacking analysis</a:t>
            </a:r>
          </a:p>
        </p:txBody>
      </p:sp>
      <p:pic>
        <p:nvPicPr>
          <p:cNvPr id="2" name="Picture 1">
            <a:extLst>
              <a:ext uri="{FF2B5EF4-FFF2-40B4-BE49-F238E27FC236}">
                <a16:creationId xmlns:a16="http://schemas.microsoft.com/office/drawing/2014/main" id="{CF39D652-3113-3C42-5BC6-4C66C02F512B}"/>
              </a:ext>
            </a:extLst>
          </p:cNvPr>
          <p:cNvPicPr>
            <a:picLocks noChangeAspect="1"/>
          </p:cNvPicPr>
          <p:nvPr/>
        </p:nvPicPr>
        <p:blipFill>
          <a:blip r:embed="rId2"/>
          <a:stretch>
            <a:fillRect/>
          </a:stretch>
        </p:blipFill>
        <p:spPr>
          <a:xfrm>
            <a:off x="7436789" y="6376323"/>
            <a:ext cx="1707211" cy="481677"/>
          </a:xfrm>
          <a:prstGeom prst="rect">
            <a:avLst/>
          </a:prstGeom>
        </p:spPr>
      </p:pic>
      <p:sp>
        <p:nvSpPr>
          <p:cNvPr id="3" name="TextBox 2">
            <a:extLst>
              <a:ext uri="{FF2B5EF4-FFF2-40B4-BE49-F238E27FC236}">
                <a16:creationId xmlns:a16="http://schemas.microsoft.com/office/drawing/2014/main" id="{71272931-4BF2-D115-7D7D-9528676051D5}"/>
              </a:ext>
            </a:extLst>
          </p:cNvPr>
          <p:cNvSpPr txBox="1"/>
          <p:nvPr/>
        </p:nvSpPr>
        <p:spPr>
          <a:xfrm>
            <a:off x="809961" y="3907834"/>
            <a:ext cx="6569785" cy="646331"/>
          </a:xfrm>
          <a:prstGeom prst="rect">
            <a:avLst/>
          </a:prstGeom>
          <a:noFill/>
        </p:spPr>
        <p:txBody>
          <a:bodyPr wrap="square">
            <a:spAutoFit/>
          </a:bodyPr>
          <a:lstStyle/>
          <a:p>
            <a:r>
              <a:rPr lang="en-US" dirty="0"/>
              <a:t>This section will present potential analysis that can be done with this assessment</a:t>
            </a:r>
          </a:p>
        </p:txBody>
      </p:sp>
    </p:spTree>
    <p:extLst>
      <p:ext uri="{BB962C8B-B14F-4D97-AF65-F5344CB8AC3E}">
        <p14:creationId xmlns:p14="http://schemas.microsoft.com/office/powerpoint/2010/main" val="248124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2F47-1294-F0A3-F5B2-8869F869A17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1414EF5-3028-8B93-C09D-133BB68274DE}"/>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Basic graphs for CLO data analysis</a:t>
            </a:r>
          </a:p>
        </p:txBody>
      </p:sp>
      <p:pic>
        <p:nvPicPr>
          <p:cNvPr id="2" name="Picture 1">
            <a:extLst>
              <a:ext uri="{FF2B5EF4-FFF2-40B4-BE49-F238E27FC236}">
                <a16:creationId xmlns:a16="http://schemas.microsoft.com/office/drawing/2014/main" id="{3232143D-6F93-7CE7-3B79-3EAC1AD7B508}"/>
              </a:ext>
            </a:extLst>
          </p:cNvPr>
          <p:cNvPicPr>
            <a:picLocks noChangeAspect="1"/>
          </p:cNvPicPr>
          <p:nvPr/>
        </p:nvPicPr>
        <p:blipFill>
          <a:blip r:embed="rId2"/>
          <a:stretch>
            <a:fillRect/>
          </a:stretch>
        </p:blipFill>
        <p:spPr>
          <a:xfrm>
            <a:off x="6222679" y="3708193"/>
            <a:ext cx="2754446" cy="2330141"/>
          </a:xfrm>
          <a:prstGeom prst="rect">
            <a:avLst/>
          </a:prstGeom>
        </p:spPr>
      </p:pic>
      <p:pic>
        <p:nvPicPr>
          <p:cNvPr id="3" name="Picture 2">
            <a:extLst>
              <a:ext uri="{FF2B5EF4-FFF2-40B4-BE49-F238E27FC236}">
                <a16:creationId xmlns:a16="http://schemas.microsoft.com/office/drawing/2014/main" id="{6A6AB38E-B196-DC62-0E42-F65147E4A0C5}"/>
              </a:ext>
            </a:extLst>
          </p:cNvPr>
          <p:cNvPicPr>
            <a:picLocks noChangeAspect="1"/>
          </p:cNvPicPr>
          <p:nvPr/>
        </p:nvPicPr>
        <p:blipFill>
          <a:blip r:embed="rId3"/>
          <a:stretch>
            <a:fillRect/>
          </a:stretch>
        </p:blipFill>
        <p:spPr>
          <a:xfrm>
            <a:off x="13907" y="1476754"/>
            <a:ext cx="2635577" cy="1859320"/>
          </a:xfrm>
          <a:prstGeom prst="rect">
            <a:avLst/>
          </a:prstGeom>
        </p:spPr>
      </p:pic>
      <p:pic>
        <p:nvPicPr>
          <p:cNvPr id="4" name="Picture 3">
            <a:extLst>
              <a:ext uri="{FF2B5EF4-FFF2-40B4-BE49-F238E27FC236}">
                <a16:creationId xmlns:a16="http://schemas.microsoft.com/office/drawing/2014/main" id="{9E0AE45B-588F-A892-FBD2-08DC673591A2}"/>
              </a:ext>
            </a:extLst>
          </p:cNvPr>
          <p:cNvPicPr>
            <a:picLocks noChangeAspect="1"/>
          </p:cNvPicPr>
          <p:nvPr/>
        </p:nvPicPr>
        <p:blipFill>
          <a:blip r:embed="rId4"/>
          <a:stretch>
            <a:fillRect/>
          </a:stretch>
        </p:blipFill>
        <p:spPr>
          <a:xfrm>
            <a:off x="2949451" y="1175760"/>
            <a:ext cx="3379550" cy="2532433"/>
          </a:xfrm>
          <a:prstGeom prst="rect">
            <a:avLst/>
          </a:prstGeom>
        </p:spPr>
      </p:pic>
      <p:pic>
        <p:nvPicPr>
          <p:cNvPr id="5" name="Picture 4">
            <a:extLst>
              <a:ext uri="{FF2B5EF4-FFF2-40B4-BE49-F238E27FC236}">
                <a16:creationId xmlns:a16="http://schemas.microsoft.com/office/drawing/2014/main" id="{91D3A56C-E47E-5EFB-D4A1-2C0BAE504A79}"/>
              </a:ext>
            </a:extLst>
          </p:cNvPr>
          <p:cNvPicPr>
            <a:picLocks noChangeAspect="1"/>
          </p:cNvPicPr>
          <p:nvPr/>
        </p:nvPicPr>
        <p:blipFill>
          <a:blip r:embed="rId5"/>
          <a:stretch>
            <a:fillRect/>
          </a:stretch>
        </p:blipFill>
        <p:spPr>
          <a:xfrm>
            <a:off x="6464287" y="1333687"/>
            <a:ext cx="2679713" cy="2145453"/>
          </a:xfrm>
          <a:prstGeom prst="rect">
            <a:avLst/>
          </a:prstGeom>
        </p:spPr>
      </p:pic>
      <p:pic>
        <p:nvPicPr>
          <p:cNvPr id="6" name="Picture 5">
            <a:extLst>
              <a:ext uri="{FF2B5EF4-FFF2-40B4-BE49-F238E27FC236}">
                <a16:creationId xmlns:a16="http://schemas.microsoft.com/office/drawing/2014/main" id="{C1D73769-421A-FAD6-34ED-07B528DE859F}"/>
              </a:ext>
            </a:extLst>
          </p:cNvPr>
          <p:cNvPicPr>
            <a:picLocks noChangeAspect="1"/>
          </p:cNvPicPr>
          <p:nvPr/>
        </p:nvPicPr>
        <p:blipFill>
          <a:blip r:embed="rId6"/>
          <a:stretch>
            <a:fillRect/>
          </a:stretch>
        </p:blipFill>
        <p:spPr>
          <a:xfrm>
            <a:off x="0" y="3743765"/>
            <a:ext cx="5770808" cy="2211244"/>
          </a:xfrm>
          <a:prstGeom prst="rect">
            <a:avLst/>
          </a:prstGeom>
        </p:spPr>
      </p:pic>
    </p:spTree>
    <p:extLst>
      <p:ext uri="{BB962C8B-B14F-4D97-AF65-F5344CB8AC3E}">
        <p14:creationId xmlns:p14="http://schemas.microsoft.com/office/powerpoint/2010/main" val="848875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4253-7C23-F330-C936-66A3BCE048A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30EE758E-3683-4843-3C38-0BA317E430DE}"/>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Basic graphs for CLO data analysis</a:t>
            </a:r>
          </a:p>
        </p:txBody>
      </p:sp>
      <p:pic>
        <p:nvPicPr>
          <p:cNvPr id="2" name="Picture 1" descr="CLOs Finacial flow Diagram&#10;&#10;Description automatically generated">
            <a:extLst>
              <a:ext uri="{FF2B5EF4-FFF2-40B4-BE49-F238E27FC236}">
                <a16:creationId xmlns:a16="http://schemas.microsoft.com/office/drawing/2014/main" id="{6D13A2F5-11CD-FD3D-AB75-CFCB1AA87B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468" y="893046"/>
            <a:ext cx="8124848" cy="2417310"/>
          </a:xfrm>
          <a:prstGeom prst="rect">
            <a:avLst/>
          </a:prstGeom>
          <a:noFill/>
          <a:ln>
            <a:noFill/>
          </a:ln>
        </p:spPr>
      </p:pic>
      <p:pic>
        <p:nvPicPr>
          <p:cNvPr id="3" name="Picture 2">
            <a:extLst>
              <a:ext uri="{FF2B5EF4-FFF2-40B4-BE49-F238E27FC236}">
                <a16:creationId xmlns:a16="http://schemas.microsoft.com/office/drawing/2014/main" id="{BDEBD2CF-F2D5-42B0-B67F-0DEF63767290}"/>
              </a:ext>
            </a:extLst>
          </p:cNvPr>
          <p:cNvPicPr>
            <a:picLocks noChangeAspect="1"/>
          </p:cNvPicPr>
          <p:nvPr/>
        </p:nvPicPr>
        <p:blipFill>
          <a:blip r:embed="rId3"/>
          <a:stretch>
            <a:fillRect/>
          </a:stretch>
        </p:blipFill>
        <p:spPr>
          <a:xfrm>
            <a:off x="-76370" y="3366904"/>
            <a:ext cx="3585155" cy="3418680"/>
          </a:xfrm>
          <a:prstGeom prst="rect">
            <a:avLst/>
          </a:prstGeom>
        </p:spPr>
      </p:pic>
      <p:pic>
        <p:nvPicPr>
          <p:cNvPr id="4" name="Picture 3">
            <a:extLst>
              <a:ext uri="{FF2B5EF4-FFF2-40B4-BE49-F238E27FC236}">
                <a16:creationId xmlns:a16="http://schemas.microsoft.com/office/drawing/2014/main" id="{CE25BD3F-7791-3E40-C31F-D26B59F04B8D}"/>
              </a:ext>
            </a:extLst>
          </p:cNvPr>
          <p:cNvPicPr>
            <a:picLocks noChangeAspect="1"/>
          </p:cNvPicPr>
          <p:nvPr/>
        </p:nvPicPr>
        <p:blipFill>
          <a:blip r:embed="rId4"/>
          <a:stretch>
            <a:fillRect/>
          </a:stretch>
        </p:blipFill>
        <p:spPr>
          <a:xfrm>
            <a:off x="3589470" y="3317708"/>
            <a:ext cx="5183392" cy="2750371"/>
          </a:xfrm>
          <a:prstGeom prst="rect">
            <a:avLst/>
          </a:prstGeom>
        </p:spPr>
      </p:pic>
    </p:spTree>
    <p:extLst>
      <p:ext uri="{BB962C8B-B14F-4D97-AF65-F5344CB8AC3E}">
        <p14:creationId xmlns:p14="http://schemas.microsoft.com/office/powerpoint/2010/main" val="2955901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D2A72-A622-BD5D-49E0-F2B984EEEB6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39952AF5-EAC3-11A5-2CAA-B9F378AAF7A0}"/>
              </a:ext>
            </a:extLst>
          </p:cNvPr>
          <p:cNvSpPr txBox="1">
            <a:spLocks/>
          </p:cNvSpPr>
          <p:nvPr/>
        </p:nvSpPr>
        <p:spPr bwMode="auto">
          <a:xfrm>
            <a:off x="363538" y="49561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Integrating the data into a full Nasa Report</a:t>
            </a:r>
          </a:p>
        </p:txBody>
      </p:sp>
      <p:sp>
        <p:nvSpPr>
          <p:cNvPr id="7" name="TextBox 6">
            <a:extLst>
              <a:ext uri="{FF2B5EF4-FFF2-40B4-BE49-F238E27FC236}">
                <a16:creationId xmlns:a16="http://schemas.microsoft.com/office/drawing/2014/main" id="{0EA0E07B-3EB4-0B82-833F-D38067112A46}"/>
              </a:ext>
            </a:extLst>
          </p:cNvPr>
          <p:cNvSpPr txBox="1"/>
          <p:nvPr/>
        </p:nvSpPr>
        <p:spPr>
          <a:xfrm>
            <a:off x="131781" y="1575994"/>
            <a:ext cx="8802445" cy="1754326"/>
          </a:xfrm>
          <a:prstGeom prst="rect">
            <a:avLst/>
          </a:prstGeom>
          <a:noFill/>
        </p:spPr>
        <p:txBody>
          <a:bodyPr wrap="square">
            <a:spAutoFit/>
          </a:bodyPr>
          <a:lstStyle/>
          <a:p>
            <a:pPr marL="285750" indent="-285750">
              <a:buFont typeface="Wingdings" panose="05000000000000000000" pitchFamily="2" charset="2"/>
              <a:buChar char="q"/>
            </a:pPr>
            <a:r>
              <a:rPr lang="en-US" dirty="0">
                <a:latin typeface="+mn-lt"/>
              </a:rPr>
              <a:t>The features and qualities of the NASA report necessitate that the resource tracking of Community-led responses meets certain minimum requirements for integration into the final NASA estimation, analysis, and report.</a:t>
            </a:r>
          </a:p>
          <a:p>
            <a:endParaRPr lang="en-US" dirty="0">
              <a:latin typeface="+mn-lt"/>
            </a:endParaRPr>
          </a:p>
          <a:p>
            <a:pPr marL="285750" indent="-285750">
              <a:buFont typeface="Wingdings" panose="05000000000000000000" pitchFamily="2" charset="2"/>
              <a:buChar char="q"/>
            </a:pPr>
            <a:r>
              <a:rPr lang="en-US" dirty="0">
                <a:latin typeface="+mn-lt"/>
              </a:rPr>
              <a:t>The minimum requirements include recreation of complete transactions, and the use of sound estimation methods, </a:t>
            </a:r>
          </a:p>
        </p:txBody>
      </p:sp>
      <p:sp>
        <p:nvSpPr>
          <p:cNvPr id="8" name="TextBox 7">
            <a:extLst>
              <a:ext uri="{FF2B5EF4-FFF2-40B4-BE49-F238E27FC236}">
                <a16:creationId xmlns:a16="http://schemas.microsoft.com/office/drawing/2014/main" id="{E497D299-A67A-9200-B602-FEFEF5E24A3F}"/>
              </a:ext>
            </a:extLst>
          </p:cNvPr>
          <p:cNvSpPr txBox="1"/>
          <p:nvPr/>
        </p:nvSpPr>
        <p:spPr>
          <a:xfrm>
            <a:off x="60661" y="3504071"/>
            <a:ext cx="8802445" cy="1477328"/>
          </a:xfrm>
          <a:prstGeom prst="rect">
            <a:avLst/>
          </a:prstGeom>
          <a:noFill/>
        </p:spPr>
        <p:txBody>
          <a:bodyPr wrap="square">
            <a:spAutoFit/>
          </a:bodyPr>
          <a:lstStyle/>
          <a:p>
            <a:pPr marL="285750" indent="-285750">
              <a:buFont typeface="Wingdings" panose="05000000000000000000" pitchFamily="2" charset="2"/>
              <a:buChar char="q"/>
            </a:pPr>
            <a:r>
              <a:rPr lang="en-US" dirty="0">
                <a:latin typeface="+mn-lt"/>
              </a:rPr>
              <a:t>In the initial attempt to conduct resource tracking of Community-led responses, the CLO analysis could be carried out independently of the traditional NASA data. Subsequently, the findings from this analysis would be documented and included in the appendix section of the overall report, ensuring transparency and providing supplementary insights alongside the main NASA data analysis.</a:t>
            </a:r>
          </a:p>
        </p:txBody>
      </p:sp>
      <p:sp>
        <p:nvSpPr>
          <p:cNvPr id="9" name="TextBox 8">
            <a:extLst>
              <a:ext uri="{FF2B5EF4-FFF2-40B4-BE49-F238E27FC236}">
                <a16:creationId xmlns:a16="http://schemas.microsoft.com/office/drawing/2014/main" id="{D41EF648-217E-E7B1-E809-0EE82DB5546A}"/>
              </a:ext>
            </a:extLst>
          </p:cNvPr>
          <p:cNvSpPr txBox="1"/>
          <p:nvPr/>
        </p:nvSpPr>
        <p:spPr>
          <a:xfrm>
            <a:off x="60661" y="5098267"/>
            <a:ext cx="8718696" cy="646331"/>
          </a:xfrm>
          <a:prstGeom prst="rect">
            <a:avLst/>
          </a:prstGeom>
          <a:noFill/>
        </p:spPr>
        <p:txBody>
          <a:bodyPr wrap="square" rtlCol="0">
            <a:spAutoFit/>
          </a:bodyPr>
          <a:lstStyle/>
          <a:p>
            <a:pPr marL="285750" indent="-285750">
              <a:buFont typeface="Wingdings" panose="05000000000000000000" pitchFamily="2" charset="2"/>
              <a:buChar char="q"/>
            </a:pPr>
            <a:r>
              <a:rPr lang="en-ZA" dirty="0">
                <a:latin typeface="+mn-lt"/>
              </a:rPr>
              <a:t>However,  in-kind donations should be included as part of the traditional NASA,  the NASA / RT team should ensure that data are triangulated to avoid double counting. </a:t>
            </a:r>
          </a:p>
        </p:txBody>
      </p:sp>
    </p:spTree>
    <p:extLst>
      <p:ext uri="{BB962C8B-B14F-4D97-AF65-F5344CB8AC3E}">
        <p14:creationId xmlns:p14="http://schemas.microsoft.com/office/powerpoint/2010/main" val="1172734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DA749-310E-2822-6D13-D073269191E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62CB96C-1A61-F481-E60D-D8EC6F75393D}"/>
              </a:ext>
            </a:extLst>
          </p:cNvPr>
          <p:cNvSpPr txBox="1">
            <a:spLocks/>
          </p:cNvSpPr>
          <p:nvPr/>
        </p:nvSpPr>
        <p:spPr bwMode="auto">
          <a:xfrm>
            <a:off x="363538" y="54357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KEY POINTERS</a:t>
            </a:r>
          </a:p>
        </p:txBody>
      </p:sp>
      <p:sp>
        <p:nvSpPr>
          <p:cNvPr id="2" name="TextBox 1">
            <a:extLst>
              <a:ext uri="{FF2B5EF4-FFF2-40B4-BE49-F238E27FC236}">
                <a16:creationId xmlns:a16="http://schemas.microsoft.com/office/drawing/2014/main" id="{4ADD1DBD-659E-526F-8438-5E5AB8B904E2}"/>
              </a:ext>
            </a:extLst>
          </p:cNvPr>
          <p:cNvSpPr txBox="1"/>
          <p:nvPr/>
        </p:nvSpPr>
        <p:spPr>
          <a:xfrm>
            <a:off x="172122" y="1358198"/>
            <a:ext cx="8971878" cy="5078313"/>
          </a:xfrm>
          <a:prstGeom prst="rect">
            <a:avLst/>
          </a:prstGeom>
          <a:noFill/>
        </p:spPr>
        <p:txBody>
          <a:bodyPr wrap="square">
            <a:spAutoFit/>
          </a:bodyPr>
          <a:lstStyle/>
          <a:p>
            <a:pPr marL="285750" indent="-285750">
              <a:buFont typeface="Wingdings" panose="05000000000000000000" pitchFamily="2" charset="2"/>
              <a:buChar char="v"/>
            </a:pPr>
            <a:r>
              <a:rPr lang="en-US" dirty="0">
                <a:latin typeface="+mn-lt"/>
              </a:rPr>
              <a:t>CLOs offer a variety of services to ensure that PLHIV and key populations from different backgrounds can access HIV and OI treatment, prevention and testing, and harm reduction as well as human rights support and advocacy. </a:t>
            </a:r>
          </a:p>
          <a:p>
            <a:endParaRPr lang="en-US" dirty="0">
              <a:latin typeface="+mn-lt"/>
            </a:endParaRPr>
          </a:p>
          <a:p>
            <a:pPr marL="285750" indent="-285750">
              <a:buFont typeface="Wingdings" panose="05000000000000000000" pitchFamily="2" charset="2"/>
              <a:buChar char="v"/>
            </a:pPr>
            <a:r>
              <a:rPr lang="en-US" dirty="0">
                <a:latin typeface="+mn-lt"/>
              </a:rPr>
              <a:t>Allocate adequate time to the preparation for these studies – awareness raising, mapping &amp; identification of CLOs, training, and tools. </a:t>
            </a:r>
          </a:p>
          <a:p>
            <a:endParaRPr lang="en-US" dirty="0">
              <a:latin typeface="+mn-lt"/>
            </a:endParaRPr>
          </a:p>
          <a:p>
            <a:pPr marL="285750" indent="-285750">
              <a:buFont typeface="Wingdings" panose="05000000000000000000" pitchFamily="2" charset="2"/>
              <a:buChar char="v"/>
            </a:pPr>
            <a:r>
              <a:rPr lang="en-US" dirty="0">
                <a:latin typeface="+mn-lt"/>
              </a:rPr>
              <a:t>Mapping (identification and updating contacts) of CLOs must be done in advance of the commencement of the RT.</a:t>
            </a:r>
          </a:p>
          <a:p>
            <a:endParaRPr lang="en-US" dirty="0">
              <a:latin typeface="+mn-lt"/>
            </a:endParaRPr>
          </a:p>
          <a:p>
            <a:pPr marL="285750" indent="-285750">
              <a:buFont typeface="Wingdings" panose="05000000000000000000" pitchFamily="2" charset="2"/>
              <a:buChar char="v"/>
            </a:pPr>
            <a:r>
              <a:rPr lang="en-US" dirty="0">
                <a:latin typeface="+mn-lt"/>
              </a:rPr>
              <a:t>Provide the NASA team with an overview of CLO RT, its utility, and data requirements.</a:t>
            </a:r>
          </a:p>
          <a:p>
            <a:endParaRPr lang="en-US" dirty="0">
              <a:latin typeface="+mn-lt"/>
            </a:endParaRPr>
          </a:p>
          <a:p>
            <a:pPr marL="285750" indent="-285750">
              <a:buFont typeface="Wingdings" panose="05000000000000000000" pitchFamily="2" charset="2"/>
              <a:buChar char="v"/>
            </a:pPr>
            <a:r>
              <a:rPr lang="en-US" dirty="0">
                <a:latin typeface="+mn-lt"/>
              </a:rPr>
              <a:t>Consider a progressive approach that starts with NASAs “catching the bigger CLO fish” first and progressively expands coverage of assessments.</a:t>
            </a: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862817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66AB5-3B94-082D-F7CF-984700F4BE5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7D9BA13B-B3B9-1A04-7392-73D68CB0BC08}"/>
              </a:ext>
            </a:extLst>
          </p:cNvPr>
          <p:cNvSpPr txBox="1">
            <a:spLocks/>
          </p:cNvSpPr>
          <p:nvPr/>
        </p:nvSpPr>
        <p:spPr bwMode="auto">
          <a:xfrm>
            <a:off x="363538" y="662361"/>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KEY POINTERS </a:t>
            </a:r>
            <a:r>
              <a:rPr lang="en-US" altLang="en-US" sz="2400" dirty="0" err="1">
                <a:solidFill>
                  <a:schemeClr val="accent1"/>
                </a:solidFill>
                <a:latin typeface="Arial" panose="020B0604020202020204" pitchFamily="34" charset="0"/>
                <a:cs typeface="Arial" panose="020B0604020202020204" pitchFamily="34" charset="0"/>
              </a:rPr>
              <a:t>cont</a:t>
            </a:r>
            <a:r>
              <a:rPr lang="en-US" altLang="en-US" sz="2400" dirty="0">
                <a:solidFill>
                  <a:schemeClr val="accent1"/>
                </a:solidFill>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8DC157BE-D633-5D5A-0E93-372C8142906D}"/>
              </a:ext>
            </a:extLst>
          </p:cNvPr>
          <p:cNvSpPr txBox="1"/>
          <p:nvPr/>
        </p:nvSpPr>
        <p:spPr>
          <a:xfrm>
            <a:off x="198120" y="1078257"/>
            <a:ext cx="8488680" cy="3970318"/>
          </a:xfrm>
          <a:prstGeom prst="rect">
            <a:avLst/>
          </a:prstGeom>
          <a:noFill/>
        </p:spPr>
        <p:txBody>
          <a:bodyPr wrap="square">
            <a:spAutoFit/>
          </a:bodyPr>
          <a:lstStyle/>
          <a:p>
            <a:endParaRPr lang="en-US" dirty="0">
              <a:latin typeface="+mn-lt"/>
            </a:endParaRPr>
          </a:p>
          <a:p>
            <a:endParaRPr lang="en-US" dirty="0">
              <a:latin typeface="+mn-lt"/>
            </a:endParaRPr>
          </a:p>
          <a:p>
            <a:pPr marL="285750" indent="-285750">
              <a:buFont typeface="Wingdings" panose="05000000000000000000" pitchFamily="2" charset="2"/>
              <a:buChar char="v"/>
            </a:pPr>
            <a:r>
              <a:rPr lang="en-US" dirty="0">
                <a:latin typeface="+mn-lt"/>
              </a:rPr>
              <a:t>Interestingly, the NASA classifications have been updated to better capture the CLO response and funding. </a:t>
            </a:r>
          </a:p>
          <a:p>
            <a:endParaRPr lang="en-US" dirty="0">
              <a:latin typeface="+mn-lt"/>
            </a:endParaRPr>
          </a:p>
          <a:p>
            <a:pPr marL="285750" indent="-285750">
              <a:buFont typeface="Wingdings" panose="05000000000000000000" pitchFamily="2" charset="2"/>
              <a:buChar char="v"/>
            </a:pPr>
            <a:r>
              <a:rPr lang="en-US" dirty="0">
                <a:latin typeface="+mn-lt"/>
              </a:rPr>
              <a:t>RT is a tedious process that requires attention to small details, and most importantly, strong costing or financing experience is required. </a:t>
            </a:r>
          </a:p>
          <a:p>
            <a:endParaRPr lang="en-US" dirty="0">
              <a:latin typeface="+mn-lt"/>
            </a:endParaRPr>
          </a:p>
          <a:p>
            <a:pPr marL="285750" indent="-285750">
              <a:buFont typeface="Wingdings" panose="05000000000000000000" pitchFamily="2" charset="2"/>
              <a:buChar char="v"/>
            </a:pPr>
            <a:r>
              <a:rPr lang="en-US" dirty="0">
                <a:latin typeface="+mn-lt"/>
              </a:rPr>
              <a:t>This project shows the effort to enhance NASA’s ability to track and reflect the CLR, so that CLO RT can be embedded in routine NASA or a deeper dive into the CLO world with standalone exercises to provide a wealth of in-depth insights (but which could not be scaled up to national level).</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87705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74805-04A4-1308-D21F-FB1D10FF06F8}"/>
              </a:ext>
            </a:extLst>
          </p:cNvPr>
          <p:cNvSpPr txBox="1"/>
          <p:nvPr/>
        </p:nvSpPr>
        <p:spPr>
          <a:xfrm>
            <a:off x="322288" y="322767"/>
            <a:ext cx="8649325" cy="461665"/>
          </a:xfrm>
          <a:prstGeom prst="rect">
            <a:avLst/>
          </a:prstGeom>
          <a:noFill/>
        </p:spPr>
        <p:txBody>
          <a:bodyPr wrap="square">
            <a:spAutoFit/>
          </a:bodyPr>
          <a:lstStyle/>
          <a:p>
            <a:pPr eaLnBrk="1" hangingPunct="1"/>
            <a:r>
              <a:rPr lang="en-US" altLang="en-US" sz="2400" dirty="0">
                <a:solidFill>
                  <a:schemeClr val="accent2"/>
                </a:solidFill>
                <a:cs typeface="Arial" panose="020B0604020202020204" pitchFamily="34" charset="0"/>
              </a:rPr>
              <a:t>THANK YOU</a:t>
            </a:r>
          </a:p>
        </p:txBody>
      </p:sp>
      <p:sp>
        <p:nvSpPr>
          <p:cNvPr id="4" name="TextBox 3">
            <a:extLst>
              <a:ext uri="{FF2B5EF4-FFF2-40B4-BE49-F238E27FC236}">
                <a16:creationId xmlns:a16="http://schemas.microsoft.com/office/drawing/2014/main" id="{DF534031-EDA8-B32A-16BB-E0568AFC65BB}"/>
              </a:ext>
            </a:extLst>
          </p:cNvPr>
          <p:cNvSpPr txBox="1"/>
          <p:nvPr/>
        </p:nvSpPr>
        <p:spPr>
          <a:xfrm>
            <a:off x="322288" y="1007531"/>
            <a:ext cx="4572000" cy="1200329"/>
          </a:xfrm>
          <a:prstGeom prst="rect">
            <a:avLst/>
          </a:prstGeom>
          <a:noFill/>
        </p:spPr>
        <p:txBody>
          <a:bodyPr wrap="square">
            <a:spAutoFit/>
          </a:bodyPr>
          <a:lstStyle/>
          <a:p>
            <a:r>
              <a:rPr lang="en-US" dirty="0"/>
              <a:t>For more information, contact UNAIDS Resource Tracking:</a:t>
            </a:r>
          </a:p>
          <a:p>
            <a:r>
              <a:rPr lang="en-US" dirty="0"/>
              <a:t>Teresa Guthrie</a:t>
            </a:r>
          </a:p>
          <a:p>
            <a:r>
              <a:rPr lang="en-US" dirty="0"/>
              <a:t>guthriet@unaids.org </a:t>
            </a:r>
          </a:p>
        </p:txBody>
      </p:sp>
      <p:pic>
        <p:nvPicPr>
          <p:cNvPr id="5" name="Picture 4">
            <a:extLst>
              <a:ext uri="{FF2B5EF4-FFF2-40B4-BE49-F238E27FC236}">
                <a16:creationId xmlns:a16="http://schemas.microsoft.com/office/drawing/2014/main" id="{D7F1D655-BC0E-7368-6B55-F2F19F4C4614}"/>
              </a:ext>
            </a:extLst>
          </p:cNvPr>
          <p:cNvPicPr>
            <a:picLocks noChangeAspect="1"/>
          </p:cNvPicPr>
          <p:nvPr/>
        </p:nvPicPr>
        <p:blipFill>
          <a:blip r:embed="rId2"/>
          <a:stretch>
            <a:fillRect/>
          </a:stretch>
        </p:blipFill>
        <p:spPr>
          <a:xfrm>
            <a:off x="2405255" y="2709999"/>
            <a:ext cx="4190417" cy="2962456"/>
          </a:xfrm>
          <a:prstGeom prst="rect">
            <a:avLst/>
          </a:prstGeom>
        </p:spPr>
      </p:pic>
    </p:spTree>
    <p:extLst>
      <p:ext uri="{BB962C8B-B14F-4D97-AF65-F5344CB8AC3E}">
        <p14:creationId xmlns:p14="http://schemas.microsoft.com/office/powerpoint/2010/main" val="39551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80E2-7004-4A8E-DBBF-722C2D65A04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0ADB944-8894-6B58-B2D9-235CA8411692}"/>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What are Community-Led Organizations</a:t>
            </a:r>
          </a:p>
        </p:txBody>
      </p:sp>
      <p:sp>
        <p:nvSpPr>
          <p:cNvPr id="2" name="Decagon 1">
            <a:extLst>
              <a:ext uri="{FF2B5EF4-FFF2-40B4-BE49-F238E27FC236}">
                <a16:creationId xmlns:a16="http://schemas.microsoft.com/office/drawing/2014/main" id="{9853AC79-24A1-4207-6065-E2593F524B41}"/>
              </a:ext>
            </a:extLst>
          </p:cNvPr>
          <p:cNvSpPr/>
          <p:nvPr/>
        </p:nvSpPr>
        <p:spPr>
          <a:xfrm>
            <a:off x="77540" y="1249148"/>
            <a:ext cx="4655132" cy="3548863"/>
          </a:xfrm>
          <a:prstGeom prst="dec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Community-led organizations (CLOs) are entities for which the majority of governance, leadership, staff, spokespeople, members, and volunteers reflect and represent the experiences, perspectives, and voices of their constituencies and who have transparent mechanisms of accountability to their constituencies.</a:t>
            </a:r>
            <a:endParaRPr lang="en-ZA" dirty="0"/>
          </a:p>
        </p:txBody>
      </p:sp>
      <p:sp>
        <p:nvSpPr>
          <p:cNvPr id="3" name="Decagon 2">
            <a:extLst>
              <a:ext uri="{FF2B5EF4-FFF2-40B4-BE49-F238E27FC236}">
                <a16:creationId xmlns:a16="http://schemas.microsoft.com/office/drawing/2014/main" id="{6FA93F44-E04C-054E-4C25-E49689A9A72D}"/>
              </a:ext>
            </a:extLst>
          </p:cNvPr>
          <p:cNvSpPr/>
          <p:nvPr/>
        </p:nvSpPr>
        <p:spPr>
          <a:xfrm>
            <a:off x="4729240" y="1253706"/>
            <a:ext cx="4414760" cy="3560178"/>
          </a:xfrm>
          <a:prstGeom prst="dec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Community-led responses (CLRs) are actions and strategies that seek to improve the health and human rights of their constituencies. These responses are specifically informed and implemented by and for communities themselves and the organizations, groups, and networks that represent them. </a:t>
            </a:r>
            <a:endParaRPr lang="en-ZA" dirty="0"/>
          </a:p>
        </p:txBody>
      </p:sp>
      <p:grpSp>
        <p:nvGrpSpPr>
          <p:cNvPr id="4" name="Group 3">
            <a:extLst>
              <a:ext uri="{FF2B5EF4-FFF2-40B4-BE49-F238E27FC236}">
                <a16:creationId xmlns:a16="http://schemas.microsoft.com/office/drawing/2014/main" id="{DA1CB5EA-4AC9-0BA4-29C4-4B1024B6F9A1}"/>
              </a:ext>
            </a:extLst>
          </p:cNvPr>
          <p:cNvGrpSpPr/>
          <p:nvPr/>
        </p:nvGrpSpPr>
        <p:grpSpPr>
          <a:xfrm>
            <a:off x="105428" y="5028247"/>
            <a:ext cx="4390004" cy="1152093"/>
            <a:chOff x="2331719" y="4625340"/>
            <a:chExt cx="7528561" cy="1333500"/>
          </a:xfrm>
        </p:grpSpPr>
        <p:sp>
          <p:nvSpPr>
            <p:cNvPr id="5" name="Rectangle 4">
              <a:extLst>
                <a:ext uri="{FF2B5EF4-FFF2-40B4-BE49-F238E27FC236}">
                  <a16:creationId xmlns:a16="http://schemas.microsoft.com/office/drawing/2014/main" id="{D55FD4B0-A419-4A4B-79D1-9EA97ED9E070}"/>
                </a:ext>
              </a:extLst>
            </p:cNvPr>
            <p:cNvSpPr/>
            <p:nvPr/>
          </p:nvSpPr>
          <p:spPr>
            <a:xfrm>
              <a:off x="6492240" y="4625340"/>
              <a:ext cx="2278380" cy="1333500"/>
            </a:xfrm>
            <a:prstGeom prst="rect">
              <a:avLst/>
            </a:prstGeom>
            <a:no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5B02EF9-A7A6-E307-1F20-0F3393803DE2}"/>
                </a:ext>
              </a:extLst>
            </p:cNvPr>
            <p:cNvSpPr/>
            <p:nvPr/>
          </p:nvSpPr>
          <p:spPr>
            <a:xfrm>
              <a:off x="3505200" y="4625340"/>
              <a:ext cx="2278380" cy="1333500"/>
            </a:xfrm>
            <a:prstGeom prst="rect">
              <a:avLst/>
            </a:prstGeom>
            <a:no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0504A1-CD49-FF16-3BF2-C7BB6096047F}"/>
                </a:ext>
              </a:extLst>
            </p:cNvPr>
            <p:cNvSpPr/>
            <p:nvPr/>
          </p:nvSpPr>
          <p:spPr>
            <a:xfrm>
              <a:off x="2331719" y="4975860"/>
              <a:ext cx="2081113" cy="769620"/>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Purposeful Organization</a:t>
              </a:r>
            </a:p>
          </p:txBody>
        </p:sp>
        <p:sp>
          <p:nvSpPr>
            <p:cNvPr id="8" name="Rectangle 7">
              <a:extLst>
                <a:ext uri="{FF2B5EF4-FFF2-40B4-BE49-F238E27FC236}">
                  <a16:creationId xmlns:a16="http://schemas.microsoft.com/office/drawing/2014/main" id="{617FD416-DB43-35D2-7472-2C79E6420EC6}"/>
                </a:ext>
              </a:extLst>
            </p:cNvPr>
            <p:cNvSpPr/>
            <p:nvPr/>
          </p:nvSpPr>
          <p:spPr>
            <a:xfrm>
              <a:off x="5051406" y="4931405"/>
              <a:ext cx="2096153" cy="730255"/>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Self-Governing Organization</a:t>
              </a:r>
            </a:p>
          </p:txBody>
        </p:sp>
        <p:sp>
          <p:nvSpPr>
            <p:cNvPr id="9" name="Rectangle 8">
              <a:extLst>
                <a:ext uri="{FF2B5EF4-FFF2-40B4-BE49-F238E27FC236}">
                  <a16:creationId xmlns:a16="http://schemas.microsoft.com/office/drawing/2014/main" id="{A2B375DB-07A3-18B2-00F2-EC14CBAD6076}"/>
                </a:ext>
              </a:extLst>
            </p:cNvPr>
            <p:cNvSpPr/>
            <p:nvPr/>
          </p:nvSpPr>
          <p:spPr>
            <a:xfrm>
              <a:off x="7764127" y="4931405"/>
              <a:ext cx="2096153" cy="753115"/>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Working with and for communities</a:t>
              </a:r>
            </a:p>
          </p:txBody>
        </p:sp>
      </p:grpSp>
      <p:grpSp>
        <p:nvGrpSpPr>
          <p:cNvPr id="10" name="Group 9">
            <a:extLst>
              <a:ext uri="{FF2B5EF4-FFF2-40B4-BE49-F238E27FC236}">
                <a16:creationId xmlns:a16="http://schemas.microsoft.com/office/drawing/2014/main" id="{B69B7504-A094-120F-D934-C75D7AFA4953}"/>
              </a:ext>
            </a:extLst>
          </p:cNvPr>
          <p:cNvGrpSpPr/>
          <p:nvPr/>
        </p:nvGrpSpPr>
        <p:grpSpPr>
          <a:xfrm>
            <a:off x="4625677" y="5028247"/>
            <a:ext cx="4414761" cy="1152092"/>
            <a:chOff x="2331719" y="4869899"/>
            <a:chExt cx="7528561" cy="1333500"/>
          </a:xfrm>
        </p:grpSpPr>
        <p:sp>
          <p:nvSpPr>
            <p:cNvPr id="11" name="Rectangle 10">
              <a:extLst>
                <a:ext uri="{FF2B5EF4-FFF2-40B4-BE49-F238E27FC236}">
                  <a16:creationId xmlns:a16="http://schemas.microsoft.com/office/drawing/2014/main" id="{1F7AD0B7-016D-B370-E644-2B9771543AFE}"/>
                </a:ext>
              </a:extLst>
            </p:cNvPr>
            <p:cNvSpPr/>
            <p:nvPr/>
          </p:nvSpPr>
          <p:spPr>
            <a:xfrm>
              <a:off x="6492240" y="4869899"/>
              <a:ext cx="2278380" cy="1333500"/>
            </a:xfrm>
            <a:prstGeom prst="rect">
              <a:avLst/>
            </a:prstGeom>
            <a:no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5117B3-C0B6-4F7F-C36F-BC18446F070A}"/>
                </a:ext>
              </a:extLst>
            </p:cNvPr>
            <p:cNvSpPr/>
            <p:nvPr/>
          </p:nvSpPr>
          <p:spPr>
            <a:xfrm>
              <a:off x="3505200" y="4869899"/>
              <a:ext cx="2278380" cy="1333500"/>
            </a:xfrm>
            <a:prstGeom prst="rect">
              <a:avLst/>
            </a:prstGeom>
            <a:no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3FE5A74-FB06-F649-0913-BB45273026C0}"/>
                </a:ext>
              </a:extLst>
            </p:cNvPr>
            <p:cNvSpPr/>
            <p:nvPr/>
          </p:nvSpPr>
          <p:spPr>
            <a:xfrm>
              <a:off x="2331719" y="5220419"/>
              <a:ext cx="2234298" cy="769620"/>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Leadership</a:t>
              </a:r>
            </a:p>
            <a:p>
              <a:pPr algn="ctr"/>
              <a:r>
                <a:rPr lang="en-GB" sz="1400" dirty="0">
                  <a:solidFill>
                    <a:schemeClr val="tx1"/>
                  </a:solidFill>
                </a:rPr>
                <a:t>Membership</a:t>
              </a:r>
            </a:p>
            <a:p>
              <a:pPr algn="ctr"/>
              <a:r>
                <a:rPr lang="en-GB" sz="1400" dirty="0">
                  <a:solidFill>
                    <a:schemeClr val="tx1"/>
                  </a:solidFill>
                </a:rPr>
                <a:t>Volunteers</a:t>
              </a:r>
            </a:p>
          </p:txBody>
        </p:sp>
        <p:sp>
          <p:nvSpPr>
            <p:cNvPr id="14" name="Rectangle 13">
              <a:extLst>
                <a:ext uri="{FF2B5EF4-FFF2-40B4-BE49-F238E27FC236}">
                  <a16:creationId xmlns:a16="http://schemas.microsoft.com/office/drawing/2014/main" id="{2B1D7DCF-D251-5FD0-E1F1-DC1E87B17E8A}"/>
                </a:ext>
              </a:extLst>
            </p:cNvPr>
            <p:cNvSpPr/>
            <p:nvPr/>
          </p:nvSpPr>
          <p:spPr>
            <a:xfrm>
              <a:off x="5372097" y="5175963"/>
              <a:ext cx="2085502" cy="869908"/>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Accountability Transparency</a:t>
              </a:r>
            </a:p>
          </p:txBody>
        </p:sp>
        <p:sp>
          <p:nvSpPr>
            <p:cNvPr id="15" name="Rectangle 14">
              <a:extLst>
                <a:ext uri="{FF2B5EF4-FFF2-40B4-BE49-F238E27FC236}">
                  <a16:creationId xmlns:a16="http://schemas.microsoft.com/office/drawing/2014/main" id="{F666F486-BC4D-7DEC-DDAC-7F270B3B3897}"/>
                </a:ext>
              </a:extLst>
            </p:cNvPr>
            <p:cNvSpPr/>
            <p:nvPr/>
          </p:nvSpPr>
          <p:spPr>
            <a:xfrm>
              <a:off x="7887509" y="5175964"/>
              <a:ext cx="1972771" cy="753115"/>
            </a:xfrm>
            <a:prstGeom prst="rect">
              <a:avLst/>
            </a:prstGeom>
            <a:solidFill>
              <a:srgbClr val="E5F4F3"/>
            </a:solidFill>
            <a:ln w="28575">
              <a:solidFill>
                <a:srgbClr val="3BB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Autonomous</a:t>
              </a:r>
            </a:p>
            <a:p>
              <a:pPr algn="ctr"/>
              <a:r>
                <a:rPr lang="en-GB" sz="1400" dirty="0">
                  <a:solidFill>
                    <a:schemeClr val="tx1"/>
                  </a:solidFill>
                </a:rPr>
                <a:t>Self-governed</a:t>
              </a:r>
            </a:p>
          </p:txBody>
        </p:sp>
      </p:grpSp>
    </p:spTree>
    <p:extLst>
      <p:ext uri="{BB962C8B-B14F-4D97-AF65-F5344CB8AC3E}">
        <p14:creationId xmlns:p14="http://schemas.microsoft.com/office/powerpoint/2010/main" val="404277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24229-4127-8044-CD29-8EA990CB7B49}"/>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6264B6C-2C39-877B-D2E5-AFCBE19AE21A}"/>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Key Concepts and Definitions</a:t>
            </a:r>
          </a:p>
        </p:txBody>
      </p:sp>
      <p:sp>
        <p:nvSpPr>
          <p:cNvPr id="2" name="Rectangle 1">
            <a:extLst>
              <a:ext uri="{FF2B5EF4-FFF2-40B4-BE49-F238E27FC236}">
                <a16:creationId xmlns:a16="http://schemas.microsoft.com/office/drawing/2014/main" id="{3653841C-AC84-6209-0C2F-A9E2A11008B6}"/>
              </a:ext>
            </a:extLst>
          </p:cNvPr>
          <p:cNvSpPr/>
          <p:nvPr/>
        </p:nvSpPr>
        <p:spPr>
          <a:xfrm>
            <a:off x="21662" y="1123181"/>
            <a:ext cx="2984644" cy="4765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dirty="0"/>
              <a:t>Key Populations – Led Organizations</a:t>
            </a:r>
          </a:p>
        </p:txBody>
      </p:sp>
      <p:sp>
        <p:nvSpPr>
          <p:cNvPr id="3" name="Rectangle 2">
            <a:extLst>
              <a:ext uri="{FF2B5EF4-FFF2-40B4-BE49-F238E27FC236}">
                <a16:creationId xmlns:a16="http://schemas.microsoft.com/office/drawing/2014/main" id="{C2E9EF79-2D21-9AE7-193A-6E1F8E4A2E1E}"/>
              </a:ext>
            </a:extLst>
          </p:cNvPr>
          <p:cNvSpPr/>
          <p:nvPr/>
        </p:nvSpPr>
        <p:spPr>
          <a:xfrm>
            <a:off x="3112795" y="1147747"/>
            <a:ext cx="2909881" cy="4765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a:t>Resource Tracking</a:t>
            </a:r>
          </a:p>
        </p:txBody>
      </p:sp>
      <p:sp>
        <p:nvSpPr>
          <p:cNvPr id="4" name="Rectangle 3">
            <a:extLst>
              <a:ext uri="{FF2B5EF4-FFF2-40B4-BE49-F238E27FC236}">
                <a16:creationId xmlns:a16="http://schemas.microsoft.com/office/drawing/2014/main" id="{3A6F55A2-0FF6-23A5-AAFC-6E3C7BFA7532}"/>
              </a:ext>
            </a:extLst>
          </p:cNvPr>
          <p:cNvSpPr/>
          <p:nvPr/>
        </p:nvSpPr>
        <p:spPr>
          <a:xfrm>
            <a:off x="6290957" y="1147747"/>
            <a:ext cx="2772530" cy="4765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dirty="0"/>
              <a:t>Transaction </a:t>
            </a:r>
          </a:p>
        </p:txBody>
      </p:sp>
      <p:sp>
        <p:nvSpPr>
          <p:cNvPr id="5" name="Rectangle 4">
            <a:extLst>
              <a:ext uri="{FF2B5EF4-FFF2-40B4-BE49-F238E27FC236}">
                <a16:creationId xmlns:a16="http://schemas.microsoft.com/office/drawing/2014/main" id="{EDF631A0-93DA-1007-0091-15AC382724D2}"/>
              </a:ext>
            </a:extLst>
          </p:cNvPr>
          <p:cNvSpPr/>
          <p:nvPr/>
        </p:nvSpPr>
        <p:spPr>
          <a:xfrm>
            <a:off x="3130430" y="1734786"/>
            <a:ext cx="2984644" cy="38263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is the process of identifying and quantifying all resources (financial and in-kind) used/consumed in the delivery of HIV services, from the source of funding to the final beneficiaries. It helps us understand how funding, services, and other critical components move through the system to address HIV/AIDS</a:t>
            </a:r>
            <a:endParaRPr lang="en-ZA" sz="1600" dirty="0"/>
          </a:p>
        </p:txBody>
      </p:sp>
      <p:sp>
        <p:nvSpPr>
          <p:cNvPr id="6" name="Rectangle 5">
            <a:extLst>
              <a:ext uri="{FF2B5EF4-FFF2-40B4-BE49-F238E27FC236}">
                <a16:creationId xmlns:a16="http://schemas.microsoft.com/office/drawing/2014/main" id="{67819D78-5C95-7904-CF7E-BA29AB468A75}"/>
              </a:ext>
            </a:extLst>
          </p:cNvPr>
          <p:cNvSpPr/>
          <p:nvPr/>
        </p:nvSpPr>
        <p:spPr>
          <a:xfrm>
            <a:off x="6210443" y="1710113"/>
            <a:ext cx="2984644" cy="38510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is the basic unit of financial flow that describes the transfer of resources between various economic agents. This involves tracking the flow of resources (financial/cash contributions and in-kind contributions) from their sources through the agents and service providers, down to the final beneficiaries who receive the goods and services.  </a:t>
            </a:r>
            <a:endParaRPr lang="en-ZA" sz="1600" dirty="0"/>
          </a:p>
        </p:txBody>
      </p:sp>
      <p:sp>
        <p:nvSpPr>
          <p:cNvPr id="7" name="TextBox 6">
            <a:extLst>
              <a:ext uri="{FF2B5EF4-FFF2-40B4-BE49-F238E27FC236}">
                <a16:creationId xmlns:a16="http://schemas.microsoft.com/office/drawing/2014/main" id="{4D4B8289-5BBB-00F4-F60D-8A2A17B5AB17}"/>
              </a:ext>
            </a:extLst>
          </p:cNvPr>
          <p:cNvSpPr txBox="1"/>
          <p:nvPr/>
        </p:nvSpPr>
        <p:spPr>
          <a:xfrm>
            <a:off x="38914" y="1734786"/>
            <a:ext cx="2984644" cy="3785652"/>
          </a:xfrm>
          <a:prstGeom prst="rect">
            <a:avLst/>
          </a:prstGeom>
          <a:solidFill>
            <a:schemeClr val="accent6"/>
          </a:solidFill>
          <a:effectLst>
            <a:glow rad="63500">
              <a:schemeClr val="accent4">
                <a:satMod val="175000"/>
                <a:alpha val="40000"/>
              </a:schemeClr>
            </a:glow>
          </a:effectLst>
        </p:spPr>
        <p:txBody>
          <a:bodyPr wrap="square">
            <a:spAutoFit/>
          </a:bodyPr>
          <a:lstStyle/>
          <a:p>
            <a:pPr algn="ctr"/>
            <a:r>
              <a:rPr lang="en-US" sz="1600" dirty="0">
                <a:latin typeface="+mn-lt"/>
              </a:rPr>
              <a:t>These are organizations and networks, are entities for which the majority of governance, leadership, staff, spokespeople, membership and volunteers, reflect the experiences, perspectives and voices of their constituencies and are led by people living with HIV, sex workers, gay men and other men who have sex with men, people who use drugs, and transgender people, </a:t>
            </a:r>
            <a:r>
              <a:rPr lang="fr-FR" sz="1600" dirty="0">
                <a:latin typeface="+mn-lt"/>
              </a:rPr>
              <a:t>AGYW and </a:t>
            </a:r>
            <a:r>
              <a:rPr lang="fr-FR" sz="1600" dirty="0" err="1">
                <a:latin typeface="+mn-lt"/>
              </a:rPr>
              <a:t>sero</a:t>
            </a:r>
            <a:r>
              <a:rPr lang="fr-FR" sz="1600" dirty="0">
                <a:latin typeface="+mn-lt"/>
              </a:rPr>
              <a:t>-discordant couples, ex-</a:t>
            </a:r>
            <a:r>
              <a:rPr lang="fr-FR" sz="1600" dirty="0" err="1">
                <a:latin typeface="+mn-lt"/>
              </a:rPr>
              <a:t>prisoners</a:t>
            </a:r>
            <a:r>
              <a:rPr lang="fr-FR" sz="1600" dirty="0">
                <a:latin typeface="+mn-lt"/>
              </a:rPr>
              <a:t> and networks of PLHIV </a:t>
            </a:r>
            <a:endParaRPr lang="en-ZA" sz="1600" dirty="0">
              <a:latin typeface="+mn-lt"/>
            </a:endParaRPr>
          </a:p>
        </p:txBody>
      </p:sp>
    </p:spTree>
    <p:extLst>
      <p:ext uri="{BB962C8B-B14F-4D97-AF65-F5344CB8AC3E}">
        <p14:creationId xmlns:p14="http://schemas.microsoft.com/office/powerpoint/2010/main" val="203278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65E7-F1EA-6832-52F5-412338CD3C31}"/>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2973EE8-373D-BEF8-95AD-2F4D90562B84}"/>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KEY Concepts and Definitions</a:t>
            </a:r>
          </a:p>
        </p:txBody>
      </p:sp>
      <p:sp>
        <p:nvSpPr>
          <p:cNvPr id="2" name="Rectangle 1">
            <a:extLst>
              <a:ext uri="{FF2B5EF4-FFF2-40B4-BE49-F238E27FC236}">
                <a16:creationId xmlns:a16="http://schemas.microsoft.com/office/drawing/2014/main" id="{D6565FDB-0413-FCD2-4126-39DC7D68379C}"/>
              </a:ext>
            </a:extLst>
          </p:cNvPr>
          <p:cNvSpPr/>
          <p:nvPr/>
        </p:nvSpPr>
        <p:spPr>
          <a:xfrm>
            <a:off x="84921" y="1741344"/>
            <a:ext cx="2882565" cy="3969344"/>
          </a:xfrm>
          <a:prstGeom prst="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cycle of payment in the monetary form. It is a major component of the CLOs revenue, comprised of in-cash donations, grants and subsidies, and income-generation activities.</a:t>
            </a:r>
          </a:p>
        </p:txBody>
      </p:sp>
      <p:sp>
        <p:nvSpPr>
          <p:cNvPr id="3" name="Rectangle 2">
            <a:extLst>
              <a:ext uri="{FF2B5EF4-FFF2-40B4-BE49-F238E27FC236}">
                <a16:creationId xmlns:a16="http://schemas.microsoft.com/office/drawing/2014/main" id="{D331D2C3-FA02-EEF6-C184-8A386ABABF7A}"/>
              </a:ext>
            </a:extLst>
          </p:cNvPr>
          <p:cNvSpPr/>
          <p:nvPr/>
        </p:nvSpPr>
        <p:spPr>
          <a:xfrm>
            <a:off x="130929" y="982453"/>
            <a:ext cx="2805147" cy="526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dirty="0"/>
              <a:t>Financial flows – monetary contribution </a:t>
            </a:r>
          </a:p>
        </p:txBody>
      </p:sp>
      <p:sp>
        <p:nvSpPr>
          <p:cNvPr id="4" name="Rectangle 3">
            <a:extLst>
              <a:ext uri="{FF2B5EF4-FFF2-40B4-BE49-F238E27FC236}">
                <a16:creationId xmlns:a16="http://schemas.microsoft.com/office/drawing/2014/main" id="{CF85DECB-D72D-DBAB-3E96-9338D441846D}"/>
              </a:ext>
            </a:extLst>
          </p:cNvPr>
          <p:cNvSpPr/>
          <p:nvPr/>
        </p:nvSpPr>
        <p:spPr>
          <a:xfrm>
            <a:off x="3142602" y="1775279"/>
            <a:ext cx="2882565" cy="3969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Refer to the transfer of resources in the form of direct aids in kind or goods, volunteer time rather than monetary assistance. This includes the provision of physical items, such as medical supplies, food, equipment, and other tangible goods, to support the beneficiaries directly</a:t>
            </a:r>
            <a:endParaRPr lang="en-ZA" dirty="0"/>
          </a:p>
        </p:txBody>
      </p:sp>
      <p:sp>
        <p:nvSpPr>
          <p:cNvPr id="5" name="Rectangle 4">
            <a:extLst>
              <a:ext uri="{FF2B5EF4-FFF2-40B4-BE49-F238E27FC236}">
                <a16:creationId xmlns:a16="http://schemas.microsoft.com/office/drawing/2014/main" id="{8EEFCE74-3B7C-EDB0-5AB9-D593C4B5FAD3}"/>
              </a:ext>
            </a:extLst>
          </p:cNvPr>
          <p:cNvSpPr/>
          <p:nvPr/>
        </p:nvSpPr>
        <p:spPr>
          <a:xfrm>
            <a:off x="3246217" y="971626"/>
            <a:ext cx="2766779" cy="6064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dirty="0"/>
              <a:t>Financial flows- in-kind contribution</a:t>
            </a:r>
          </a:p>
        </p:txBody>
      </p:sp>
      <p:sp>
        <p:nvSpPr>
          <p:cNvPr id="6" name="Rectangle 5">
            <a:extLst>
              <a:ext uri="{FF2B5EF4-FFF2-40B4-BE49-F238E27FC236}">
                <a16:creationId xmlns:a16="http://schemas.microsoft.com/office/drawing/2014/main" id="{8223DF20-1A00-49DB-018E-EE1C15A32BE3}"/>
              </a:ext>
            </a:extLst>
          </p:cNvPr>
          <p:cNvSpPr/>
          <p:nvPr/>
        </p:nvSpPr>
        <p:spPr>
          <a:xfrm>
            <a:off x="6207351" y="1775279"/>
            <a:ext cx="2882565" cy="3902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It happens when assets or services are made available to the CLOs for their use:</a:t>
            </a:r>
          </a:p>
          <a:p>
            <a:pPr algn="ctr"/>
            <a:r>
              <a:rPr lang="en-US" b="1" dirty="0"/>
              <a:t>Assets</a:t>
            </a:r>
            <a:r>
              <a:rPr lang="en-US" dirty="0"/>
              <a:t>:  meeting halls, vehicles, equipment, etc. </a:t>
            </a:r>
          </a:p>
          <a:p>
            <a:pPr algn="ctr"/>
            <a:r>
              <a:rPr lang="en-US" b="1" dirty="0"/>
              <a:t>Services</a:t>
            </a:r>
            <a:r>
              <a:rPr lang="en-US" dirty="0"/>
              <a:t>: volunteer time and pro bono- services</a:t>
            </a:r>
          </a:p>
          <a:p>
            <a:pPr algn="ctr"/>
            <a:r>
              <a:rPr lang="en-US" dirty="0">
                <a:solidFill>
                  <a:srgbClr val="FF0000"/>
                </a:solidFill>
              </a:rPr>
              <a:t>(note that NASA does not annualize or discount capital investments over their lifespan – we capture their full market value in the year they were donated).</a:t>
            </a:r>
          </a:p>
        </p:txBody>
      </p:sp>
      <p:sp>
        <p:nvSpPr>
          <p:cNvPr id="7" name="Rectangle 6">
            <a:extLst>
              <a:ext uri="{FF2B5EF4-FFF2-40B4-BE49-F238E27FC236}">
                <a16:creationId xmlns:a16="http://schemas.microsoft.com/office/drawing/2014/main" id="{A40D6FDB-D382-8271-1097-EA8287B6CE42}"/>
              </a:ext>
            </a:extLst>
          </p:cNvPr>
          <p:cNvSpPr/>
          <p:nvPr/>
        </p:nvSpPr>
        <p:spPr>
          <a:xfrm>
            <a:off x="6323137" y="982453"/>
            <a:ext cx="2766779" cy="6086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b="1" dirty="0"/>
              <a:t>Economic transactions</a:t>
            </a:r>
          </a:p>
        </p:txBody>
      </p:sp>
    </p:spTree>
    <p:extLst>
      <p:ext uri="{BB962C8B-B14F-4D97-AF65-F5344CB8AC3E}">
        <p14:creationId xmlns:p14="http://schemas.microsoft.com/office/powerpoint/2010/main" val="118888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29113-0AD9-5458-8B96-D77C3BD0B9F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4C4C7AA-5DF1-D3D7-12DC-5EECC037E008}"/>
              </a:ext>
            </a:extLst>
          </p:cNvPr>
          <p:cNvSpPr txBox="1">
            <a:spLocks/>
          </p:cNvSpPr>
          <p:nvPr/>
        </p:nvSpPr>
        <p:spPr bwMode="auto">
          <a:xfrm>
            <a:off x="363537" y="312738"/>
            <a:ext cx="8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Commonalities between CLOs resource tracking and NASA</a:t>
            </a:r>
          </a:p>
        </p:txBody>
      </p:sp>
      <p:sp>
        <p:nvSpPr>
          <p:cNvPr id="7171" name="TextBox 6">
            <a:extLst>
              <a:ext uri="{FF2B5EF4-FFF2-40B4-BE49-F238E27FC236}">
                <a16:creationId xmlns:a16="http://schemas.microsoft.com/office/drawing/2014/main" id="{47B17299-23D3-07BF-BA7E-F23C3A7F06AF}"/>
              </a:ext>
            </a:extLst>
          </p:cNvPr>
          <p:cNvSpPr txBox="1">
            <a:spLocks noChangeArrowheads="1"/>
          </p:cNvSpPr>
          <p:nvPr/>
        </p:nvSpPr>
        <p:spPr bwMode="auto">
          <a:xfrm>
            <a:off x="132271" y="774403"/>
            <a:ext cx="8780462" cy="542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buFont typeface="Wingdings" panose="05000000000000000000" pitchFamily="2" charset="2"/>
              <a:buChar char="q"/>
            </a:pPr>
            <a:r>
              <a:rPr lang="en-US" altLang="en-US" sz="1600" dirty="0">
                <a:solidFill>
                  <a:srgbClr val="000000"/>
                </a:solidFill>
                <a:latin typeface="Arial" panose="020B0604020202020204" pitchFamily="34" charset="0"/>
                <a:cs typeface="Arial" panose="020B0604020202020204" pitchFamily="34" charset="0"/>
              </a:rPr>
              <a:t>While traditional NASA places special emphasis on financing and expenditures, focusing on a framework that prioritizes monetary transactions for goods and services provided and consumed, CLO RT approach covers beyond financial transactions to integrate some aspects of economic transactions. </a:t>
            </a:r>
          </a:p>
          <a:p>
            <a:pPr eaLnBrk="1" hangingPunct="1">
              <a:lnSpc>
                <a:spcPts val="2200"/>
              </a:lnSpc>
              <a:spcBef>
                <a:spcPct val="0"/>
              </a:spcBef>
              <a:buFontTx/>
              <a:buNone/>
            </a:pPr>
            <a:endParaRPr lang="en-US" altLang="en-US" sz="16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buFont typeface="Wingdings" panose="05000000000000000000" pitchFamily="2" charset="2"/>
              <a:buChar char="q"/>
            </a:pPr>
            <a:r>
              <a:rPr lang="en-US" altLang="en-US" sz="1600" dirty="0">
                <a:solidFill>
                  <a:srgbClr val="000000"/>
                </a:solidFill>
                <a:latin typeface="Arial" panose="020B0604020202020204" pitchFamily="34" charset="0"/>
                <a:cs typeface="Arial" panose="020B0604020202020204" pitchFamily="34" charset="0"/>
              </a:rPr>
              <a:t>Both assessments aim to provide a thorough evaluation of resources dedicated to the HIV/AIDS response. CLO spending assessments can be integrated into the full NASA (to be called NASA+) or conducted as independent exercises to monitor CLO contributions</a:t>
            </a:r>
          </a:p>
          <a:p>
            <a:pPr eaLnBrk="1" hangingPunct="1">
              <a:lnSpc>
                <a:spcPts val="2200"/>
              </a:lnSpc>
              <a:spcBef>
                <a:spcPct val="0"/>
              </a:spcBef>
              <a:buFontTx/>
              <a:buNone/>
            </a:pPr>
            <a:endParaRPr lang="en-US" altLang="en-US" sz="16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buFont typeface="Wingdings" panose="05000000000000000000" pitchFamily="2" charset="2"/>
              <a:buChar char="q"/>
            </a:pPr>
            <a:r>
              <a:rPr lang="en-US" altLang="en-US" sz="1600" dirty="0">
                <a:solidFill>
                  <a:srgbClr val="000000"/>
                </a:solidFill>
                <a:latin typeface="Arial" panose="020B0604020202020204" pitchFamily="34" charset="0"/>
                <a:cs typeface="Arial" panose="020B0604020202020204" pitchFamily="34" charset="0"/>
              </a:rPr>
              <a:t>Both assessments identify sustainability challenges and financing gaps to inform policy and strategy. They focus on creating detailed financing flows, from sources to final users.</a:t>
            </a:r>
          </a:p>
          <a:p>
            <a:pPr eaLnBrk="1" hangingPunct="1">
              <a:lnSpc>
                <a:spcPts val="2200"/>
              </a:lnSpc>
              <a:spcBef>
                <a:spcPct val="0"/>
              </a:spcBef>
              <a:buFontTx/>
              <a:buNone/>
            </a:pPr>
            <a:endParaRPr lang="en-US" altLang="en-US" sz="16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buFont typeface="Wingdings" panose="05000000000000000000" pitchFamily="2" charset="2"/>
              <a:buChar char="q"/>
            </a:pPr>
            <a:r>
              <a:rPr lang="en-US" altLang="en-US" sz="1600" dirty="0">
                <a:solidFill>
                  <a:srgbClr val="000000"/>
                </a:solidFill>
                <a:latin typeface="Arial" panose="020B0604020202020204" pitchFamily="34" charset="0"/>
                <a:cs typeface="Arial" panose="020B0604020202020204" pitchFamily="34" charset="0"/>
              </a:rPr>
              <a:t>Both assessments collect HIV resources, including financial and in-kind donations/goods and services converted into monetary terms.  The financial and non-financial transactions are summed–up to determine the total resources consumed in the delivery of services. </a:t>
            </a:r>
          </a:p>
          <a:p>
            <a:pPr eaLnBrk="1" hangingPunct="1">
              <a:lnSpc>
                <a:spcPts val="2200"/>
              </a:lnSpc>
              <a:spcBef>
                <a:spcPct val="0"/>
              </a:spcBef>
              <a:buFontTx/>
              <a:buNone/>
            </a:pPr>
            <a:endParaRPr lang="en-US" altLang="en-US" sz="16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buFont typeface="Wingdings" panose="05000000000000000000" pitchFamily="2" charset="2"/>
              <a:buChar char="q"/>
            </a:pPr>
            <a:r>
              <a:rPr lang="en-US" altLang="en-US" sz="1600" dirty="0">
                <a:solidFill>
                  <a:srgbClr val="000000"/>
                </a:solidFill>
                <a:latin typeface="Arial" panose="020B0604020202020204" pitchFamily="34" charset="0"/>
                <a:cs typeface="Arial" panose="020B0604020202020204" pitchFamily="34" charset="0"/>
              </a:rPr>
              <a:t>Zoom-In Approach for CLOs: Acknowledges the growing role of CLOs in prevention, care, and societal enablers. The spending assessment of community-led organizations (CLOs) is a detailed examination of a specific segment within the broader national response. </a:t>
            </a:r>
          </a:p>
        </p:txBody>
      </p:sp>
    </p:spTree>
    <p:extLst>
      <p:ext uri="{BB962C8B-B14F-4D97-AF65-F5344CB8AC3E}">
        <p14:creationId xmlns:p14="http://schemas.microsoft.com/office/powerpoint/2010/main" val="254444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4CD72-D542-CC36-A67A-890A102F548D}"/>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A72AA13-FCEE-0E28-EE35-16437C9B4798}"/>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1"/>
                </a:solidFill>
                <a:latin typeface="Arial" panose="020B0604020202020204" pitchFamily="34" charset="0"/>
                <a:cs typeface="Arial" panose="020B0604020202020204" pitchFamily="34" charset="0"/>
              </a:rPr>
              <a:t>innovations introduced to the NASA approach</a:t>
            </a:r>
          </a:p>
        </p:txBody>
      </p:sp>
      <p:sp>
        <p:nvSpPr>
          <p:cNvPr id="7171" name="TextBox 6">
            <a:extLst>
              <a:ext uri="{FF2B5EF4-FFF2-40B4-BE49-F238E27FC236}">
                <a16:creationId xmlns:a16="http://schemas.microsoft.com/office/drawing/2014/main" id="{750F8374-E3D4-DDB8-45B9-6B413304413E}"/>
              </a:ext>
            </a:extLst>
          </p:cNvPr>
          <p:cNvSpPr txBox="1">
            <a:spLocks noChangeArrowheads="1"/>
          </p:cNvSpPr>
          <p:nvPr/>
        </p:nvSpPr>
        <p:spPr bwMode="auto">
          <a:xfrm>
            <a:off x="251111" y="1101621"/>
            <a:ext cx="8780462" cy="11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buFont typeface="Wingdings" panose="05000000000000000000" pitchFamily="2" charset="2"/>
              <a:buChar char="v"/>
            </a:pPr>
            <a:r>
              <a:rPr lang="en-US" altLang="en-US" sz="1400" dirty="0">
                <a:solidFill>
                  <a:srgbClr val="000000"/>
                </a:solidFill>
                <a:latin typeface="Arial" panose="020B0604020202020204" pitchFamily="34" charset="0"/>
                <a:cs typeface="Arial" panose="020B0604020202020204" pitchFamily="34" charset="0"/>
              </a:rPr>
              <a:t>While the approach and methodology for conducting NASA and CLO resource tracking are identical, CLO resource tracking incorporates the economic valuation aspect, which was not traditionally part of NASA.</a:t>
            </a:r>
          </a:p>
          <a:p>
            <a:pPr marL="285750" indent="-285750" eaLnBrk="1" hangingPunct="1">
              <a:lnSpc>
                <a:spcPts val="2200"/>
              </a:lnSpc>
              <a:spcBef>
                <a:spcPct val="0"/>
              </a:spcBef>
              <a:buFont typeface="Wingdings" panose="05000000000000000000" pitchFamily="2" charset="2"/>
              <a:buChar char="v"/>
            </a:pPr>
            <a:r>
              <a:rPr lang="en-US" altLang="en-US" sz="1400" dirty="0">
                <a:solidFill>
                  <a:srgbClr val="000000"/>
                </a:solidFill>
                <a:latin typeface="Arial" panose="020B0604020202020204" pitchFamily="34" charset="0"/>
                <a:cs typeface="Arial" panose="020B0604020202020204" pitchFamily="34" charset="0"/>
              </a:rPr>
              <a:t>The significant addition to NASA for the CLR aspects is the economic transfers that require valuation, such as </a:t>
            </a:r>
          </a:p>
        </p:txBody>
      </p:sp>
      <p:graphicFrame>
        <p:nvGraphicFramePr>
          <p:cNvPr id="2" name="Diagram 1">
            <a:extLst>
              <a:ext uri="{FF2B5EF4-FFF2-40B4-BE49-F238E27FC236}">
                <a16:creationId xmlns:a16="http://schemas.microsoft.com/office/drawing/2014/main" id="{1E28D75C-0A87-41EC-5771-6F16F09E954C}"/>
              </a:ext>
            </a:extLst>
          </p:cNvPr>
          <p:cNvGraphicFramePr/>
          <p:nvPr>
            <p:extLst>
              <p:ext uri="{D42A27DB-BD31-4B8C-83A1-F6EECF244321}">
                <p14:modId xmlns:p14="http://schemas.microsoft.com/office/powerpoint/2010/main" val="3286041865"/>
              </p:ext>
            </p:extLst>
          </p:nvPr>
        </p:nvGraphicFramePr>
        <p:xfrm>
          <a:off x="61751" y="2353270"/>
          <a:ext cx="9020498" cy="349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723040"/>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1AD8745E9B8441B57F921F390DF896" ma:contentTypeVersion="17" ma:contentTypeDescription="Create a new document." ma:contentTypeScope="" ma:versionID="3b8c868489093ef199199a40380372b5">
  <xsd:schema xmlns:xsd="http://www.w3.org/2001/XMLSchema" xmlns:xs="http://www.w3.org/2001/XMLSchema" xmlns:p="http://schemas.microsoft.com/office/2006/metadata/properties" xmlns:ns2="edfd19dc-4016-4162-a190-567a1724d054" xmlns:ns3="6034ea42-cc56-4b5c-b72b-8ca3661c6ee8" targetNamespace="http://schemas.microsoft.com/office/2006/metadata/properties" ma:root="true" ma:fieldsID="2e69b80e083bab2823c4e232c2fa9a14" ns2:_="" ns3:_="">
    <xsd:import namespace="edfd19dc-4016-4162-a190-567a1724d054"/>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d19dc-4016-4162-a190-567a1724d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fd19dc-4016-4162-a190-567a1724d054">
      <Terms xmlns="http://schemas.microsoft.com/office/infopath/2007/PartnerControls"/>
    </lcf76f155ced4ddcb4097134ff3c332f>
    <TaxCatchAll xmlns="6034ea42-cc56-4b5c-b72b-8ca3661c6ee8" xsi:nil="true"/>
  </documentManagement>
</p:properties>
</file>

<file path=customXml/itemProps1.xml><?xml version="1.0" encoding="utf-8"?>
<ds:datastoreItem xmlns:ds="http://schemas.openxmlformats.org/officeDocument/2006/customXml" ds:itemID="{0D636857-144F-4C0C-99A5-D2D34FA47E32}">
  <ds:schemaRefs>
    <ds:schemaRef ds:uri="http://schemas.microsoft.com/sharepoint/v3/contenttype/forms"/>
  </ds:schemaRefs>
</ds:datastoreItem>
</file>

<file path=customXml/itemProps2.xml><?xml version="1.0" encoding="utf-8"?>
<ds:datastoreItem xmlns:ds="http://schemas.openxmlformats.org/officeDocument/2006/customXml" ds:itemID="{00B28FA7-1DB8-4614-89EA-C22AA68C2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d19dc-4016-4162-a190-567a1724d054"/>
    <ds:schemaRef ds:uri="6034ea42-cc56-4b5c-b72b-8ca3661c6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E4195-AF6F-44A0-A523-051CD7AE9AFE}">
  <ds:schemaRefs>
    <ds:schemaRef ds:uri="http://schemas.microsoft.com/office/2006/metadata/properties"/>
    <ds:schemaRef ds:uri="http://schemas.microsoft.com/office/infopath/2007/PartnerControls"/>
    <ds:schemaRef ds:uri="edfd19dc-4016-4162-a190-567a1724d054"/>
    <ds:schemaRef ds:uri="6034ea42-cc56-4b5c-b72b-8ca3661c6ee8"/>
  </ds:schemaRefs>
</ds:datastoreItem>
</file>

<file path=docProps/app.xml><?xml version="1.0" encoding="utf-8"?>
<Properties xmlns="http://schemas.openxmlformats.org/officeDocument/2006/extended-properties" xmlns:vt="http://schemas.openxmlformats.org/officeDocument/2006/docPropsVTypes">
  <TotalTime>1466</TotalTime>
  <Words>6536</Words>
  <Application>Microsoft Office PowerPoint</Application>
  <PresentationFormat>On-screen Show (4:3)</PresentationFormat>
  <Paragraphs>524</Paragraphs>
  <Slides>49</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Calibri Light</vt:lpstr>
      <vt:lpstr>Wingdings</vt:lpstr>
      <vt:lpstr>Custom Design</vt:lpstr>
      <vt:lpstr>1_Custom Design</vt:lpstr>
      <vt:lpstr>2_Custom Design</vt:lpstr>
      <vt:lpstr>3_Custom Design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GUTHRIE, Teresa</cp:lastModifiedBy>
  <cp:revision>60</cp:revision>
  <cp:lastPrinted>2011-08-22T20:13:01Z</cp:lastPrinted>
  <dcterms:created xsi:type="dcterms:W3CDTF">2011-11-29T17:23:10Z</dcterms:created>
  <dcterms:modified xsi:type="dcterms:W3CDTF">2025-10-29T07:46:39Z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0x010100D01AD8745E9B8441B57F921F390DF896</vt:lpwstr>
  </property>
</Properties>
</file>