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6.xml" ContentType="application/vnd.openxmlformats-officedocument.presentationml.notesSlide+xml"/>
  <Override PartName="/ppt/notesSlides/notesSlide109.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07.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08.xml" ContentType="application/vnd.openxmlformats-officedocument.presentationml.notesSlide+xml"/>
  <Override PartName="/ppt/notesSlides/notesSlide105.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diagrams/layout5.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56" r:id="rId2"/>
    <p:sldId id="263" r:id="rId3"/>
    <p:sldId id="258" r:id="rId4"/>
    <p:sldId id="264" r:id="rId5"/>
    <p:sldId id="266" r:id="rId6"/>
    <p:sldId id="262" r:id="rId7"/>
    <p:sldId id="257" r:id="rId8"/>
    <p:sldId id="259" r:id="rId9"/>
    <p:sldId id="265" r:id="rId10"/>
    <p:sldId id="268" r:id="rId11"/>
    <p:sldId id="267" r:id="rId12"/>
    <p:sldId id="269" r:id="rId13"/>
    <p:sldId id="270" r:id="rId14"/>
    <p:sldId id="273" r:id="rId15"/>
    <p:sldId id="274" r:id="rId16"/>
    <p:sldId id="275" r:id="rId17"/>
    <p:sldId id="277" r:id="rId18"/>
    <p:sldId id="276" r:id="rId19"/>
    <p:sldId id="278" r:id="rId20"/>
    <p:sldId id="279" r:id="rId21"/>
    <p:sldId id="280" r:id="rId22"/>
    <p:sldId id="281" r:id="rId23"/>
    <p:sldId id="285" r:id="rId24"/>
    <p:sldId id="286" r:id="rId25"/>
    <p:sldId id="287" r:id="rId26"/>
    <p:sldId id="333" r:id="rId27"/>
    <p:sldId id="334" r:id="rId28"/>
    <p:sldId id="336" r:id="rId29"/>
    <p:sldId id="337" r:id="rId30"/>
    <p:sldId id="338" r:id="rId31"/>
    <p:sldId id="354" r:id="rId32"/>
    <p:sldId id="339" r:id="rId33"/>
    <p:sldId id="346" r:id="rId34"/>
    <p:sldId id="340" r:id="rId35"/>
    <p:sldId id="341" r:id="rId36"/>
    <p:sldId id="347" r:id="rId37"/>
    <p:sldId id="342" r:id="rId38"/>
    <p:sldId id="344" r:id="rId39"/>
    <p:sldId id="348" r:id="rId40"/>
    <p:sldId id="349" r:id="rId41"/>
    <p:sldId id="350" r:id="rId42"/>
    <p:sldId id="351" r:id="rId43"/>
    <p:sldId id="352" r:id="rId44"/>
    <p:sldId id="378" r:id="rId45"/>
    <p:sldId id="379" r:id="rId46"/>
    <p:sldId id="380" r:id="rId47"/>
    <p:sldId id="345" r:id="rId48"/>
    <p:sldId id="381" r:id="rId49"/>
    <p:sldId id="382" r:id="rId50"/>
    <p:sldId id="383" r:id="rId51"/>
    <p:sldId id="384" r:id="rId52"/>
    <p:sldId id="385" r:id="rId53"/>
    <p:sldId id="355" r:id="rId54"/>
    <p:sldId id="356" r:id="rId55"/>
    <p:sldId id="357" r:id="rId56"/>
    <p:sldId id="358" r:id="rId57"/>
    <p:sldId id="359" r:id="rId58"/>
    <p:sldId id="360" r:id="rId59"/>
    <p:sldId id="361" r:id="rId60"/>
    <p:sldId id="365" r:id="rId61"/>
    <p:sldId id="362" r:id="rId62"/>
    <p:sldId id="366" r:id="rId63"/>
    <p:sldId id="363" r:id="rId64"/>
    <p:sldId id="367" r:id="rId65"/>
    <p:sldId id="364" r:id="rId66"/>
    <p:sldId id="368" r:id="rId67"/>
    <p:sldId id="370" r:id="rId68"/>
    <p:sldId id="371" r:id="rId69"/>
    <p:sldId id="375" r:id="rId70"/>
    <p:sldId id="376" r:id="rId71"/>
    <p:sldId id="372" r:id="rId72"/>
    <p:sldId id="374" r:id="rId73"/>
    <p:sldId id="377" r:id="rId74"/>
    <p:sldId id="387" r:id="rId75"/>
    <p:sldId id="386" r:id="rId76"/>
    <p:sldId id="388" r:id="rId77"/>
    <p:sldId id="389" r:id="rId78"/>
    <p:sldId id="390" r:id="rId79"/>
    <p:sldId id="391" r:id="rId80"/>
    <p:sldId id="392" r:id="rId81"/>
    <p:sldId id="393" r:id="rId82"/>
    <p:sldId id="282" r:id="rId83"/>
    <p:sldId id="288" r:id="rId84"/>
    <p:sldId id="289" r:id="rId85"/>
    <p:sldId id="290" r:id="rId86"/>
    <p:sldId id="394" r:id="rId87"/>
    <p:sldId id="395" r:id="rId88"/>
    <p:sldId id="396" r:id="rId89"/>
    <p:sldId id="397" r:id="rId90"/>
    <p:sldId id="398" r:id="rId91"/>
    <p:sldId id="406" r:id="rId92"/>
    <p:sldId id="407" r:id="rId93"/>
    <p:sldId id="399" r:id="rId94"/>
    <p:sldId id="400" r:id="rId95"/>
    <p:sldId id="408" r:id="rId96"/>
    <p:sldId id="401" r:id="rId97"/>
    <p:sldId id="409" r:id="rId98"/>
    <p:sldId id="410" r:id="rId99"/>
    <p:sldId id="404" r:id="rId100"/>
    <p:sldId id="411" r:id="rId101"/>
    <p:sldId id="412" r:id="rId102"/>
    <p:sldId id="414" r:id="rId103"/>
    <p:sldId id="413" r:id="rId104"/>
    <p:sldId id="415" r:id="rId105"/>
    <p:sldId id="416" r:id="rId106"/>
    <p:sldId id="417" r:id="rId107"/>
    <p:sldId id="418" r:id="rId108"/>
    <p:sldId id="419" r:id="rId109"/>
    <p:sldId id="420" r:id="rId110"/>
    <p:sldId id="422" r:id="rId111"/>
    <p:sldId id="421" r:id="rId112"/>
    <p:sldId id="423" r:id="rId113"/>
    <p:sldId id="283" r:id="rId114"/>
    <p:sldId id="291" r:id="rId115"/>
    <p:sldId id="292" r:id="rId116"/>
    <p:sldId id="293" r:id="rId117"/>
    <p:sldId id="324" r:id="rId118"/>
    <p:sldId id="320" r:id="rId119"/>
    <p:sldId id="325" r:id="rId120"/>
    <p:sldId id="326" r:id="rId121"/>
    <p:sldId id="329" r:id="rId122"/>
    <p:sldId id="330" r:id="rId123"/>
    <p:sldId id="332" r:id="rId124"/>
    <p:sldId id="284" r:id="rId125"/>
    <p:sldId id="294" r:id="rId126"/>
    <p:sldId id="295" r:id="rId127"/>
    <p:sldId id="296" r:id="rId128"/>
    <p:sldId id="301" r:id="rId129"/>
    <p:sldId id="299" r:id="rId130"/>
    <p:sldId id="300" r:id="rId131"/>
    <p:sldId id="302" r:id="rId132"/>
    <p:sldId id="303" r:id="rId133"/>
    <p:sldId id="306" r:id="rId134"/>
    <p:sldId id="307" r:id="rId135"/>
    <p:sldId id="308" r:id="rId136"/>
    <p:sldId id="309" r:id="rId137"/>
    <p:sldId id="310" r:id="rId138"/>
    <p:sldId id="311" r:id="rId139"/>
    <p:sldId id="312" r:id="rId140"/>
    <p:sldId id="331" r:id="rId141"/>
    <p:sldId id="313" r:id="rId142"/>
    <p:sldId id="314" r:id="rId143"/>
    <p:sldId id="315" r:id="rId144"/>
    <p:sldId id="316" r:id="rId145"/>
    <p:sldId id="317" r:id="rId146"/>
    <p:sldId id="318" r:id="rId147"/>
    <p:sldId id="319" r:id="rId148"/>
    <p:sldId id="298"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79FD49-7835-459F-AD57-E23A72E081CE}">
          <p14:sldIdLst>
            <p14:sldId id="256"/>
            <p14:sldId id="263"/>
            <p14:sldId id="258"/>
          </p14:sldIdLst>
        </p14:section>
        <p14:section name="Intro to stakeholders" id="{7CD5BE38-A7FB-4429-85D0-64DE2D14E3DA}">
          <p14:sldIdLst>
            <p14:sldId id="264"/>
            <p14:sldId id="266"/>
            <p14:sldId id="262"/>
            <p14:sldId id="257"/>
            <p14:sldId id="259"/>
            <p14:sldId id="265"/>
            <p14:sldId id="268"/>
            <p14:sldId id="267"/>
            <p14:sldId id="269"/>
            <p14:sldId id="270"/>
            <p14:sldId id="273"/>
            <p14:sldId id="274"/>
            <p14:sldId id="275"/>
            <p14:sldId id="277"/>
            <p14:sldId id="276"/>
            <p14:sldId id="278"/>
            <p14:sldId id="279"/>
            <p14:sldId id="280"/>
          </p14:sldIdLst>
        </p14:section>
        <p14:section name="Data collection" id="{6BB8808C-94EA-4DC3-9320-D42427E413EB}">
          <p14:sldIdLst>
            <p14:sldId id="281"/>
            <p14:sldId id="285"/>
            <p14:sldId id="286"/>
            <p14:sldId id="287"/>
            <p14:sldId id="333"/>
            <p14:sldId id="334"/>
            <p14:sldId id="336"/>
            <p14:sldId id="337"/>
            <p14:sldId id="338"/>
            <p14:sldId id="354"/>
            <p14:sldId id="339"/>
            <p14:sldId id="346"/>
            <p14:sldId id="340"/>
            <p14:sldId id="341"/>
            <p14:sldId id="347"/>
            <p14:sldId id="342"/>
            <p14:sldId id="344"/>
            <p14:sldId id="348"/>
            <p14:sldId id="349"/>
            <p14:sldId id="350"/>
            <p14:sldId id="351"/>
            <p14:sldId id="352"/>
            <p14:sldId id="378"/>
            <p14:sldId id="379"/>
            <p14:sldId id="380"/>
            <p14:sldId id="345"/>
            <p14:sldId id="381"/>
            <p14:sldId id="382"/>
            <p14:sldId id="383"/>
            <p14:sldId id="384"/>
            <p14:sldId id="385"/>
            <p14:sldId id="355"/>
            <p14:sldId id="356"/>
            <p14:sldId id="357"/>
            <p14:sldId id="358"/>
            <p14:sldId id="359"/>
            <p14:sldId id="360"/>
            <p14:sldId id="361"/>
            <p14:sldId id="365"/>
            <p14:sldId id="362"/>
            <p14:sldId id="366"/>
            <p14:sldId id="363"/>
            <p14:sldId id="367"/>
            <p14:sldId id="364"/>
            <p14:sldId id="368"/>
            <p14:sldId id="370"/>
            <p14:sldId id="371"/>
            <p14:sldId id="375"/>
            <p14:sldId id="376"/>
            <p14:sldId id="372"/>
            <p14:sldId id="374"/>
            <p14:sldId id="377"/>
            <p14:sldId id="387"/>
            <p14:sldId id="386"/>
            <p14:sldId id="388"/>
            <p14:sldId id="389"/>
            <p14:sldId id="390"/>
            <p14:sldId id="391"/>
            <p14:sldId id="392"/>
            <p14:sldId id="393"/>
          </p14:sldIdLst>
        </p14:section>
        <p14:section name="Data analysis" id="{C64517A4-3CBE-4072-9EB7-09C43588D67E}">
          <p14:sldIdLst>
            <p14:sldId id="282"/>
            <p14:sldId id="288"/>
            <p14:sldId id="289"/>
            <p14:sldId id="290"/>
            <p14:sldId id="394"/>
            <p14:sldId id="395"/>
            <p14:sldId id="396"/>
            <p14:sldId id="397"/>
            <p14:sldId id="398"/>
            <p14:sldId id="406"/>
            <p14:sldId id="407"/>
            <p14:sldId id="399"/>
            <p14:sldId id="400"/>
            <p14:sldId id="408"/>
            <p14:sldId id="401"/>
            <p14:sldId id="409"/>
            <p14:sldId id="410"/>
            <p14:sldId id="404"/>
            <p14:sldId id="411"/>
            <p14:sldId id="412"/>
            <p14:sldId id="414"/>
            <p14:sldId id="413"/>
            <p14:sldId id="415"/>
            <p14:sldId id="416"/>
            <p14:sldId id="417"/>
            <p14:sldId id="418"/>
            <p14:sldId id="419"/>
            <p14:sldId id="420"/>
            <p14:sldId id="422"/>
            <p14:sldId id="421"/>
            <p14:sldId id="423"/>
          </p14:sldIdLst>
        </p14:section>
        <p14:section name="Validation" id="{E4E80FBA-F944-483E-A6DF-3A6767B6D1A1}">
          <p14:sldIdLst>
            <p14:sldId id="283"/>
            <p14:sldId id="291"/>
            <p14:sldId id="292"/>
            <p14:sldId id="293"/>
            <p14:sldId id="324"/>
            <p14:sldId id="320"/>
            <p14:sldId id="325"/>
            <p14:sldId id="326"/>
            <p14:sldId id="329"/>
            <p14:sldId id="330"/>
            <p14:sldId id="332"/>
          </p14:sldIdLst>
        </p14:section>
        <p14:section name="Dissemination meeting" id="{C3148AB2-361F-4409-B265-DBCAAF127D12}">
          <p14:sldIdLst>
            <p14:sldId id="284"/>
            <p14:sldId id="294"/>
            <p14:sldId id="295"/>
            <p14:sldId id="296"/>
            <p14:sldId id="301"/>
            <p14:sldId id="299"/>
            <p14:sldId id="300"/>
            <p14:sldId id="302"/>
            <p14:sldId id="303"/>
            <p14:sldId id="306"/>
            <p14:sldId id="307"/>
            <p14:sldId id="308"/>
            <p14:sldId id="309"/>
            <p14:sldId id="310"/>
            <p14:sldId id="311"/>
            <p14:sldId id="312"/>
            <p14:sldId id="331"/>
            <p14:sldId id="313"/>
            <p14:sldId id="314"/>
            <p14:sldId id="315"/>
            <p14:sldId id="316"/>
            <p14:sldId id="317"/>
            <p14:sldId id="318"/>
            <p14:sldId id="319"/>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1" autoAdjust="0"/>
    <p:restoredTop sz="80994" autoAdjust="0"/>
  </p:normalViewPr>
  <p:slideViewPr>
    <p:cSldViewPr snapToGrid="0">
      <p:cViewPr varScale="1">
        <p:scale>
          <a:sx n="86" d="100"/>
          <a:sy n="86"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customXml" Target="../customXml/item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56" Type="http://schemas.openxmlformats.org/officeDocument/2006/relationships/customXml" Target="../customXml/item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C0EB3-07A6-48B5-BF30-1A1AFCC03B83}" type="doc">
      <dgm:prSet loTypeId="urn:microsoft.com/office/officeart/2005/8/layout/chevron1" loCatId="process" qsTypeId="urn:microsoft.com/office/officeart/2005/8/quickstyle/simple1" qsCatId="simple" csTypeId="urn:microsoft.com/office/officeart/2005/8/colors/accent1_2" csCatId="accent1" phldr="1"/>
      <dgm:spPr/>
    </dgm:pt>
    <dgm:pt modelId="{C7BDE352-8A95-446C-ACD5-F1CCE9A1FC98}">
      <dgm:prSet phldrT="[Text]"/>
      <dgm:spPr/>
      <dgm:t>
        <a:bodyPr/>
        <a:lstStyle/>
        <a:p>
          <a:r>
            <a:rPr lang="en-US" noProof="0" dirty="0"/>
            <a:t>Planning</a:t>
          </a:r>
        </a:p>
      </dgm:t>
    </dgm:pt>
    <dgm:pt modelId="{89AAEF78-7124-4F15-B967-1E26057B08B5}" type="parTrans" cxnId="{5F00E04F-5B95-4575-8B50-56170B546E00}">
      <dgm:prSet/>
      <dgm:spPr/>
      <dgm:t>
        <a:bodyPr/>
        <a:lstStyle/>
        <a:p>
          <a:endParaRPr lang="en-GB"/>
        </a:p>
      </dgm:t>
    </dgm:pt>
    <dgm:pt modelId="{8B9BA4AD-20A0-4B7D-B794-B725DCCC8175}" type="sibTrans" cxnId="{5F00E04F-5B95-4575-8B50-56170B546E00}">
      <dgm:prSet/>
      <dgm:spPr/>
      <dgm:t>
        <a:bodyPr/>
        <a:lstStyle/>
        <a:p>
          <a:endParaRPr lang="en-GB"/>
        </a:p>
      </dgm:t>
    </dgm:pt>
    <dgm:pt modelId="{69862070-FEEF-4090-9FF0-2BC7A59905F8}">
      <dgm:prSet phldrT="[Text]"/>
      <dgm:spPr/>
      <dgm:t>
        <a:bodyPr/>
        <a:lstStyle/>
        <a:p>
          <a:r>
            <a:rPr lang="en-US" noProof="0" dirty="0"/>
            <a:t>Data collection &amp; cleaning</a:t>
          </a:r>
        </a:p>
      </dgm:t>
    </dgm:pt>
    <dgm:pt modelId="{0F33369D-0946-43E9-AFC9-17F5A0537252}" type="parTrans" cxnId="{F9D8A9F6-7DBB-47A6-B706-BC38DF62E80B}">
      <dgm:prSet/>
      <dgm:spPr/>
      <dgm:t>
        <a:bodyPr/>
        <a:lstStyle/>
        <a:p>
          <a:endParaRPr lang="en-GB"/>
        </a:p>
      </dgm:t>
    </dgm:pt>
    <dgm:pt modelId="{360864A1-0287-47CB-B416-1A660B2106DF}" type="sibTrans" cxnId="{F9D8A9F6-7DBB-47A6-B706-BC38DF62E80B}">
      <dgm:prSet/>
      <dgm:spPr/>
      <dgm:t>
        <a:bodyPr/>
        <a:lstStyle/>
        <a:p>
          <a:endParaRPr lang="en-GB"/>
        </a:p>
      </dgm:t>
    </dgm:pt>
    <dgm:pt modelId="{FA7BEA56-C8AD-48CE-B7D0-162991B28D3F}">
      <dgm:prSet phldrT="[Text]"/>
      <dgm:spPr/>
      <dgm:t>
        <a:bodyPr/>
        <a:lstStyle/>
        <a:p>
          <a:r>
            <a:rPr lang="en-US" noProof="0" dirty="0"/>
            <a:t>Data analysis</a:t>
          </a:r>
        </a:p>
      </dgm:t>
    </dgm:pt>
    <dgm:pt modelId="{31725494-94B6-4B36-963E-4F3789EFD38A}" type="parTrans" cxnId="{93B306EE-2AC5-453A-AB0B-91090D6701BE}">
      <dgm:prSet/>
      <dgm:spPr/>
      <dgm:t>
        <a:bodyPr/>
        <a:lstStyle/>
        <a:p>
          <a:endParaRPr lang="en-GB"/>
        </a:p>
      </dgm:t>
    </dgm:pt>
    <dgm:pt modelId="{F596DCF4-1E05-4AD7-A0D2-6CA6F92A30BD}" type="sibTrans" cxnId="{93B306EE-2AC5-453A-AB0B-91090D6701BE}">
      <dgm:prSet/>
      <dgm:spPr/>
      <dgm:t>
        <a:bodyPr/>
        <a:lstStyle/>
        <a:p>
          <a:endParaRPr lang="en-GB"/>
        </a:p>
      </dgm:t>
    </dgm:pt>
    <dgm:pt modelId="{60DCD30E-A107-4850-A740-49F8A64D2DCD}">
      <dgm:prSet phldrT="[Text]"/>
      <dgm:spPr/>
      <dgm:t>
        <a:bodyPr/>
        <a:lstStyle/>
        <a:p>
          <a:r>
            <a:rPr lang="en-US" noProof="0" dirty="0"/>
            <a:t>Validation</a:t>
          </a:r>
        </a:p>
      </dgm:t>
    </dgm:pt>
    <dgm:pt modelId="{706204EA-803C-4703-B52D-D8717C694FC6}" type="parTrans" cxnId="{94BDAFB0-6668-4A54-B549-CF1016D42843}">
      <dgm:prSet/>
      <dgm:spPr/>
      <dgm:t>
        <a:bodyPr/>
        <a:lstStyle/>
        <a:p>
          <a:endParaRPr lang="en-GB"/>
        </a:p>
      </dgm:t>
    </dgm:pt>
    <dgm:pt modelId="{5FECD5ED-D082-4C27-9A88-078C583D0F3C}" type="sibTrans" cxnId="{94BDAFB0-6668-4A54-B549-CF1016D42843}">
      <dgm:prSet/>
      <dgm:spPr/>
      <dgm:t>
        <a:bodyPr/>
        <a:lstStyle/>
        <a:p>
          <a:endParaRPr lang="en-GB"/>
        </a:p>
      </dgm:t>
    </dgm:pt>
    <dgm:pt modelId="{3D1977B2-7C24-4C23-B725-E5201B53855C}">
      <dgm:prSet phldrT="[Text]"/>
      <dgm:spPr/>
      <dgm:t>
        <a:bodyPr/>
        <a:lstStyle/>
        <a:p>
          <a:r>
            <a:rPr lang="en-US" noProof="0" dirty="0"/>
            <a:t>Dissemination</a:t>
          </a:r>
        </a:p>
      </dgm:t>
    </dgm:pt>
    <dgm:pt modelId="{FB127169-57C1-4A8A-AE08-5FE8A638C1F4}" type="parTrans" cxnId="{BA959B48-3368-4918-A69A-3CB10BA94A04}">
      <dgm:prSet/>
      <dgm:spPr/>
      <dgm:t>
        <a:bodyPr/>
        <a:lstStyle/>
        <a:p>
          <a:endParaRPr lang="en-GB"/>
        </a:p>
      </dgm:t>
    </dgm:pt>
    <dgm:pt modelId="{9CE12075-62B7-4E18-AAE4-15A86A9BB25C}" type="sibTrans" cxnId="{BA959B48-3368-4918-A69A-3CB10BA94A04}">
      <dgm:prSet/>
      <dgm:spPr/>
      <dgm:t>
        <a:bodyPr/>
        <a:lstStyle/>
        <a:p>
          <a:endParaRPr lang="en-GB"/>
        </a:p>
      </dgm:t>
    </dgm:pt>
    <dgm:pt modelId="{95EA8FC5-0174-47E0-B437-1BF7E0057DAB}" type="pres">
      <dgm:prSet presAssocID="{F82C0EB3-07A6-48B5-BF30-1A1AFCC03B83}" presName="Name0" presStyleCnt="0">
        <dgm:presLayoutVars>
          <dgm:dir/>
          <dgm:animLvl val="lvl"/>
          <dgm:resizeHandles val="exact"/>
        </dgm:presLayoutVars>
      </dgm:prSet>
      <dgm:spPr/>
    </dgm:pt>
    <dgm:pt modelId="{14DEFDD0-299E-4A86-8537-DC993594B1F6}" type="pres">
      <dgm:prSet presAssocID="{C7BDE352-8A95-446C-ACD5-F1CCE9A1FC98}" presName="parTxOnly" presStyleLbl="node1" presStyleIdx="0" presStyleCnt="5">
        <dgm:presLayoutVars>
          <dgm:chMax val="0"/>
          <dgm:chPref val="0"/>
          <dgm:bulletEnabled val="1"/>
        </dgm:presLayoutVars>
      </dgm:prSet>
      <dgm:spPr/>
    </dgm:pt>
    <dgm:pt modelId="{FD082D90-21BB-4FB7-96F3-B251EC498DA8}" type="pres">
      <dgm:prSet presAssocID="{8B9BA4AD-20A0-4B7D-B794-B725DCCC8175}" presName="parTxOnlySpace" presStyleCnt="0"/>
      <dgm:spPr/>
    </dgm:pt>
    <dgm:pt modelId="{B9EA320E-88D3-428C-B9EA-11EBA3190ED7}" type="pres">
      <dgm:prSet presAssocID="{69862070-FEEF-4090-9FF0-2BC7A59905F8}" presName="parTxOnly" presStyleLbl="node1" presStyleIdx="1" presStyleCnt="5">
        <dgm:presLayoutVars>
          <dgm:chMax val="0"/>
          <dgm:chPref val="0"/>
          <dgm:bulletEnabled val="1"/>
        </dgm:presLayoutVars>
      </dgm:prSet>
      <dgm:spPr/>
    </dgm:pt>
    <dgm:pt modelId="{5DCAB0F3-025F-4717-8A35-A4C34540882E}" type="pres">
      <dgm:prSet presAssocID="{360864A1-0287-47CB-B416-1A660B2106DF}" presName="parTxOnlySpace" presStyleCnt="0"/>
      <dgm:spPr/>
    </dgm:pt>
    <dgm:pt modelId="{86593760-9076-48F3-9951-3EB263D3ED2B}" type="pres">
      <dgm:prSet presAssocID="{FA7BEA56-C8AD-48CE-B7D0-162991B28D3F}" presName="parTxOnly" presStyleLbl="node1" presStyleIdx="2" presStyleCnt="5">
        <dgm:presLayoutVars>
          <dgm:chMax val="0"/>
          <dgm:chPref val="0"/>
          <dgm:bulletEnabled val="1"/>
        </dgm:presLayoutVars>
      </dgm:prSet>
      <dgm:spPr/>
    </dgm:pt>
    <dgm:pt modelId="{7A88DA35-49B1-4C12-BA57-5394F4007A6B}" type="pres">
      <dgm:prSet presAssocID="{F596DCF4-1E05-4AD7-A0D2-6CA6F92A30BD}" presName="parTxOnlySpace" presStyleCnt="0"/>
      <dgm:spPr/>
    </dgm:pt>
    <dgm:pt modelId="{0C0E7F01-0336-43B2-9978-EA7AC55C8A7E}" type="pres">
      <dgm:prSet presAssocID="{60DCD30E-A107-4850-A740-49F8A64D2DCD}" presName="parTxOnly" presStyleLbl="node1" presStyleIdx="3" presStyleCnt="5">
        <dgm:presLayoutVars>
          <dgm:chMax val="0"/>
          <dgm:chPref val="0"/>
          <dgm:bulletEnabled val="1"/>
        </dgm:presLayoutVars>
      </dgm:prSet>
      <dgm:spPr/>
    </dgm:pt>
    <dgm:pt modelId="{6843CFC9-6446-49FB-8954-77F39008E707}" type="pres">
      <dgm:prSet presAssocID="{5FECD5ED-D082-4C27-9A88-078C583D0F3C}" presName="parTxOnlySpace" presStyleCnt="0"/>
      <dgm:spPr/>
    </dgm:pt>
    <dgm:pt modelId="{31C1B71F-58EB-4FD2-B7A8-CF6518BEA03F}" type="pres">
      <dgm:prSet presAssocID="{3D1977B2-7C24-4C23-B725-E5201B53855C}" presName="parTxOnly" presStyleLbl="node1" presStyleIdx="4" presStyleCnt="5">
        <dgm:presLayoutVars>
          <dgm:chMax val="0"/>
          <dgm:chPref val="0"/>
          <dgm:bulletEnabled val="1"/>
        </dgm:presLayoutVars>
      </dgm:prSet>
      <dgm:spPr/>
    </dgm:pt>
  </dgm:ptLst>
  <dgm:cxnLst>
    <dgm:cxn modelId="{BA959B48-3368-4918-A69A-3CB10BA94A04}" srcId="{F82C0EB3-07A6-48B5-BF30-1A1AFCC03B83}" destId="{3D1977B2-7C24-4C23-B725-E5201B53855C}" srcOrd="4" destOrd="0" parTransId="{FB127169-57C1-4A8A-AE08-5FE8A638C1F4}" sibTransId="{9CE12075-62B7-4E18-AAE4-15A86A9BB25C}"/>
    <dgm:cxn modelId="{5F00E04F-5B95-4575-8B50-56170B546E00}" srcId="{F82C0EB3-07A6-48B5-BF30-1A1AFCC03B83}" destId="{C7BDE352-8A95-446C-ACD5-F1CCE9A1FC98}" srcOrd="0" destOrd="0" parTransId="{89AAEF78-7124-4F15-B967-1E26057B08B5}" sibTransId="{8B9BA4AD-20A0-4B7D-B794-B725DCCC8175}"/>
    <dgm:cxn modelId="{9E59C397-C2B7-4728-8080-A691F09AF1B5}" type="presOf" srcId="{C7BDE352-8A95-446C-ACD5-F1CCE9A1FC98}" destId="{14DEFDD0-299E-4A86-8537-DC993594B1F6}" srcOrd="0" destOrd="0" presId="urn:microsoft.com/office/officeart/2005/8/layout/chevron1"/>
    <dgm:cxn modelId="{DF8519A4-E9EF-4386-80F8-5D8948B79F5F}" type="presOf" srcId="{3D1977B2-7C24-4C23-B725-E5201B53855C}" destId="{31C1B71F-58EB-4FD2-B7A8-CF6518BEA03F}" srcOrd="0" destOrd="0" presId="urn:microsoft.com/office/officeart/2005/8/layout/chevron1"/>
    <dgm:cxn modelId="{D1BDECAB-8EE6-4828-8807-C8A081BA9767}" type="presOf" srcId="{69862070-FEEF-4090-9FF0-2BC7A59905F8}" destId="{B9EA320E-88D3-428C-B9EA-11EBA3190ED7}" srcOrd="0" destOrd="0" presId="urn:microsoft.com/office/officeart/2005/8/layout/chevron1"/>
    <dgm:cxn modelId="{94BDAFB0-6668-4A54-B549-CF1016D42843}" srcId="{F82C0EB3-07A6-48B5-BF30-1A1AFCC03B83}" destId="{60DCD30E-A107-4850-A740-49F8A64D2DCD}" srcOrd="3" destOrd="0" parTransId="{706204EA-803C-4703-B52D-D8717C694FC6}" sibTransId="{5FECD5ED-D082-4C27-9A88-078C583D0F3C}"/>
    <dgm:cxn modelId="{5E4CB2B2-CB77-4023-B6B0-2D3BD7DDB187}" type="presOf" srcId="{F82C0EB3-07A6-48B5-BF30-1A1AFCC03B83}" destId="{95EA8FC5-0174-47E0-B437-1BF7E0057DAB}" srcOrd="0" destOrd="0" presId="urn:microsoft.com/office/officeart/2005/8/layout/chevron1"/>
    <dgm:cxn modelId="{76C946D6-CF8F-4FCE-AF1D-B1295BC26B13}" type="presOf" srcId="{FA7BEA56-C8AD-48CE-B7D0-162991B28D3F}" destId="{86593760-9076-48F3-9951-3EB263D3ED2B}" srcOrd="0" destOrd="0" presId="urn:microsoft.com/office/officeart/2005/8/layout/chevron1"/>
    <dgm:cxn modelId="{95D3D4D8-0312-4E0E-A605-A76CA925DCA2}" type="presOf" srcId="{60DCD30E-A107-4850-A740-49F8A64D2DCD}" destId="{0C0E7F01-0336-43B2-9978-EA7AC55C8A7E}" srcOrd="0" destOrd="0" presId="urn:microsoft.com/office/officeart/2005/8/layout/chevron1"/>
    <dgm:cxn modelId="{93B306EE-2AC5-453A-AB0B-91090D6701BE}" srcId="{F82C0EB3-07A6-48B5-BF30-1A1AFCC03B83}" destId="{FA7BEA56-C8AD-48CE-B7D0-162991B28D3F}" srcOrd="2" destOrd="0" parTransId="{31725494-94B6-4B36-963E-4F3789EFD38A}" sibTransId="{F596DCF4-1E05-4AD7-A0D2-6CA6F92A30BD}"/>
    <dgm:cxn modelId="{F9D8A9F6-7DBB-47A6-B706-BC38DF62E80B}" srcId="{F82C0EB3-07A6-48B5-BF30-1A1AFCC03B83}" destId="{69862070-FEEF-4090-9FF0-2BC7A59905F8}" srcOrd="1" destOrd="0" parTransId="{0F33369D-0946-43E9-AFC9-17F5A0537252}" sibTransId="{360864A1-0287-47CB-B416-1A660B2106DF}"/>
    <dgm:cxn modelId="{8CFAEC17-BC00-4E9C-A80B-9ACD07774E06}" type="presParOf" srcId="{95EA8FC5-0174-47E0-B437-1BF7E0057DAB}" destId="{14DEFDD0-299E-4A86-8537-DC993594B1F6}" srcOrd="0" destOrd="0" presId="urn:microsoft.com/office/officeart/2005/8/layout/chevron1"/>
    <dgm:cxn modelId="{DFD8DD14-3CF9-48C2-A4B8-3EA0126D243E}" type="presParOf" srcId="{95EA8FC5-0174-47E0-B437-1BF7E0057DAB}" destId="{FD082D90-21BB-4FB7-96F3-B251EC498DA8}" srcOrd="1" destOrd="0" presId="urn:microsoft.com/office/officeart/2005/8/layout/chevron1"/>
    <dgm:cxn modelId="{DF8C768F-03F4-4248-98F6-C9B446DA6F6D}" type="presParOf" srcId="{95EA8FC5-0174-47E0-B437-1BF7E0057DAB}" destId="{B9EA320E-88D3-428C-B9EA-11EBA3190ED7}" srcOrd="2" destOrd="0" presId="urn:microsoft.com/office/officeart/2005/8/layout/chevron1"/>
    <dgm:cxn modelId="{F64CF676-D62B-43D4-86C4-E3F74995CF6D}" type="presParOf" srcId="{95EA8FC5-0174-47E0-B437-1BF7E0057DAB}" destId="{5DCAB0F3-025F-4717-8A35-A4C34540882E}" srcOrd="3" destOrd="0" presId="urn:microsoft.com/office/officeart/2005/8/layout/chevron1"/>
    <dgm:cxn modelId="{ED693A14-9C14-48CB-BE13-9AC316BD011A}" type="presParOf" srcId="{95EA8FC5-0174-47E0-B437-1BF7E0057DAB}" destId="{86593760-9076-48F3-9951-3EB263D3ED2B}" srcOrd="4" destOrd="0" presId="urn:microsoft.com/office/officeart/2005/8/layout/chevron1"/>
    <dgm:cxn modelId="{ABEE3718-A5A8-4724-B254-A1D3D8D21BD5}" type="presParOf" srcId="{95EA8FC5-0174-47E0-B437-1BF7E0057DAB}" destId="{7A88DA35-49B1-4C12-BA57-5394F4007A6B}" srcOrd="5" destOrd="0" presId="urn:microsoft.com/office/officeart/2005/8/layout/chevron1"/>
    <dgm:cxn modelId="{4A56C88A-2A89-403A-AA40-8464E4E66628}" type="presParOf" srcId="{95EA8FC5-0174-47E0-B437-1BF7E0057DAB}" destId="{0C0E7F01-0336-43B2-9978-EA7AC55C8A7E}" srcOrd="6" destOrd="0" presId="urn:microsoft.com/office/officeart/2005/8/layout/chevron1"/>
    <dgm:cxn modelId="{77FD1D35-3641-4959-A393-A6EBF8A95FEE}" type="presParOf" srcId="{95EA8FC5-0174-47E0-B437-1BF7E0057DAB}" destId="{6843CFC9-6446-49FB-8954-77F39008E707}" srcOrd="7" destOrd="0" presId="urn:microsoft.com/office/officeart/2005/8/layout/chevron1"/>
    <dgm:cxn modelId="{88AE9AC2-28F9-4150-BA47-458FB66959D0}" type="presParOf" srcId="{95EA8FC5-0174-47E0-B437-1BF7E0057DAB}" destId="{31C1B71F-58EB-4FD2-B7A8-CF6518BEA0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892DD-791E-4FFF-8990-2884A550C8A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722B5273-72ED-41BC-9E72-1930AA6C2628}">
      <dgm:prSet phldrT="[Text]"/>
      <dgm:spPr/>
      <dgm:t>
        <a:bodyPr/>
        <a:lstStyle/>
        <a:p>
          <a:r>
            <a:rPr lang="en-GB" dirty="0"/>
            <a:t>Supplies &amp; Equipment</a:t>
          </a:r>
        </a:p>
      </dgm:t>
    </dgm:pt>
    <dgm:pt modelId="{6E1AB58D-FC8C-4F74-8D96-EA14FE3A5AB5}" type="parTrans" cxnId="{8B05F805-21EA-4515-A6D3-A721C04ADC56}">
      <dgm:prSet/>
      <dgm:spPr/>
      <dgm:t>
        <a:bodyPr/>
        <a:lstStyle/>
        <a:p>
          <a:endParaRPr lang="en-GB"/>
        </a:p>
      </dgm:t>
    </dgm:pt>
    <dgm:pt modelId="{74E8562D-533C-4D2B-93A7-1FAD177EB9CA}" type="sibTrans" cxnId="{8B05F805-21EA-4515-A6D3-A721C04ADC56}">
      <dgm:prSet/>
      <dgm:spPr/>
      <dgm:t>
        <a:bodyPr/>
        <a:lstStyle/>
        <a:p>
          <a:endParaRPr lang="en-GB"/>
        </a:p>
      </dgm:t>
    </dgm:pt>
    <dgm:pt modelId="{06D76E1F-969C-4D24-97C9-778643AF97CB}">
      <dgm:prSet phldrT="[Text]"/>
      <dgm:spPr/>
      <dgm:t>
        <a:bodyPr/>
        <a:lstStyle/>
        <a:p>
          <a:r>
            <a:rPr lang="en-GB" dirty="0"/>
            <a:t>Personnel</a:t>
          </a:r>
        </a:p>
      </dgm:t>
    </dgm:pt>
    <dgm:pt modelId="{DCC511DB-9B6B-41A8-A9CC-917BE59C1D53}" type="parTrans" cxnId="{37AA78E6-AA0D-46E1-95F3-EDFFCDB4C651}">
      <dgm:prSet/>
      <dgm:spPr/>
      <dgm:t>
        <a:bodyPr/>
        <a:lstStyle/>
        <a:p>
          <a:endParaRPr lang="en-GB"/>
        </a:p>
      </dgm:t>
    </dgm:pt>
    <dgm:pt modelId="{FBE85F5C-1536-4282-A64C-18CB757C18F8}" type="sibTrans" cxnId="{37AA78E6-AA0D-46E1-95F3-EDFFCDB4C651}">
      <dgm:prSet/>
      <dgm:spPr/>
      <dgm:t>
        <a:bodyPr/>
        <a:lstStyle/>
        <a:p>
          <a:endParaRPr lang="en-GB"/>
        </a:p>
      </dgm:t>
    </dgm:pt>
    <dgm:pt modelId="{0CD3E681-1411-4001-BE30-98737EB8ED81}">
      <dgm:prSet phldrT="[Text]"/>
      <dgm:spPr/>
      <dgm:t>
        <a:bodyPr/>
        <a:lstStyle/>
        <a:p>
          <a:r>
            <a:rPr lang="en-GB" dirty="0"/>
            <a:t>Intervention </a:t>
          </a:r>
          <a:r>
            <a:rPr lang="en-GB" b="1" dirty="0"/>
            <a:t>output</a:t>
          </a:r>
        </a:p>
      </dgm:t>
    </dgm:pt>
    <dgm:pt modelId="{4753042E-72A0-47A0-887B-BAB3939F922D}" type="parTrans" cxnId="{D01B812C-81BF-4660-8133-FDD30C4C15D5}">
      <dgm:prSet/>
      <dgm:spPr/>
      <dgm:t>
        <a:bodyPr/>
        <a:lstStyle/>
        <a:p>
          <a:endParaRPr lang="en-GB"/>
        </a:p>
      </dgm:t>
    </dgm:pt>
    <dgm:pt modelId="{B7C96E10-F008-4FC6-9911-7735D82EE505}" type="sibTrans" cxnId="{D01B812C-81BF-4660-8133-FDD30C4C15D5}">
      <dgm:prSet/>
      <dgm:spPr/>
      <dgm:t>
        <a:bodyPr/>
        <a:lstStyle/>
        <a:p>
          <a:endParaRPr lang="en-GB"/>
        </a:p>
      </dgm:t>
    </dgm:pt>
    <dgm:pt modelId="{5F61A6BA-B70D-4A3F-AD35-A52BF409505E}">
      <dgm:prSet phldrT="[Text]"/>
      <dgm:spPr/>
      <dgm:t>
        <a:bodyPr/>
        <a:lstStyle/>
        <a:p>
          <a:r>
            <a:rPr lang="en-GB" dirty="0"/>
            <a:t>Vehicles &amp; Buildings</a:t>
          </a:r>
        </a:p>
      </dgm:t>
    </dgm:pt>
    <dgm:pt modelId="{DBDA918D-9F6D-4749-9B7C-E59CFD2C48A3}" type="parTrans" cxnId="{50909C20-149D-446F-B0D6-13DC1BF7006C}">
      <dgm:prSet/>
      <dgm:spPr/>
      <dgm:t>
        <a:bodyPr/>
        <a:lstStyle/>
        <a:p>
          <a:endParaRPr lang="en-GB"/>
        </a:p>
      </dgm:t>
    </dgm:pt>
    <dgm:pt modelId="{894E7156-5199-4E0C-B2CB-8DFF23E9910C}" type="sibTrans" cxnId="{50909C20-149D-446F-B0D6-13DC1BF7006C}">
      <dgm:prSet/>
      <dgm:spPr/>
      <dgm:t>
        <a:bodyPr/>
        <a:lstStyle/>
        <a:p>
          <a:endParaRPr lang="en-GB"/>
        </a:p>
      </dgm:t>
    </dgm:pt>
    <dgm:pt modelId="{1C7BD441-381A-4697-9D9A-0367E1DEEC68}" type="pres">
      <dgm:prSet presAssocID="{201892DD-791E-4FFF-8990-2884A550C8A0}" presName="Name0" presStyleCnt="0">
        <dgm:presLayoutVars>
          <dgm:chMax val="4"/>
          <dgm:resizeHandles val="exact"/>
        </dgm:presLayoutVars>
      </dgm:prSet>
      <dgm:spPr/>
    </dgm:pt>
    <dgm:pt modelId="{91E6DBF4-C7BD-419D-8114-A51E4C50FAE3}" type="pres">
      <dgm:prSet presAssocID="{201892DD-791E-4FFF-8990-2884A550C8A0}" presName="ellipse" presStyleLbl="trBgShp" presStyleIdx="0" presStyleCnt="1"/>
      <dgm:spPr/>
    </dgm:pt>
    <dgm:pt modelId="{C4A2AE28-83EC-4467-8134-A1DFD2ADA09B}" type="pres">
      <dgm:prSet presAssocID="{201892DD-791E-4FFF-8990-2884A550C8A0}" presName="arrow1" presStyleLbl="fgShp" presStyleIdx="0" presStyleCnt="1"/>
      <dgm:spPr/>
    </dgm:pt>
    <dgm:pt modelId="{B0B14ED1-2FFE-477E-9F8C-B8EC34ED56FF}" type="pres">
      <dgm:prSet presAssocID="{201892DD-791E-4FFF-8990-2884A550C8A0}" presName="rectangle" presStyleLbl="revTx" presStyleIdx="0" presStyleCnt="1">
        <dgm:presLayoutVars>
          <dgm:bulletEnabled val="1"/>
        </dgm:presLayoutVars>
      </dgm:prSet>
      <dgm:spPr/>
    </dgm:pt>
    <dgm:pt modelId="{11AF2AC7-3E57-4FC2-9235-B02A47FFE6B3}" type="pres">
      <dgm:prSet presAssocID="{06D76E1F-969C-4D24-97C9-778643AF97CB}" presName="item1" presStyleLbl="node1" presStyleIdx="0" presStyleCnt="3">
        <dgm:presLayoutVars>
          <dgm:bulletEnabled val="1"/>
        </dgm:presLayoutVars>
      </dgm:prSet>
      <dgm:spPr/>
    </dgm:pt>
    <dgm:pt modelId="{8368A691-8B51-4DF2-A3F5-37C1EB4FEBD4}" type="pres">
      <dgm:prSet presAssocID="{5F61A6BA-B70D-4A3F-AD35-A52BF409505E}" presName="item2" presStyleLbl="node1" presStyleIdx="1" presStyleCnt="3">
        <dgm:presLayoutVars>
          <dgm:bulletEnabled val="1"/>
        </dgm:presLayoutVars>
      </dgm:prSet>
      <dgm:spPr/>
    </dgm:pt>
    <dgm:pt modelId="{F423E6CB-DBF3-4F37-8416-D1DBEC880349}" type="pres">
      <dgm:prSet presAssocID="{0CD3E681-1411-4001-BE30-98737EB8ED81}" presName="item3" presStyleLbl="node1" presStyleIdx="2" presStyleCnt="3">
        <dgm:presLayoutVars>
          <dgm:bulletEnabled val="1"/>
        </dgm:presLayoutVars>
      </dgm:prSet>
      <dgm:spPr/>
    </dgm:pt>
    <dgm:pt modelId="{2B81DDDA-B41A-4113-B410-5D19D250A1B5}" type="pres">
      <dgm:prSet presAssocID="{201892DD-791E-4FFF-8990-2884A550C8A0}" presName="funnel" presStyleLbl="trAlignAcc1" presStyleIdx="0" presStyleCnt="1"/>
      <dgm:spPr/>
    </dgm:pt>
  </dgm:ptLst>
  <dgm:cxnLst>
    <dgm:cxn modelId="{8B05F805-21EA-4515-A6D3-A721C04ADC56}" srcId="{201892DD-791E-4FFF-8990-2884A550C8A0}" destId="{722B5273-72ED-41BC-9E72-1930AA6C2628}" srcOrd="0" destOrd="0" parTransId="{6E1AB58D-FC8C-4F74-8D96-EA14FE3A5AB5}" sibTransId="{74E8562D-533C-4D2B-93A7-1FAD177EB9CA}"/>
    <dgm:cxn modelId="{E9331416-48C7-4FAC-B6CF-00C5FB81C262}" type="presOf" srcId="{722B5273-72ED-41BC-9E72-1930AA6C2628}" destId="{F423E6CB-DBF3-4F37-8416-D1DBEC880349}" srcOrd="0" destOrd="0" presId="urn:microsoft.com/office/officeart/2005/8/layout/funnel1"/>
    <dgm:cxn modelId="{68B3271B-F5A2-4A6F-A9D3-A52683BC7899}" type="presOf" srcId="{5F61A6BA-B70D-4A3F-AD35-A52BF409505E}" destId="{11AF2AC7-3E57-4FC2-9235-B02A47FFE6B3}" srcOrd="0" destOrd="0" presId="urn:microsoft.com/office/officeart/2005/8/layout/funnel1"/>
    <dgm:cxn modelId="{50909C20-149D-446F-B0D6-13DC1BF7006C}" srcId="{201892DD-791E-4FFF-8990-2884A550C8A0}" destId="{5F61A6BA-B70D-4A3F-AD35-A52BF409505E}" srcOrd="2" destOrd="0" parTransId="{DBDA918D-9F6D-4749-9B7C-E59CFD2C48A3}" sibTransId="{894E7156-5199-4E0C-B2CB-8DFF23E9910C}"/>
    <dgm:cxn modelId="{D01B812C-81BF-4660-8133-FDD30C4C15D5}" srcId="{201892DD-791E-4FFF-8990-2884A550C8A0}" destId="{0CD3E681-1411-4001-BE30-98737EB8ED81}" srcOrd="3" destOrd="0" parTransId="{4753042E-72A0-47A0-887B-BAB3939F922D}" sibTransId="{B7C96E10-F008-4FC6-9911-7735D82EE505}"/>
    <dgm:cxn modelId="{F4BB7236-A2FD-4ECF-967C-A96A463B1E78}" type="presOf" srcId="{0CD3E681-1411-4001-BE30-98737EB8ED81}" destId="{B0B14ED1-2FFE-477E-9F8C-B8EC34ED56FF}" srcOrd="0" destOrd="0" presId="urn:microsoft.com/office/officeart/2005/8/layout/funnel1"/>
    <dgm:cxn modelId="{A830EC6B-F44F-42B5-A6DE-5A64453B917A}" type="presOf" srcId="{06D76E1F-969C-4D24-97C9-778643AF97CB}" destId="{8368A691-8B51-4DF2-A3F5-37C1EB4FEBD4}" srcOrd="0" destOrd="0" presId="urn:microsoft.com/office/officeart/2005/8/layout/funnel1"/>
    <dgm:cxn modelId="{BEBBF170-F576-4F91-9EF6-FE7BF28892B1}" type="presOf" srcId="{201892DD-791E-4FFF-8990-2884A550C8A0}" destId="{1C7BD441-381A-4697-9D9A-0367E1DEEC68}" srcOrd="0" destOrd="0" presId="urn:microsoft.com/office/officeart/2005/8/layout/funnel1"/>
    <dgm:cxn modelId="{37AA78E6-AA0D-46E1-95F3-EDFFCDB4C651}" srcId="{201892DD-791E-4FFF-8990-2884A550C8A0}" destId="{06D76E1F-969C-4D24-97C9-778643AF97CB}" srcOrd="1" destOrd="0" parTransId="{DCC511DB-9B6B-41A8-A9CC-917BE59C1D53}" sibTransId="{FBE85F5C-1536-4282-A64C-18CB757C18F8}"/>
    <dgm:cxn modelId="{1BC8513E-B695-41CF-BC7A-5833FA86754E}" type="presParOf" srcId="{1C7BD441-381A-4697-9D9A-0367E1DEEC68}" destId="{91E6DBF4-C7BD-419D-8114-A51E4C50FAE3}" srcOrd="0" destOrd="0" presId="urn:microsoft.com/office/officeart/2005/8/layout/funnel1"/>
    <dgm:cxn modelId="{2E80C94D-E1AB-4036-AD12-2FA8750E902C}" type="presParOf" srcId="{1C7BD441-381A-4697-9D9A-0367E1DEEC68}" destId="{C4A2AE28-83EC-4467-8134-A1DFD2ADA09B}" srcOrd="1" destOrd="0" presId="urn:microsoft.com/office/officeart/2005/8/layout/funnel1"/>
    <dgm:cxn modelId="{A965D90F-BCC8-4046-9C3D-81C1D60E9C6A}" type="presParOf" srcId="{1C7BD441-381A-4697-9D9A-0367E1DEEC68}" destId="{B0B14ED1-2FFE-477E-9F8C-B8EC34ED56FF}" srcOrd="2" destOrd="0" presId="urn:microsoft.com/office/officeart/2005/8/layout/funnel1"/>
    <dgm:cxn modelId="{9E0C115F-17D4-4AD6-B761-9498119ED45C}" type="presParOf" srcId="{1C7BD441-381A-4697-9D9A-0367E1DEEC68}" destId="{11AF2AC7-3E57-4FC2-9235-B02A47FFE6B3}" srcOrd="3" destOrd="0" presId="urn:microsoft.com/office/officeart/2005/8/layout/funnel1"/>
    <dgm:cxn modelId="{37DFC9DA-8105-4DE8-BF60-333087F4560D}" type="presParOf" srcId="{1C7BD441-381A-4697-9D9A-0367E1DEEC68}" destId="{8368A691-8B51-4DF2-A3F5-37C1EB4FEBD4}" srcOrd="4" destOrd="0" presId="urn:microsoft.com/office/officeart/2005/8/layout/funnel1"/>
    <dgm:cxn modelId="{E09B3D28-7851-42C5-8AEA-CB5051175B1C}" type="presParOf" srcId="{1C7BD441-381A-4697-9D9A-0367E1DEEC68}" destId="{F423E6CB-DBF3-4F37-8416-D1DBEC880349}" srcOrd="5" destOrd="0" presId="urn:microsoft.com/office/officeart/2005/8/layout/funnel1"/>
    <dgm:cxn modelId="{32082A9D-4671-48CB-8435-F13FE400E5C9}" type="presParOf" srcId="{1C7BD441-381A-4697-9D9A-0367E1DEEC68}" destId="{2B81DDDA-B41A-4113-B410-5D19D250A1B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1892DD-791E-4FFF-8990-2884A550C8A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722B5273-72ED-41BC-9E72-1930AA6C2628}">
      <dgm:prSet phldrT="[Text]"/>
      <dgm:spPr/>
      <dgm:t>
        <a:bodyPr/>
        <a:lstStyle/>
        <a:p>
          <a:r>
            <a:rPr lang="en-GB" dirty="0"/>
            <a:t>HIV tests &amp; promo materials &amp; chairs</a:t>
          </a:r>
        </a:p>
      </dgm:t>
    </dgm:pt>
    <dgm:pt modelId="{6E1AB58D-FC8C-4F74-8D96-EA14FE3A5AB5}" type="parTrans" cxnId="{8B05F805-21EA-4515-A6D3-A721C04ADC56}">
      <dgm:prSet/>
      <dgm:spPr/>
      <dgm:t>
        <a:bodyPr/>
        <a:lstStyle/>
        <a:p>
          <a:endParaRPr lang="en-GB"/>
        </a:p>
      </dgm:t>
    </dgm:pt>
    <dgm:pt modelId="{74E8562D-533C-4D2B-93A7-1FAD177EB9CA}" type="sibTrans" cxnId="{8B05F805-21EA-4515-A6D3-A721C04ADC56}">
      <dgm:prSet/>
      <dgm:spPr/>
      <dgm:t>
        <a:bodyPr/>
        <a:lstStyle/>
        <a:p>
          <a:endParaRPr lang="en-GB"/>
        </a:p>
      </dgm:t>
    </dgm:pt>
    <dgm:pt modelId="{06D76E1F-969C-4D24-97C9-778643AF97CB}">
      <dgm:prSet phldrT="[Text]"/>
      <dgm:spPr/>
      <dgm:t>
        <a:bodyPr/>
        <a:lstStyle/>
        <a:p>
          <a:r>
            <a:rPr lang="en-GB" dirty="0"/>
            <a:t>Staff &amp; peer volunteers</a:t>
          </a:r>
        </a:p>
      </dgm:t>
    </dgm:pt>
    <dgm:pt modelId="{DCC511DB-9B6B-41A8-A9CC-917BE59C1D53}" type="parTrans" cxnId="{37AA78E6-AA0D-46E1-95F3-EDFFCDB4C651}">
      <dgm:prSet/>
      <dgm:spPr/>
      <dgm:t>
        <a:bodyPr/>
        <a:lstStyle/>
        <a:p>
          <a:endParaRPr lang="en-GB"/>
        </a:p>
      </dgm:t>
    </dgm:pt>
    <dgm:pt modelId="{FBE85F5C-1536-4282-A64C-18CB757C18F8}" type="sibTrans" cxnId="{37AA78E6-AA0D-46E1-95F3-EDFFCDB4C651}">
      <dgm:prSet/>
      <dgm:spPr/>
      <dgm:t>
        <a:bodyPr/>
        <a:lstStyle/>
        <a:p>
          <a:endParaRPr lang="en-GB"/>
        </a:p>
      </dgm:t>
    </dgm:pt>
    <dgm:pt modelId="{0CD3E681-1411-4001-BE30-98737EB8ED81}">
      <dgm:prSet phldrT="[Text]"/>
      <dgm:spPr/>
      <dgm:t>
        <a:bodyPr/>
        <a:lstStyle/>
        <a:p>
          <a:r>
            <a:rPr lang="en-GB" dirty="0"/>
            <a:t>Number of tested peers</a:t>
          </a:r>
          <a:endParaRPr lang="en-GB" b="1" dirty="0"/>
        </a:p>
      </dgm:t>
    </dgm:pt>
    <dgm:pt modelId="{4753042E-72A0-47A0-887B-BAB3939F922D}" type="parTrans" cxnId="{D01B812C-81BF-4660-8133-FDD30C4C15D5}">
      <dgm:prSet/>
      <dgm:spPr/>
      <dgm:t>
        <a:bodyPr/>
        <a:lstStyle/>
        <a:p>
          <a:endParaRPr lang="en-GB"/>
        </a:p>
      </dgm:t>
    </dgm:pt>
    <dgm:pt modelId="{B7C96E10-F008-4FC6-9911-7735D82EE505}" type="sibTrans" cxnId="{D01B812C-81BF-4660-8133-FDD30C4C15D5}">
      <dgm:prSet/>
      <dgm:spPr/>
      <dgm:t>
        <a:bodyPr/>
        <a:lstStyle/>
        <a:p>
          <a:endParaRPr lang="en-GB"/>
        </a:p>
      </dgm:t>
    </dgm:pt>
    <dgm:pt modelId="{5F61A6BA-B70D-4A3F-AD35-A52BF409505E}">
      <dgm:prSet phldrT="[Text]"/>
      <dgm:spPr/>
      <dgm:t>
        <a:bodyPr/>
        <a:lstStyle/>
        <a:p>
          <a:r>
            <a:rPr lang="en-GB" dirty="0"/>
            <a:t>Tent canopy and car</a:t>
          </a:r>
        </a:p>
      </dgm:t>
    </dgm:pt>
    <dgm:pt modelId="{894E7156-5199-4E0C-B2CB-8DFF23E9910C}" type="sibTrans" cxnId="{50909C20-149D-446F-B0D6-13DC1BF7006C}">
      <dgm:prSet/>
      <dgm:spPr/>
      <dgm:t>
        <a:bodyPr/>
        <a:lstStyle/>
        <a:p>
          <a:endParaRPr lang="en-GB"/>
        </a:p>
      </dgm:t>
    </dgm:pt>
    <dgm:pt modelId="{DBDA918D-9F6D-4749-9B7C-E59CFD2C48A3}" type="parTrans" cxnId="{50909C20-149D-446F-B0D6-13DC1BF7006C}">
      <dgm:prSet/>
      <dgm:spPr/>
      <dgm:t>
        <a:bodyPr/>
        <a:lstStyle/>
        <a:p>
          <a:endParaRPr lang="en-GB"/>
        </a:p>
      </dgm:t>
    </dgm:pt>
    <dgm:pt modelId="{1C7BD441-381A-4697-9D9A-0367E1DEEC68}" type="pres">
      <dgm:prSet presAssocID="{201892DD-791E-4FFF-8990-2884A550C8A0}" presName="Name0" presStyleCnt="0">
        <dgm:presLayoutVars>
          <dgm:chMax val="4"/>
          <dgm:resizeHandles val="exact"/>
        </dgm:presLayoutVars>
      </dgm:prSet>
      <dgm:spPr/>
    </dgm:pt>
    <dgm:pt modelId="{91E6DBF4-C7BD-419D-8114-A51E4C50FAE3}" type="pres">
      <dgm:prSet presAssocID="{201892DD-791E-4FFF-8990-2884A550C8A0}" presName="ellipse" presStyleLbl="trBgShp" presStyleIdx="0" presStyleCnt="1"/>
      <dgm:spPr/>
    </dgm:pt>
    <dgm:pt modelId="{C4A2AE28-83EC-4467-8134-A1DFD2ADA09B}" type="pres">
      <dgm:prSet presAssocID="{201892DD-791E-4FFF-8990-2884A550C8A0}" presName="arrow1" presStyleLbl="fgShp" presStyleIdx="0" presStyleCnt="1"/>
      <dgm:spPr/>
    </dgm:pt>
    <dgm:pt modelId="{B0B14ED1-2FFE-477E-9F8C-B8EC34ED56FF}" type="pres">
      <dgm:prSet presAssocID="{201892DD-791E-4FFF-8990-2884A550C8A0}" presName="rectangle" presStyleLbl="revTx" presStyleIdx="0" presStyleCnt="1">
        <dgm:presLayoutVars>
          <dgm:bulletEnabled val="1"/>
        </dgm:presLayoutVars>
      </dgm:prSet>
      <dgm:spPr/>
    </dgm:pt>
    <dgm:pt modelId="{11AF2AC7-3E57-4FC2-9235-B02A47FFE6B3}" type="pres">
      <dgm:prSet presAssocID="{06D76E1F-969C-4D24-97C9-778643AF97CB}" presName="item1" presStyleLbl="node1" presStyleIdx="0" presStyleCnt="3">
        <dgm:presLayoutVars>
          <dgm:bulletEnabled val="1"/>
        </dgm:presLayoutVars>
      </dgm:prSet>
      <dgm:spPr/>
    </dgm:pt>
    <dgm:pt modelId="{8368A691-8B51-4DF2-A3F5-37C1EB4FEBD4}" type="pres">
      <dgm:prSet presAssocID="{5F61A6BA-B70D-4A3F-AD35-A52BF409505E}" presName="item2" presStyleLbl="node1" presStyleIdx="1" presStyleCnt="3">
        <dgm:presLayoutVars>
          <dgm:bulletEnabled val="1"/>
        </dgm:presLayoutVars>
      </dgm:prSet>
      <dgm:spPr/>
    </dgm:pt>
    <dgm:pt modelId="{F423E6CB-DBF3-4F37-8416-D1DBEC880349}" type="pres">
      <dgm:prSet presAssocID="{0CD3E681-1411-4001-BE30-98737EB8ED81}" presName="item3" presStyleLbl="node1" presStyleIdx="2" presStyleCnt="3">
        <dgm:presLayoutVars>
          <dgm:bulletEnabled val="1"/>
        </dgm:presLayoutVars>
      </dgm:prSet>
      <dgm:spPr/>
    </dgm:pt>
    <dgm:pt modelId="{2B81DDDA-B41A-4113-B410-5D19D250A1B5}" type="pres">
      <dgm:prSet presAssocID="{201892DD-791E-4FFF-8990-2884A550C8A0}" presName="funnel" presStyleLbl="trAlignAcc1" presStyleIdx="0" presStyleCnt="1"/>
      <dgm:spPr/>
    </dgm:pt>
  </dgm:ptLst>
  <dgm:cxnLst>
    <dgm:cxn modelId="{8B05F805-21EA-4515-A6D3-A721C04ADC56}" srcId="{201892DD-791E-4FFF-8990-2884A550C8A0}" destId="{722B5273-72ED-41BC-9E72-1930AA6C2628}" srcOrd="0" destOrd="0" parTransId="{6E1AB58D-FC8C-4F74-8D96-EA14FE3A5AB5}" sibTransId="{74E8562D-533C-4D2B-93A7-1FAD177EB9CA}"/>
    <dgm:cxn modelId="{E9331416-48C7-4FAC-B6CF-00C5FB81C262}" type="presOf" srcId="{722B5273-72ED-41BC-9E72-1930AA6C2628}" destId="{F423E6CB-DBF3-4F37-8416-D1DBEC880349}" srcOrd="0" destOrd="0" presId="urn:microsoft.com/office/officeart/2005/8/layout/funnel1"/>
    <dgm:cxn modelId="{68B3271B-F5A2-4A6F-A9D3-A52683BC7899}" type="presOf" srcId="{5F61A6BA-B70D-4A3F-AD35-A52BF409505E}" destId="{11AF2AC7-3E57-4FC2-9235-B02A47FFE6B3}" srcOrd="0" destOrd="0" presId="urn:microsoft.com/office/officeart/2005/8/layout/funnel1"/>
    <dgm:cxn modelId="{50909C20-149D-446F-B0D6-13DC1BF7006C}" srcId="{201892DD-791E-4FFF-8990-2884A550C8A0}" destId="{5F61A6BA-B70D-4A3F-AD35-A52BF409505E}" srcOrd="2" destOrd="0" parTransId="{DBDA918D-9F6D-4749-9B7C-E59CFD2C48A3}" sibTransId="{894E7156-5199-4E0C-B2CB-8DFF23E9910C}"/>
    <dgm:cxn modelId="{D01B812C-81BF-4660-8133-FDD30C4C15D5}" srcId="{201892DD-791E-4FFF-8990-2884A550C8A0}" destId="{0CD3E681-1411-4001-BE30-98737EB8ED81}" srcOrd="3" destOrd="0" parTransId="{4753042E-72A0-47A0-887B-BAB3939F922D}" sibTransId="{B7C96E10-F008-4FC6-9911-7735D82EE505}"/>
    <dgm:cxn modelId="{F4BB7236-A2FD-4ECF-967C-A96A463B1E78}" type="presOf" srcId="{0CD3E681-1411-4001-BE30-98737EB8ED81}" destId="{B0B14ED1-2FFE-477E-9F8C-B8EC34ED56FF}" srcOrd="0" destOrd="0" presId="urn:microsoft.com/office/officeart/2005/8/layout/funnel1"/>
    <dgm:cxn modelId="{A830EC6B-F44F-42B5-A6DE-5A64453B917A}" type="presOf" srcId="{06D76E1F-969C-4D24-97C9-778643AF97CB}" destId="{8368A691-8B51-4DF2-A3F5-37C1EB4FEBD4}" srcOrd="0" destOrd="0" presId="urn:microsoft.com/office/officeart/2005/8/layout/funnel1"/>
    <dgm:cxn modelId="{BEBBF170-F576-4F91-9EF6-FE7BF28892B1}" type="presOf" srcId="{201892DD-791E-4FFF-8990-2884A550C8A0}" destId="{1C7BD441-381A-4697-9D9A-0367E1DEEC68}" srcOrd="0" destOrd="0" presId="urn:microsoft.com/office/officeart/2005/8/layout/funnel1"/>
    <dgm:cxn modelId="{37AA78E6-AA0D-46E1-95F3-EDFFCDB4C651}" srcId="{201892DD-791E-4FFF-8990-2884A550C8A0}" destId="{06D76E1F-969C-4D24-97C9-778643AF97CB}" srcOrd="1" destOrd="0" parTransId="{DCC511DB-9B6B-41A8-A9CC-917BE59C1D53}" sibTransId="{FBE85F5C-1536-4282-A64C-18CB757C18F8}"/>
    <dgm:cxn modelId="{1BC8513E-B695-41CF-BC7A-5833FA86754E}" type="presParOf" srcId="{1C7BD441-381A-4697-9D9A-0367E1DEEC68}" destId="{91E6DBF4-C7BD-419D-8114-A51E4C50FAE3}" srcOrd="0" destOrd="0" presId="urn:microsoft.com/office/officeart/2005/8/layout/funnel1"/>
    <dgm:cxn modelId="{2E80C94D-E1AB-4036-AD12-2FA8750E902C}" type="presParOf" srcId="{1C7BD441-381A-4697-9D9A-0367E1DEEC68}" destId="{C4A2AE28-83EC-4467-8134-A1DFD2ADA09B}" srcOrd="1" destOrd="0" presId="urn:microsoft.com/office/officeart/2005/8/layout/funnel1"/>
    <dgm:cxn modelId="{A965D90F-BCC8-4046-9C3D-81C1D60E9C6A}" type="presParOf" srcId="{1C7BD441-381A-4697-9D9A-0367E1DEEC68}" destId="{B0B14ED1-2FFE-477E-9F8C-B8EC34ED56FF}" srcOrd="2" destOrd="0" presId="urn:microsoft.com/office/officeart/2005/8/layout/funnel1"/>
    <dgm:cxn modelId="{9E0C115F-17D4-4AD6-B761-9498119ED45C}" type="presParOf" srcId="{1C7BD441-381A-4697-9D9A-0367E1DEEC68}" destId="{11AF2AC7-3E57-4FC2-9235-B02A47FFE6B3}" srcOrd="3" destOrd="0" presId="urn:microsoft.com/office/officeart/2005/8/layout/funnel1"/>
    <dgm:cxn modelId="{37DFC9DA-8105-4DE8-BF60-333087F4560D}" type="presParOf" srcId="{1C7BD441-381A-4697-9D9A-0367E1DEEC68}" destId="{8368A691-8B51-4DF2-A3F5-37C1EB4FEBD4}" srcOrd="4" destOrd="0" presId="urn:microsoft.com/office/officeart/2005/8/layout/funnel1"/>
    <dgm:cxn modelId="{E09B3D28-7851-42C5-8AEA-CB5051175B1C}" type="presParOf" srcId="{1C7BD441-381A-4697-9D9A-0367E1DEEC68}" destId="{F423E6CB-DBF3-4F37-8416-D1DBEC880349}" srcOrd="5" destOrd="0" presId="urn:microsoft.com/office/officeart/2005/8/layout/funnel1"/>
    <dgm:cxn modelId="{32082A9D-4671-48CB-8435-F13FE400E5C9}" type="presParOf" srcId="{1C7BD441-381A-4697-9D9A-0367E1DEEC68}" destId="{2B81DDDA-B41A-4113-B410-5D19D250A1B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1DE23C-6B6F-4694-B3E7-4E274767976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CH"/>
        </a:p>
      </dgm:t>
    </dgm:pt>
    <dgm:pt modelId="{410C9345-AF41-4979-93BD-D569320F7B51}">
      <dgm:prSet phldrT="[Text]"/>
      <dgm:spPr/>
      <dgm:t>
        <a:bodyPr/>
        <a:lstStyle/>
        <a:p>
          <a:r>
            <a:rPr lang="en-GB" dirty="0"/>
            <a:t>Total financial accounts and expenses </a:t>
          </a:r>
          <a:endParaRPr lang="en-CH" dirty="0"/>
        </a:p>
      </dgm:t>
    </dgm:pt>
    <dgm:pt modelId="{56F43903-1FA9-442A-A08D-C53E8DE41883}" type="parTrans" cxnId="{3BDDEF0C-B2AC-45B7-927F-1D824CC0589E}">
      <dgm:prSet/>
      <dgm:spPr/>
      <dgm:t>
        <a:bodyPr/>
        <a:lstStyle/>
        <a:p>
          <a:endParaRPr lang="en-CH"/>
        </a:p>
      </dgm:t>
    </dgm:pt>
    <dgm:pt modelId="{D851744C-18FF-4A97-BC7A-9E71E10492D1}" type="sibTrans" cxnId="{3BDDEF0C-B2AC-45B7-927F-1D824CC0589E}">
      <dgm:prSet/>
      <dgm:spPr/>
      <dgm:t>
        <a:bodyPr/>
        <a:lstStyle/>
        <a:p>
          <a:endParaRPr lang="en-CH"/>
        </a:p>
      </dgm:t>
    </dgm:pt>
    <dgm:pt modelId="{1FC93D32-5227-438E-8974-AC1E2D1ABF47}">
      <dgm:prSet phldrT="[Text]"/>
      <dgm:spPr/>
      <dgm:t>
        <a:bodyPr/>
        <a:lstStyle/>
        <a:p>
          <a:r>
            <a:rPr lang="en-GB" dirty="0"/>
            <a:t>Sites, operations, populations</a:t>
          </a:r>
          <a:endParaRPr lang="en-CH" dirty="0"/>
        </a:p>
      </dgm:t>
    </dgm:pt>
    <dgm:pt modelId="{2B9B0992-73B9-4F8A-BD40-9BF392F3BDCC}" type="parTrans" cxnId="{B761CD5E-ACAC-460D-B73E-645C7797D623}">
      <dgm:prSet/>
      <dgm:spPr/>
      <dgm:t>
        <a:bodyPr/>
        <a:lstStyle/>
        <a:p>
          <a:endParaRPr lang="en-CH"/>
        </a:p>
      </dgm:t>
    </dgm:pt>
    <dgm:pt modelId="{5F73CD4B-C445-415E-B454-AF6A5E3FB315}" type="sibTrans" cxnId="{B761CD5E-ACAC-460D-B73E-645C7797D623}">
      <dgm:prSet/>
      <dgm:spPr/>
      <dgm:t>
        <a:bodyPr/>
        <a:lstStyle/>
        <a:p>
          <a:endParaRPr lang="en-CH"/>
        </a:p>
      </dgm:t>
    </dgm:pt>
    <dgm:pt modelId="{706C3EF4-4E33-40D9-9FE4-28933908680F}">
      <dgm:prSet phldrT="[Text]"/>
      <dgm:spPr/>
      <dgm:t>
        <a:bodyPr/>
        <a:lstStyle/>
        <a:p>
          <a:r>
            <a:rPr lang="en-US" dirty="0"/>
            <a:t>Inputs</a:t>
          </a:r>
          <a:endParaRPr lang="en-CH" dirty="0"/>
        </a:p>
      </dgm:t>
    </dgm:pt>
    <dgm:pt modelId="{C09705EE-3D78-4865-98DD-3CED1EF68664}" type="parTrans" cxnId="{71643E7F-67D7-43EF-874D-E4B627019DDD}">
      <dgm:prSet/>
      <dgm:spPr/>
      <dgm:t>
        <a:bodyPr/>
        <a:lstStyle/>
        <a:p>
          <a:endParaRPr lang="en-CH"/>
        </a:p>
      </dgm:t>
    </dgm:pt>
    <dgm:pt modelId="{2F71B6E4-F4B8-419F-828D-0E2B42EA9D83}" type="sibTrans" cxnId="{71643E7F-67D7-43EF-874D-E4B627019DDD}">
      <dgm:prSet/>
      <dgm:spPr/>
      <dgm:t>
        <a:bodyPr/>
        <a:lstStyle/>
        <a:p>
          <a:endParaRPr lang="en-CH"/>
        </a:p>
      </dgm:t>
    </dgm:pt>
    <dgm:pt modelId="{A0706EBE-9C7C-4DBC-9FCC-9CCCBEFAA012}" type="pres">
      <dgm:prSet presAssocID="{AD1DE23C-6B6F-4694-B3E7-4E274767976A}" presName="rootnode" presStyleCnt="0">
        <dgm:presLayoutVars>
          <dgm:chMax/>
          <dgm:chPref/>
          <dgm:dir/>
          <dgm:animLvl val="lvl"/>
        </dgm:presLayoutVars>
      </dgm:prSet>
      <dgm:spPr/>
    </dgm:pt>
    <dgm:pt modelId="{4089D365-939B-4E53-9FEE-C2AEE1D41934}" type="pres">
      <dgm:prSet presAssocID="{410C9345-AF41-4979-93BD-D569320F7B51}" presName="composite" presStyleCnt="0"/>
      <dgm:spPr/>
    </dgm:pt>
    <dgm:pt modelId="{A335ED80-B3F8-46B8-A819-0180F5FD6182}" type="pres">
      <dgm:prSet presAssocID="{410C9345-AF41-4979-93BD-D569320F7B51}" presName="bentUpArrow1" presStyleLbl="alignImgPlace1" presStyleIdx="0" presStyleCnt="2" custScaleX="76963" custScaleY="106640" custLinFactNeighborX="-9089" custLinFactNeighborY="-3839"/>
      <dgm:spPr/>
    </dgm:pt>
    <dgm:pt modelId="{E6D2DC46-6330-4E27-9B43-F6B6080661EA}" type="pres">
      <dgm:prSet presAssocID="{410C9345-AF41-4979-93BD-D569320F7B51}" presName="ParentText" presStyleLbl="node1" presStyleIdx="0" presStyleCnt="3" custScaleX="114120" custLinFactNeighborX="-4057" custLinFactNeighborY="1149">
        <dgm:presLayoutVars>
          <dgm:chMax val="1"/>
          <dgm:chPref val="1"/>
          <dgm:bulletEnabled val="1"/>
        </dgm:presLayoutVars>
      </dgm:prSet>
      <dgm:spPr/>
    </dgm:pt>
    <dgm:pt modelId="{7F2569D8-832C-49C0-9AB1-7C1031C54B25}" type="pres">
      <dgm:prSet presAssocID="{410C9345-AF41-4979-93BD-D569320F7B51}" presName="ChildText" presStyleLbl="revTx" presStyleIdx="0" presStyleCnt="2">
        <dgm:presLayoutVars>
          <dgm:chMax val="0"/>
          <dgm:chPref val="0"/>
          <dgm:bulletEnabled val="1"/>
        </dgm:presLayoutVars>
      </dgm:prSet>
      <dgm:spPr/>
    </dgm:pt>
    <dgm:pt modelId="{8BA095E1-BC00-4183-B211-BBD2FA7A96AB}" type="pres">
      <dgm:prSet presAssocID="{D851744C-18FF-4A97-BC7A-9E71E10492D1}" presName="sibTrans" presStyleCnt="0"/>
      <dgm:spPr/>
    </dgm:pt>
    <dgm:pt modelId="{B568150A-AF36-46D8-A70D-4D2B3D161845}" type="pres">
      <dgm:prSet presAssocID="{1FC93D32-5227-438E-8974-AC1E2D1ABF47}" presName="composite" presStyleCnt="0"/>
      <dgm:spPr/>
    </dgm:pt>
    <dgm:pt modelId="{C919F82E-1708-49F9-99E1-39A8CE84215C}" type="pres">
      <dgm:prSet presAssocID="{1FC93D32-5227-438E-8974-AC1E2D1ABF47}" presName="bentUpArrow1" presStyleLbl="alignImgPlace1" presStyleIdx="1" presStyleCnt="2"/>
      <dgm:spPr/>
    </dgm:pt>
    <dgm:pt modelId="{EE21EC28-CD78-4655-8AB8-C5D30E45F15F}" type="pres">
      <dgm:prSet presAssocID="{1FC93D32-5227-438E-8974-AC1E2D1ABF47}" presName="ParentText" presStyleLbl="node1" presStyleIdx="1" presStyleCnt="3">
        <dgm:presLayoutVars>
          <dgm:chMax val="1"/>
          <dgm:chPref val="1"/>
          <dgm:bulletEnabled val="1"/>
        </dgm:presLayoutVars>
      </dgm:prSet>
      <dgm:spPr/>
    </dgm:pt>
    <dgm:pt modelId="{13CAAB8A-C267-47D3-BC71-D72668AE5812}" type="pres">
      <dgm:prSet presAssocID="{1FC93D32-5227-438E-8974-AC1E2D1ABF47}" presName="ChildText" presStyleLbl="revTx" presStyleIdx="1" presStyleCnt="2">
        <dgm:presLayoutVars>
          <dgm:chMax val="0"/>
          <dgm:chPref val="0"/>
          <dgm:bulletEnabled val="1"/>
        </dgm:presLayoutVars>
      </dgm:prSet>
      <dgm:spPr/>
    </dgm:pt>
    <dgm:pt modelId="{AE878D8B-0FC6-4821-A919-C02AD23F39C5}" type="pres">
      <dgm:prSet presAssocID="{5F73CD4B-C445-415E-B454-AF6A5E3FB315}" presName="sibTrans" presStyleCnt="0"/>
      <dgm:spPr/>
    </dgm:pt>
    <dgm:pt modelId="{E9B70F43-9B14-4E4A-AE07-E3895E132B6C}" type="pres">
      <dgm:prSet presAssocID="{706C3EF4-4E33-40D9-9FE4-28933908680F}" presName="composite" presStyleCnt="0"/>
      <dgm:spPr/>
    </dgm:pt>
    <dgm:pt modelId="{972A3859-E715-4C25-AC99-614218D5E561}" type="pres">
      <dgm:prSet presAssocID="{706C3EF4-4E33-40D9-9FE4-28933908680F}" presName="ParentText" presStyleLbl="node1" presStyleIdx="2" presStyleCnt="3">
        <dgm:presLayoutVars>
          <dgm:chMax val="1"/>
          <dgm:chPref val="1"/>
          <dgm:bulletEnabled val="1"/>
        </dgm:presLayoutVars>
      </dgm:prSet>
      <dgm:spPr/>
    </dgm:pt>
  </dgm:ptLst>
  <dgm:cxnLst>
    <dgm:cxn modelId="{3BDDEF0C-B2AC-45B7-927F-1D824CC0589E}" srcId="{AD1DE23C-6B6F-4694-B3E7-4E274767976A}" destId="{410C9345-AF41-4979-93BD-D569320F7B51}" srcOrd="0" destOrd="0" parTransId="{56F43903-1FA9-442A-A08D-C53E8DE41883}" sibTransId="{D851744C-18FF-4A97-BC7A-9E71E10492D1}"/>
    <dgm:cxn modelId="{26626F3C-83AA-4E7A-9C0F-D6E1DB17C4B3}" type="presOf" srcId="{706C3EF4-4E33-40D9-9FE4-28933908680F}" destId="{972A3859-E715-4C25-AC99-614218D5E561}" srcOrd="0" destOrd="0" presId="urn:microsoft.com/office/officeart/2005/8/layout/StepDownProcess"/>
    <dgm:cxn modelId="{B761CD5E-ACAC-460D-B73E-645C7797D623}" srcId="{AD1DE23C-6B6F-4694-B3E7-4E274767976A}" destId="{1FC93D32-5227-438E-8974-AC1E2D1ABF47}" srcOrd="1" destOrd="0" parTransId="{2B9B0992-73B9-4F8A-BD40-9BF392F3BDCC}" sibTransId="{5F73CD4B-C445-415E-B454-AF6A5E3FB315}"/>
    <dgm:cxn modelId="{FA21357E-2104-48E4-A891-C7C9FE3248EA}" type="presOf" srcId="{410C9345-AF41-4979-93BD-D569320F7B51}" destId="{E6D2DC46-6330-4E27-9B43-F6B6080661EA}" srcOrd="0" destOrd="0" presId="urn:microsoft.com/office/officeart/2005/8/layout/StepDownProcess"/>
    <dgm:cxn modelId="{71643E7F-67D7-43EF-874D-E4B627019DDD}" srcId="{AD1DE23C-6B6F-4694-B3E7-4E274767976A}" destId="{706C3EF4-4E33-40D9-9FE4-28933908680F}" srcOrd="2" destOrd="0" parTransId="{C09705EE-3D78-4865-98DD-3CED1EF68664}" sibTransId="{2F71B6E4-F4B8-419F-828D-0E2B42EA9D83}"/>
    <dgm:cxn modelId="{9D1A9999-3214-46DC-90AD-B0670F998110}" type="presOf" srcId="{AD1DE23C-6B6F-4694-B3E7-4E274767976A}" destId="{A0706EBE-9C7C-4DBC-9FCC-9CCCBEFAA012}" srcOrd="0" destOrd="0" presId="urn:microsoft.com/office/officeart/2005/8/layout/StepDownProcess"/>
    <dgm:cxn modelId="{87FB9DE0-E2CF-44FE-892A-6E461F9D4AB1}" type="presOf" srcId="{1FC93D32-5227-438E-8974-AC1E2D1ABF47}" destId="{EE21EC28-CD78-4655-8AB8-C5D30E45F15F}" srcOrd="0" destOrd="0" presId="urn:microsoft.com/office/officeart/2005/8/layout/StepDownProcess"/>
    <dgm:cxn modelId="{8109DF7F-A96A-4177-9D0C-4B1A776244ED}" type="presParOf" srcId="{A0706EBE-9C7C-4DBC-9FCC-9CCCBEFAA012}" destId="{4089D365-939B-4E53-9FEE-C2AEE1D41934}" srcOrd="0" destOrd="0" presId="urn:microsoft.com/office/officeart/2005/8/layout/StepDownProcess"/>
    <dgm:cxn modelId="{5A4A2014-EB9F-44DB-8F79-CCE0B349639A}" type="presParOf" srcId="{4089D365-939B-4E53-9FEE-C2AEE1D41934}" destId="{A335ED80-B3F8-46B8-A819-0180F5FD6182}" srcOrd="0" destOrd="0" presId="urn:microsoft.com/office/officeart/2005/8/layout/StepDownProcess"/>
    <dgm:cxn modelId="{5085415D-0452-42B8-9008-C747C8ABDFBC}" type="presParOf" srcId="{4089D365-939B-4E53-9FEE-C2AEE1D41934}" destId="{E6D2DC46-6330-4E27-9B43-F6B6080661EA}" srcOrd="1" destOrd="0" presId="urn:microsoft.com/office/officeart/2005/8/layout/StepDownProcess"/>
    <dgm:cxn modelId="{08EE5972-9546-4345-8A72-943C7E2B3BDE}" type="presParOf" srcId="{4089D365-939B-4E53-9FEE-C2AEE1D41934}" destId="{7F2569D8-832C-49C0-9AB1-7C1031C54B25}" srcOrd="2" destOrd="0" presId="urn:microsoft.com/office/officeart/2005/8/layout/StepDownProcess"/>
    <dgm:cxn modelId="{6C11C64E-B981-428C-B820-F0B65E931A3B}" type="presParOf" srcId="{A0706EBE-9C7C-4DBC-9FCC-9CCCBEFAA012}" destId="{8BA095E1-BC00-4183-B211-BBD2FA7A96AB}" srcOrd="1" destOrd="0" presId="urn:microsoft.com/office/officeart/2005/8/layout/StepDownProcess"/>
    <dgm:cxn modelId="{D2F1130B-B419-47D3-955B-6F41656A62BE}" type="presParOf" srcId="{A0706EBE-9C7C-4DBC-9FCC-9CCCBEFAA012}" destId="{B568150A-AF36-46D8-A70D-4D2B3D161845}" srcOrd="2" destOrd="0" presId="urn:microsoft.com/office/officeart/2005/8/layout/StepDownProcess"/>
    <dgm:cxn modelId="{B4EB8174-8415-4412-A1DF-87D6207097EE}" type="presParOf" srcId="{B568150A-AF36-46D8-A70D-4D2B3D161845}" destId="{C919F82E-1708-49F9-99E1-39A8CE84215C}" srcOrd="0" destOrd="0" presId="urn:microsoft.com/office/officeart/2005/8/layout/StepDownProcess"/>
    <dgm:cxn modelId="{576FB507-FCB5-4BAF-ABA9-2B99AD47FB28}" type="presParOf" srcId="{B568150A-AF36-46D8-A70D-4D2B3D161845}" destId="{EE21EC28-CD78-4655-8AB8-C5D30E45F15F}" srcOrd="1" destOrd="0" presId="urn:microsoft.com/office/officeart/2005/8/layout/StepDownProcess"/>
    <dgm:cxn modelId="{D3712A8C-B76D-42B7-9851-AF3CC479C306}" type="presParOf" srcId="{B568150A-AF36-46D8-A70D-4D2B3D161845}" destId="{13CAAB8A-C267-47D3-BC71-D72668AE5812}" srcOrd="2" destOrd="0" presId="urn:microsoft.com/office/officeart/2005/8/layout/StepDownProcess"/>
    <dgm:cxn modelId="{B6D2F6E3-CB6F-494A-B9AE-8CD7E887F5D6}" type="presParOf" srcId="{A0706EBE-9C7C-4DBC-9FCC-9CCCBEFAA012}" destId="{AE878D8B-0FC6-4821-A919-C02AD23F39C5}" srcOrd="3" destOrd="0" presId="urn:microsoft.com/office/officeart/2005/8/layout/StepDownProcess"/>
    <dgm:cxn modelId="{6CDEEA6E-C37C-4AFE-AE6A-D8DC8881F462}" type="presParOf" srcId="{A0706EBE-9C7C-4DBC-9FCC-9CCCBEFAA012}" destId="{E9B70F43-9B14-4E4A-AE07-E3895E132B6C}" srcOrd="4" destOrd="0" presId="urn:microsoft.com/office/officeart/2005/8/layout/StepDownProcess"/>
    <dgm:cxn modelId="{5CD20BFC-5A80-4441-937C-FDC9E4441900}" type="presParOf" srcId="{E9B70F43-9B14-4E4A-AE07-E3895E132B6C}" destId="{972A3859-E715-4C25-AC99-614218D5E56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2C0EB3-07A6-48B5-BF30-1A1AFCC03B83}" type="doc">
      <dgm:prSet loTypeId="urn:microsoft.com/office/officeart/2005/8/layout/chevron1" loCatId="process" qsTypeId="urn:microsoft.com/office/officeart/2005/8/quickstyle/simple1" qsCatId="simple" csTypeId="urn:microsoft.com/office/officeart/2005/8/colors/accent1_2" csCatId="accent1" phldr="1"/>
      <dgm:spPr/>
    </dgm:pt>
    <dgm:pt modelId="{C7BDE352-8A95-446C-ACD5-F1CCE9A1FC98}">
      <dgm:prSet phldrT="[Text]"/>
      <dgm:spPr/>
      <dgm:t>
        <a:bodyPr/>
        <a:lstStyle/>
        <a:p>
          <a:r>
            <a:rPr lang="en-US" noProof="0" dirty="0"/>
            <a:t>Planning</a:t>
          </a:r>
        </a:p>
      </dgm:t>
    </dgm:pt>
    <dgm:pt modelId="{89AAEF78-7124-4F15-B967-1E26057B08B5}" type="parTrans" cxnId="{5F00E04F-5B95-4575-8B50-56170B546E00}">
      <dgm:prSet/>
      <dgm:spPr/>
      <dgm:t>
        <a:bodyPr/>
        <a:lstStyle/>
        <a:p>
          <a:endParaRPr lang="en-GB"/>
        </a:p>
      </dgm:t>
    </dgm:pt>
    <dgm:pt modelId="{8B9BA4AD-20A0-4B7D-B794-B725DCCC8175}" type="sibTrans" cxnId="{5F00E04F-5B95-4575-8B50-56170B546E00}">
      <dgm:prSet/>
      <dgm:spPr/>
      <dgm:t>
        <a:bodyPr/>
        <a:lstStyle/>
        <a:p>
          <a:endParaRPr lang="en-GB"/>
        </a:p>
      </dgm:t>
    </dgm:pt>
    <dgm:pt modelId="{69862070-FEEF-4090-9FF0-2BC7A59905F8}">
      <dgm:prSet phldrT="[Text]"/>
      <dgm:spPr/>
      <dgm:t>
        <a:bodyPr/>
        <a:lstStyle/>
        <a:p>
          <a:r>
            <a:rPr lang="en-US" noProof="0" dirty="0"/>
            <a:t>Data collection &amp; cleaning</a:t>
          </a:r>
        </a:p>
      </dgm:t>
    </dgm:pt>
    <dgm:pt modelId="{0F33369D-0946-43E9-AFC9-17F5A0537252}" type="parTrans" cxnId="{F9D8A9F6-7DBB-47A6-B706-BC38DF62E80B}">
      <dgm:prSet/>
      <dgm:spPr/>
      <dgm:t>
        <a:bodyPr/>
        <a:lstStyle/>
        <a:p>
          <a:endParaRPr lang="en-GB"/>
        </a:p>
      </dgm:t>
    </dgm:pt>
    <dgm:pt modelId="{360864A1-0287-47CB-B416-1A660B2106DF}" type="sibTrans" cxnId="{F9D8A9F6-7DBB-47A6-B706-BC38DF62E80B}">
      <dgm:prSet/>
      <dgm:spPr/>
      <dgm:t>
        <a:bodyPr/>
        <a:lstStyle/>
        <a:p>
          <a:endParaRPr lang="en-GB"/>
        </a:p>
      </dgm:t>
    </dgm:pt>
    <dgm:pt modelId="{FA7BEA56-C8AD-48CE-B7D0-162991B28D3F}">
      <dgm:prSet phldrT="[Text]"/>
      <dgm:spPr/>
      <dgm:t>
        <a:bodyPr/>
        <a:lstStyle/>
        <a:p>
          <a:r>
            <a:rPr lang="en-US" noProof="0" dirty="0"/>
            <a:t>Data analysis</a:t>
          </a:r>
        </a:p>
      </dgm:t>
    </dgm:pt>
    <dgm:pt modelId="{31725494-94B6-4B36-963E-4F3789EFD38A}" type="parTrans" cxnId="{93B306EE-2AC5-453A-AB0B-91090D6701BE}">
      <dgm:prSet/>
      <dgm:spPr/>
      <dgm:t>
        <a:bodyPr/>
        <a:lstStyle/>
        <a:p>
          <a:endParaRPr lang="en-GB"/>
        </a:p>
      </dgm:t>
    </dgm:pt>
    <dgm:pt modelId="{F596DCF4-1E05-4AD7-A0D2-6CA6F92A30BD}" type="sibTrans" cxnId="{93B306EE-2AC5-453A-AB0B-91090D6701BE}">
      <dgm:prSet/>
      <dgm:spPr/>
      <dgm:t>
        <a:bodyPr/>
        <a:lstStyle/>
        <a:p>
          <a:endParaRPr lang="en-GB"/>
        </a:p>
      </dgm:t>
    </dgm:pt>
    <dgm:pt modelId="{60DCD30E-A107-4850-A740-49F8A64D2DCD}">
      <dgm:prSet phldrT="[Text]"/>
      <dgm:spPr/>
      <dgm:t>
        <a:bodyPr/>
        <a:lstStyle/>
        <a:p>
          <a:r>
            <a:rPr lang="en-US" noProof="0" dirty="0"/>
            <a:t>Validation</a:t>
          </a:r>
        </a:p>
      </dgm:t>
    </dgm:pt>
    <dgm:pt modelId="{706204EA-803C-4703-B52D-D8717C694FC6}" type="parTrans" cxnId="{94BDAFB0-6668-4A54-B549-CF1016D42843}">
      <dgm:prSet/>
      <dgm:spPr/>
      <dgm:t>
        <a:bodyPr/>
        <a:lstStyle/>
        <a:p>
          <a:endParaRPr lang="en-GB"/>
        </a:p>
      </dgm:t>
    </dgm:pt>
    <dgm:pt modelId="{5FECD5ED-D082-4C27-9A88-078C583D0F3C}" type="sibTrans" cxnId="{94BDAFB0-6668-4A54-B549-CF1016D42843}">
      <dgm:prSet/>
      <dgm:spPr/>
      <dgm:t>
        <a:bodyPr/>
        <a:lstStyle/>
        <a:p>
          <a:endParaRPr lang="en-GB"/>
        </a:p>
      </dgm:t>
    </dgm:pt>
    <dgm:pt modelId="{3D1977B2-7C24-4C23-B725-E5201B53855C}">
      <dgm:prSet phldrT="[Text]"/>
      <dgm:spPr/>
      <dgm:t>
        <a:bodyPr/>
        <a:lstStyle/>
        <a:p>
          <a:r>
            <a:rPr lang="en-US" noProof="0" dirty="0"/>
            <a:t>Dissemination</a:t>
          </a:r>
        </a:p>
      </dgm:t>
    </dgm:pt>
    <dgm:pt modelId="{FB127169-57C1-4A8A-AE08-5FE8A638C1F4}" type="parTrans" cxnId="{BA959B48-3368-4918-A69A-3CB10BA94A04}">
      <dgm:prSet/>
      <dgm:spPr/>
      <dgm:t>
        <a:bodyPr/>
        <a:lstStyle/>
        <a:p>
          <a:endParaRPr lang="en-GB"/>
        </a:p>
      </dgm:t>
    </dgm:pt>
    <dgm:pt modelId="{9CE12075-62B7-4E18-AAE4-15A86A9BB25C}" type="sibTrans" cxnId="{BA959B48-3368-4918-A69A-3CB10BA94A04}">
      <dgm:prSet/>
      <dgm:spPr/>
      <dgm:t>
        <a:bodyPr/>
        <a:lstStyle/>
        <a:p>
          <a:endParaRPr lang="en-GB"/>
        </a:p>
      </dgm:t>
    </dgm:pt>
    <dgm:pt modelId="{95EA8FC5-0174-47E0-B437-1BF7E0057DAB}" type="pres">
      <dgm:prSet presAssocID="{F82C0EB3-07A6-48B5-BF30-1A1AFCC03B83}" presName="Name0" presStyleCnt="0">
        <dgm:presLayoutVars>
          <dgm:dir/>
          <dgm:animLvl val="lvl"/>
          <dgm:resizeHandles val="exact"/>
        </dgm:presLayoutVars>
      </dgm:prSet>
      <dgm:spPr/>
    </dgm:pt>
    <dgm:pt modelId="{14DEFDD0-299E-4A86-8537-DC993594B1F6}" type="pres">
      <dgm:prSet presAssocID="{C7BDE352-8A95-446C-ACD5-F1CCE9A1FC98}" presName="parTxOnly" presStyleLbl="node1" presStyleIdx="0" presStyleCnt="5">
        <dgm:presLayoutVars>
          <dgm:chMax val="0"/>
          <dgm:chPref val="0"/>
          <dgm:bulletEnabled val="1"/>
        </dgm:presLayoutVars>
      </dgm:prSet>
      <dgm:spPr/>
    </dgm:pt>
    <dgm:pt modelId="{FD082D90-21BB-4FB7-96F3-B251EC498DA8}" type="pres">
      <dgm:prSet presAssocID="{8B9BA4AD-20A0-4B7D-B794-B725DCCC8175}" presName="parTxOnlySpace" presStyleCnt="0"/>
      <dgm:spPr/>
    </dgm:pt>
    <dgm:pt modelId="{B9EA320E-88D3-428C-B9EA-11EBA3190ED7}" type="pres">
      <dgm:prSet presAssocID="{69862070-FEEF-4090-9FF0-2BC7A59905F8}" presName="parTxOnly" presStyleLbl="node1" presStyleIdx="1" presStyleCnt="5">
        <dgm:presLayoutVars>
          <dgm:chMax val="0"/>
          <dgm:chPref val="0"/>
          <dgm:bulletEnabled val="1"/>
        </dgm:presLayoutVars>
      </dgm:prSet>
      <dgm:spPr/>
    </dgm:pt>
    <dgm:pt modelId="{5DCAB0F3-025F-4717-8A35-A4C34540882E}" type="pres">
      <dgm:prSet presAssocID="{360864A1-0287-47CB-B416-1A660B2106DF}" presName="parTxOnlySpace" presStyleCnt="0"/>
      <dgm:spPr/>
    </dgm:pt>
    <dgm:pt modelId="{86593760-9076-48F3-9951-3EB263D3ED2B}" type="pres">
      <dgm:prSet presAssocID="{FA7BEA56-C8AD-48CE-B7D0-162991B28D3F}" presName="parTxOnly" presStyleLbl="node1" presStyleIdx="2" presStyleCnt="5">
        <dgm:presLayoutVars>
          <dgm:chMax val="0"/>
          <dgm:chPref val="0"/>
          <dgm:bulletEnabled val="1"/>
        </dgm:presLayoutVars>
      </dgm:prSet>
      <dgm:spPr/>
    </dgm:pt>
    <dgm:pt modelId="{7A88DA35-49B1-4C12-BA57-5394F4007A6B}" type="pres">
      <dgm:prSet presAssocID="{F596DCF4-1E05-4AD7-A0D2-6CA6F92A30BD}" presName="parTxOnlySpace" presStyleCnt="0"/>
      <dgm:spPr/>
    </dgm:pt>
    <dgm:pt modelId="{0C0E7F01-0336-43B2-9978-EA7AC55C8A7E}" type="pres">
      <dgm:prSet presAssocID="{60DCD30E-A107-4850-A740-49F8A64D2DCD}" presName="parTxOnly" presStyleLbl="node1" presStyleIdx="3" presStyleCnt="5">
        <dgm:presLayoutVars>
          <dgm:chMax val="0"/>
          <dgm:chPref val="0"/>
          <dgm:bulletEnabled val="1"/>
        </dgm:presLayoutVars>
      </dgm:prSet>
      <dgm:spPr/>
    </dgm:pt>
    <dgm:pt modelId="{6843CFC9-6446-49FB-8954-77F39008E707}" type="pres">
      <dgm:prSet presAssocID="{5FECD5ED-D082-4C27-9A88-078C583D0F3C}" presName="parTxOnlySpace" presStyleCnt="0"/>
      <dgm:spPr/>
    </dgm:pt>
    <dgm:pt modelId="{31C1B71F-58EB-4FD2-B7A8-CF6518BEA03F}" type="pres">
      <dgm:prSet presAssocID="{3D1977B2-7C24-4C23-B725-E5201B53855C}" presName="parTxOnly" presStyleLbl="node1" presStyleIdx="4" presStyleCnt="5">
        <dgm:presLayoutVars>
          <dgm:chMax val="0"/>
          <dgm:chPref val="0"/>
          <dgm:bulletEnabled val="1"/>
        </dgm:presLayoutVars>
      </dgm:prSet>
      <dgm:spPr/>
    </dgm:pt>
  </dgm:ptLst>
  <dgm:cxnLst>
    <dgm:cxn modelId="{BA959B48-3368-4918-A69A-3CB10BA94A04}" srcId="{F82C0EB3-07A6-48B5-BF30-1A1AFCC03B83}" destId="{3D1977B2-7C24-4C23-B725-E5201B53855C}" srcOrd="4" destOrd="0" parTransId="{FB127169-57C1-4A8A-AE08-5FE8A638C1F4}" sibTransId="{9CE12075-62B7-4E18-AAE4-15A86A9BB25C}"/>
    <dgm:cxn modelId="{5F00E04F-5B95-4575-8B50-56170B546E00}" srcId="{F82C0EB3-07A6-48B5-BF30-1A1AFCC03B83}" destId="{C7BDE352-8A95-446C-ACD5-F1CCE9A1FC98}" srcOrd="0" destOrd="0" parTransId="{89AAEF78-7124-4F15-B967-1E26057B08B5}" sibTransId="{8B9BA4AD-20A0-4B7D-B794-B725DCCC8175}"/>
    <dgm:cxn modelId="{9E59C397-C2B7-4728-8080-A691F09AF1B5}" type="presOf" srcId="{C7BDE352-8A95-446C-ACD5-F1CCE9A1FC98}" destId="{14DEFDD0-299E-4A86-8537-DC993594B1F6}" srcOrd="0" destOrd="0" presId="urn:microsoft.com/office/officeart/2005/8/layout/chevron1"/>
    <dgm:cxn modelId="{DF8519A4-E9EF-4386-80F8-5D8948B79F5F}" type="presOf" srcId="{3D1977B2-7C24-4C23-B725-E5201B53855C}" destId="{31C1B71F-58EB-4FD2-B7A8-CF6518BEA03F}" srcOrd="0" destOrd="0" presId="urn:microsoft.com/office/officeart/2005/8/layout/chevron1"/>
    <dgm:cxn modelId="{D1BDECAB-8EE6-4828-8807-C8A081BA9767}" type="presOf" srcId="{69862070-FEEF-4090-9FF0-2BC7A59905F8}" destId="{B9EA320E-88D3-428C-B9EA-11EBA3190ED7}" srcOrd="0" destOrd="0" presId="urn:microsoft.com/office/officeart/2005/8/layout/chevron1"/>
    <dgm:cxn modelId="{94BDAFB0-6668-4A54-B549-CF1016D42843}" srcId="{F82C0EB3-07A6-48B5-BF30-1A1AFCC03B83}" destId="{60DCD30E-A107-4850-A740-49F8A64D2DCD}" srcOrd="3" destOrd="0" parTransId="{706204EA-803C-4703-B52D-D8717C694FC6}" sibTransId="{5FECD5ED-D082-4C27-9A88-078C583D0F3C}"/>
    <dgm:cxn modelId="{5E4CB2B2-CB77-4023-B6B0-2D3BD7DDB187}" type="presOf" srcId="{F82C0EB3-07A6-48B5-BF30-1A1AFCC03B83}" destId="{95EA8FC5-0174-47E0-B437-1BF7E0057DAB}" srcOrd="0" destOrd="0" presId="urn:microsoft.com/office/officeart/2005/8/layout/chevron1"/>
    <dgm:cxn modelId="{76C946D6-CF8F-4FCE-AF1D-B1295BC26B13}" type="presOf" srcId="{FA7BEA56-C8AD-48CE-B7D0-162991B28D3F}" destId="{86593760-9076-48F3-9951-3EB263D3ED2B}" srcOrd="0" destOrd="0" presId="urn:microsoft.com/office/officeart/2005/8/layout/chevron1"/>
    <dgm:cxn modelId="{95D3D4D8-0312-4E0E-A605-A76CA925DCA2}" type="presOf" srcId="{60DCD30E-A107-4850-A740-49F8A64D2DCD}" destId="{0C0E7F01-0336-43B2-9978-EA7AC55C8A7E}" srcOrd="0" destOrd="0" presId="urn:microsoft.com/office/officeart/2005/8/layout/chevron1"/>
    <dgm:cxn modelId="{93B306EE-2AC5-453A-AB0B-91090D6701BE}" srcId="{F82C0EB3-07A6-48B5-BF30-1A1AFCC03B83}" destId="{FA7BEA56-C8AD-48CE-B7D0-162991B28D3F}" srcOrd="2" destOrd="0" parTransId="{31725494-94B6-4B36-963E-4F3789EFD38A}" sibTransId="{F596DCF4-1E05-4AD7-A0D2-6CA6F92A30BD}"/>
    <dgm:cxn modelId="{F9D8A9F6-7DBB-47A6-B706-BC38DF62E80B}" srcId="{F82C0EB3-07A6-48B5-BF30-1A1AFCC03B83}" destId="{69862070-FEEF-4090-9FF0-2BC7A59905F8}" srcOrd="1" destOrd="0" parTransId="{0F33369D-0946-43E9-AFC9-17F5A0537252}" sibTransId="{360864A1-0287-47CB-B416-1A660B2106DF}"/>
    <dgm:cxn modelId="{8CFAEC17-BC00-4E9C-A80B-9ACD07774E06}" type="presParOf" srcId="{95EA8FC5-0174-47E0-B437-1BF7E0057DAB}" destId="{14DEFDD0-299E-4A86-8537-DC993594B1F6}" srcOrd="0" destOrd="0" presId="urn:microsoft.com/office/officeart/2005/8/layout/chevron1"/>
    <dgm:cxn modelId="{DFD8DD14-3CF9-48C2-A4B8-3EA0126D243E}" type="presParOf" srcId="{95EA8FC5-0174-47E0-B437-1BF7E0057DAB}" destId="{FD082D90-21BB-4FB7-96F3-B251EC498DA8}" srcOrd="1" destOrd="0" presId="urn:microsoft.com/office/officeart/2005/8/layout/chevron1"/>
    <dgm:cxn modelId="{DF8C768F-03F4-4248-98F6-C9B446DA6F6D}" type="presParOf" srcId="{95EA8FC5-0174-47E0-B437-1BF7E0057DAB}" destId="{B9EA320E-88D3-428C-B9EA-11EBA3190ED7}" srcOrd="2" destOrd="0" presId="urn:microsoft.com/office/officeart/2005/8/layout/chevron1"/>
    <dgm:cxn modelId="{F64CF676-D62B-43D4-86C4-E3F74995CF6D}" type="presParOf" srcId="{95EA8FC5-0174-47E0-B437-1BF7E0057DAB}" destId="{5DCAB0F3-025F-4717-8A35-A4C34540882E}" srcOrd="3" destOrd="0" presId="urn:microsoft.com/office/officeart/2005/8/layout/chevron1"/>
    <dgm:cxn modelId="{ED693A14-9C14-48CB-BE13-9AC316BD011A}" type="presParOf" srcId="{95EA8FC5-0174-47E0-B437-1BF7E0057DAB}" destId="{86593760-9076-48F3-9951-3EB263D3ED2B}" srcOrd="4" destOrd="0" presId="urn:microsoft.com/office/officeart/2005/8/layout/chevron1"/>
    <dgm:cxn modelId="{ABEE3718-A5A8-4724-B254-A1D3D8D21BD5}" type="presParOf" srcId="{95EA8FC5-0174-47E0-B437-1BF7E0057DAB}" destId="{7A88DA35-49B1-4C12-BA57-5394F4007A6B}" srcOrd="5" destOrd="0" presId="urn:microsoft.com/office/officeart/2005/8/layout/chevron1"/>
    <dgm:cxn modelId="{4A56C88A-2A89-403A-AA40-8464E4E66628}" type="presParOf" srcId="{95EA8FC5-0174-47E0-B437-1BF7E0057DAB}" destId="{0C0E7F01-0336-43B2-9978-EA7AC55C8A7E}" srcOrd="6" destOrd="0" presId="urn:microsoft.com/office/officeart/2005/8/layout/chevron1"/>
    <dgm:cxn modelId="{77FD1D35-3641-4959-A393-A6EBF8A95FEE}" type="presParOf" srcId="{95EA8FC5-0174-47E0-B437-1BF7E0057DAB}" destId="{6843CFC9-6446-49FB-8954-77F39008E707}" srcOrd="7" destOrd="0" presId="urn:microsoft.com/office/officeart/2005/8/layout/chevron1"/>
    <dgm:cxn modelId="{88AE9AC2-28F9-4150-BA47-458FB66959D0}" type="presParOf" srcId="{95EA8FC5-0174-47E0-B437-1BF7E0057DAB}" destId="{31C1B71F-58EB-4FD2-B7A8-CF6518BEA0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FDD0-299E-4A86-8537-DC993594B1F6}">
      <dsp:nvSpPr>
        <dsp:cNvPr id="0" name=""/>
        <dsp:cNvSpPr/>
      </dsp:nvSpPr>
      <dsp:spPr>
        <a:xfrm>
          <a:off x="2888"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Planning</a:t>
          </a:r>
        </a:p>
      </dsp:txBody>
      <dsp:txXfrm>
        <a:off x="517098" y="2385938"/>
        <a:ext cx="1542630" cy="1028420"/>
      </dsp:txXfrm>
    </dsp:sp>
    <dsp:sp modelId="{B9EA320E-88D3-428C-B9EA-11EBA3190ED7}">
      <dsp:nvSpPr>
        <dsp:cNvPr id="0" name=""/>
        <dsp:cNvSpPr/>
      </dsp:nvSpPr>
      <dsp:spPr>
        <a:xfrm>
          <a:off x="2316834"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Data collection &amp; cleaning</a:t>
          </a:r>
        </a:p>
      </dsp:txBody>
      <dsp:txXfrm>
        <a:off x="2831044" y="2385938"/>
        <a:ext cx="1542630" cy="1028420"/>
      </dsp:txXfrm>
    </dsp:sp>
    <dsp:sp modelId="{86593760-9076-48F3-9951-3EB263D3ED2B}">
      <dsp:nvSpPr>
        <dsp:cNvPr id="0" name=""/>
        <dsp:cNvSpPr/>
      </dsp:nvSpPr>
      <dsp:spPr>
        <a:xfrm>
          <a:off x="4630779"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Data analysis</a:t>
          </a:r>
        </a:p>
      </dsp:txBody>
      <dsp:txXfrm>
        <a:off x="5144989" y="2385938"/>
        <a:ext cx="1542630" cy="1028420"/>
      </dsp:txXfrm>
    </dsp:sp>
    <dsp:sp modelId="{0C0E7F01-0336-43B2-9978-EA7AC55C8A7E}">
      <dsp:nvSpPr>
        <dsp:cNvPr id="0" name=""/>
        <dsp:cNvSpPr/>
      </dsp:nvSpPr>
      <dsp:spPr>
        <a:xfrm>
          <a:off x="6944724"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Validation</a:t>
          </a:r>
        </a:p>
      </dsp:txBody>
      <dsp:txXfrm>
        <a:off x="7458934" y="2385938"/>
        <a:ext cx="1542630" cy="1028420"/>
      </dsp:txXfrm>
    </dsp:sp>
    <dsp:sp modelId="{31C1B71F-58EB-4FD2-B7A8-CF6518BEA03F}">
      <dsp:nvSpPr>
        <dsp:cNvPr id="0" name=""/>
        <dsp:cNvSpPr/>
      </dsp:nvSpPr>
      <dsp:spPr>
        <a:xfrm>
          <a:off x="9258669"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Dissemination</a:t>
          </a:r>
        </a:p>
      </dsp:txBody>
      <dsp:txXfrm>
        <a:off x="9772879" y="2385938"/>
        <a:ext cx="1542630" cy="1028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6DBF4-C7BD-419D-8114-A51E4C50FAE3}">
      <dsp:nvSpPr>
        <dsp:cNvPr id="0" name=""/>
        <dsp:cNvSpPr/>
      </dsp:nvSpPr>
      <dsp:spPr>
        <a:xfrm>
          <a:off x="1303350" y="123328"/>
          <a:ext cx="2447605" cy="85002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2AE28-83EC-4467-8134-A1DFD2ADA09B}">
      <dsp:nvSpPr>
        <dsp:cNvPr id="0" name=""/>
        <dsp:cNvSpPr/>
      </dsp:nvSpPr>
      <dsp:spPr>
        <a:xfrm>
          <a:off x="2293777" y="2204742"/>
          <a:ext cx="474342" cy="303579"/>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14ED1-2FFE-477E-9F8C-B8EC34ED56FF}">
      <dsp:nvSpPr>
        <dsp:cNvPr id="0" name=""/>
        <dsp:cNvSpPr/>
      </dsp:nvSpPr>
      <dsp:spPr>
        <a:xfrm>
          <a:off x="1392527" y="2447605"/>
          <a:ext cx="2276842" cy="56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Intervention </a:t>
          </a:r>
          <a:r>
            <a:rPr lang="en-GB" sz="1800" b="1" kern="1200" dirty="0"/>
            <a:t>output</a:t>
          </a:r>
        </a:p>
      </dsp:txBody>
      <dsp:txXfrm>
        <a:off x="1392527" y="2447605"/>
        <a:ext cx="2276842" cy="569210"/>
      </dsp:txXfrm>
    </dsp:sp>
    <dsp:sp modelId="{11AF2AC7-3E57-4FC2-9235-B02A47FFE6B3}">
      <dsp:nvSpPr>
        <dsp:cNvPr id="0" name=""/>
        <dsp:cNvSpPr/>
      </dsp:nvSpPr>
      <dsp:spPr>
        <a:xfrm>
          <a:off x="2193216" y="1038999"/>
          <a:ext cx="853815" cy="8538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Vehicles &amp; Buildings</a:t>
          </a:r>
        </a:p>
      </dsp:txBody>
      <dsp:txXfrm>
        <a:off x="2318254" y="1164037"/>
        <a:ext cx="603739" cy="603739"/>
      </dsp:txXfrm>
    </dsp:sp>
    <dsp:sp modelId="{8368A691-8B51-4DF2-A3F5-37C1EB4FEBD4}">
      <dsp:nvSpPr>
        <dsp:cNvPr id="0" name=""/>
        <dsp:cNvSpPr/>
      </dsp:nvSpPr>
      <dsp:spPr>
        <a:xfrm>
          <a:off x="1582264" y="398447"/>
          <a:ext cx="853815" cy="8538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Personnel</a:t>
          </a:r>
        </a:p>
      </dsp:txBody>
      <dsp:txXfrm>
        <a:off x="1707302" y="523485"/>
        <a:ext cx="603739" cy="603739"/>
      </dsp:txXfrm>
    </dsp:sp>
    <dsp:sp modelId="{F423E6CB-DBF3-4F37-8416-D1DBEC880349}">
      <dsp:nvSpPr>
        <dsp:cNvPr id="0" name=""/>
        <dsp:cNvSpPr/>
      </dsp:nvSpPr>
      <dsp:spPr>
        <a:xfrm>
          <a:off x="2455053" y="192013"/>
          <a:ext cx="853815" cy="8538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Supplies &amp; Equipment</a:t>
          </a:r>
        </a:p>
      </dsp:txBody>
      <dsp:txXfrm>
        <a:off x="2580091" y="317051"/>
        <a:ext cx="603739" cy="603739"/>
      </dsp:txXfrm>
    </dsp:sp>
    <dsp:sp modelId="{2B81DDDA-B41A-4113-B410-5D19D250A1B5}">
      <dsp:nvSpPr>
        <dsp:cNvPr id="0" name=""/>
        <dsp:cNvSpPr/>
      </dsp:nvSpPr>
      <dsp:spPr>
        <a:xfrm>
          <a:off x="1202790" y="18973"/>
          <a:ext cx="2656316" cy="2125053"/>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6DBF4-C7BD-419D-8114-A51E4C50FAE3}">
      <dsp:nvSpPr>
        <dsp:cNvPr id="0" name=""/>
        <dsp:cNvSpPr/>
      </dsp:nvSpPr>
      <dsp:spPr>
        <a:xfrm>
          <a:off x="1305283" y="123329"/>
          <a:ext cx="2447620" cy="8500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2AE28-83EC-4467-8134-A1DFD2ADA09B}">
      <dsp:nvSpPr>
        <dsp:cNvPr id="0" name=""/>
        <dsp:cNvSpPr/>
      </dsp:nvSpPr>
      <dsp:spPr>
        <a:xfrm>
          <a:off x="2295715" y="2204755"/>
          <a:ext cx="474345" cy="303580"/>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14ED1-2FFE-477E-9F8C-B8EC34ED56FF}">
      <dsp:nvSpPr>
        <dsp:cNvPr id="0" name=""/>
        <dsp:cNvSpPr/>
      </dsp:nvSpPr>
      <dsp:spPr>
        <a:xfrm>
          <a:off x="1394460" y="2447620"/>
          <a:ext cx="2276856" cy="56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Number of tested peers</a:t>
          </a:r>
          <a:endParaRPr lang="en-GB" sz="1500" b="1" kern="1200" dirty="0"/>
        </a:p>
      </dsp:txBody>
      <dsp:txXfrm>
        <a:off x="1394460" y="2447620"/>
        <a:ext cx="2276856" cy="569214"/>
      </dsp:txXfrm>
    </dsp:sp>
    <dsp:sp modelId="{11AF2AC7-3E57-4FC2-9235-B02A47FFE6B3}">
      <dsp:nvSpPr>
        <dsp:cNvPr id="0" name=""/>
        <dsp:cNvSpPr/>
      </dsp:nvSpPr>
      <dsp:spPr>
        <a:xfrm>
          <a:off x="2195154" y="1039005"/>
          <a:ext cx="853821" cy="8538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Tent canopy and car</a:t>
          </a:r>
        </a:p>
      </dsp:txBody>
      <dsp:txXfrm>
        <a:off x="2320193" y="1164044"/>
        <a:ext cx="603743" cy="603743"/>
      </dsp:txXfrm>
    </dsp:sp>
    <dsp:sp modelId="{8368A691-8B51-4DF2-A3F5-37C1EB4FEBD4}">
      <dsp:nvSpPr>
        <dsp:cNvPr id="0" name=""/>
        <dsp:cNvSpPr/>
      </dsp:nvSpPr>
      <dsp:spPr>
        <a:xfrm>
          <a:off x="1584198" y="398449"/>
          <a:ext cx="853821" cy="8538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Staff &amp; peer volunteers</a:t>
          </a:r>
        </a:p>
      </dsp:txBody>
      <dsp:txXfrm>
        <a:off x="1709237" y="523488"/>
        <a:ext cx="603743" cy="603743"/>
      </dsp:txXfrm>
    </dsp:sp>
    <dsp:sp modelId="{F423E6CB-DBF3-4F37-8416-D1DBEC880349}">
      <dsp:nvSpPr>
        <dsp:cNvPr id="0" name=""/>
        <dsp:cNvSpPr/>
      </dsp:nvSpPr>
      <dsp:spPr>
        <a:xfrm>
          <a:off x="2456992" y="192014"/>
          <a:ext cx="853821" cy="8538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HIV tests &amp; promo materials &amp; chairs</a:t>
          </a:r>
        </a:p>
      </dsp:txBody>
      <dsp:txXfrm>
        <a:off x="2582031" y="317053"/>
        <a:ext cx="603743" cy="603743"/>
      </dsp:txXfrm>
    </dsp:sp>
    <dsp:sp modelId="{2B81DDDA-B41A-4113-B410-5D19D250A1B5}">
      <dsp:nvSpPr>
        <dsp:cNvPr id="0" name=""/>
        <dsp:cNvSpPr/>
      </dsp:nvSpPr>
      <dsp:spPr>
        <a:xfrm>
          <a:off x="1204722" y="18973"/>
          <a:ext cx="2656332" cy="212506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ED80-B3F8-46B8-A819-0180F5FD6182}">
      <dsp:nvSpPr>
        <dsp:cNvPr id="0" name=""/>
        <dsp:cNvSpPr/>
      </dsp:nvSpPr>
      <dsp:spPr>
        <a:xfrm rot="5400000">
          <a:off x="1903273" y="1363439"/>
          <a:ext cx="1189521" cy="977358"/>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2DC46-6330-4E27-9B43-F6B6080661EA}">
      <dsp:nvSpPr>
        <dsp:cNvPr id="0" name=""/>
        <dsp:cNvSpPr/>
      </dsp:nvSpPr>
      <dsp:spPr>
        <a:xfrm>
          <a:off x="1551448" y="38585"/>
          <a:ext cx="2142911" cy="131437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Total financial accounts and expenses </a:t>
          </a:r>
          <a:endParaRPr lang="en-CH" sz="2300" kern="1200" dirty="0"/>
        </a:p>
      </dsp:txBody>
      <dsp:txXfrm>
        <a:off x="1615622" y="102759"/>
        <a:ext cx="2014563" cy="1186030"/>
      </dsp:txXfrm>
    </dsp:sp>
    <dsp:sp modelId="{7F2569D8-832C-49C0-9AB1-7C1031C54B25}">
      <dsp:nvSpPr>
        <dsp:cNvPr id="0" name=""/>
        <dsp:cNvSpPr/>
      </dsp:nvSpPr>
      <dsp:spPr>
        <a:xfrm>
          <a:off x="3637970" y="148838"/>
          <a:ext cx="1365711" cy="1062338"/>
        </a:xfrm>
        <a:prstGeom prst="rect">
          <a:avLst/>
        </a:prstGeom>
        <a:noFill/>
        <a:ln>
          <a:noFill/>
        </a:ln>
        <a:effectLst/>
      </dsp:spPr>
      <dsp:style>
        <a:lnRef idx="0">
          <a:scrgbClr r="0" g="0" b="0"/>
        </a:lnRef>
        <a:fillRef idx="0">
          <a:scrgbClr r="0" g="0" b="0"/>
        </a:fillRef>
        <a:effectRef idx="0">
          <a:scrgbClr r="0" g="0" b="0"/>
        </a:effectRef>
        <a:fontRef idx="minor"/>
      </dsp:style>
    </dsp:sp>
    <dsp:sp modelId="{C919F82E-1708-49F9-99E1-39A8CE84215C}">
      <dsp:nvSpPr>
        <dsp:cNvPr id="0" name=""/>
        <dsp:cNvSpPr/>
      </dsp:nvSpPr>
      <dsp:spPr>
        <a:xfrm rot="5400000">
          <a:off x="3543662" y="2773501"/>
          <a:ext cx="1115455" cy="126990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1EC28-CD78-4655-8AB8-C5D30E45F15F}">
      <dsp:nvSpPr>
        <dsp:cNvPr id="0" name=""/>
        <dsp:cNvSpPr/>
      </dsp:nvSpPr>
      <dsp:spPr>
        <a:xfrm>
          <a:off x="3248134" y="1536996"/>
          <a:ext cx="1877770" cy="131437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Sites, operations, populations</a:t>
          </a:r>
          <a:endParaRPr lang="en-CH" sz="2300" kern="1200" dirty="0"/>
        </a:p>
      </dsp:txBody>
      <dsp:txXfrm>
        <a:off x="3312308" y="1601170"/>
        <a:ext cx="1749422" cy="1186030"/>
      </dsp:txXfrm>
    </dsp:sp>
    <dsp:sp modelId="{13CAAB8A-C267-47D3-BC71-D72668AE5812}">
      <dsp:nvSpPr>
        <dsp:cNvPr id="0" name=""/>
        <dsp:cNvSpPr/>
      </dsp:nvSpPr>
      <dsp:spPr>
        <a:xfrm>
          <a:off x="5125904" y="1662352"/>
          <a:ext cx="1365711" cy="1062338"/>
        </a:xfrm>
        <a:prstGeom prst="rect">
          <a:avLst/>
        </a:prstGeom>
        <a:noFill/>
        <a:ln>
          <a:noFill/>
        </a:ln>
        <a:effectLst/>
      </dsp:spPr>
      <dsp:style>
        <a:lnRef idx="0">
          <a:scrgbClr r="0" g="0" b="0"/>
        </a:lnRef>
        <a:fillRef idx="0">
          <a:scrgbClr r="0" g="0" b="0"/>
        </a:fillRef>
        <a:effectRef idx="0">
          <a:scrgbClr r="0" g="0" b="0"/>
        </a:effectRef>
        <a:fontRef idx="minor"/>
      </dsp:style>
    </dsp:sp>
    <dsp:sp modelId="{972A3859-E715-4C25-AC99-614218D5E561}">
      <dsp:nvSpPr>
        <dsp:cNvPr id="0" name=""/>
        <dsp:cNvSpPr/>
      </dsp:nvSpPr>
      <dsp:spPr>
        <a:xfrm>
          <a:off x="4868639" y="3013476"/>
          <a:ext cx="1877770" cy="131437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Inputs</a:t>
          </a:r>
          <a:endParaRPr lang="en-CH" sz="2300" kern="1200" dirty="0"/>
        </a:p>
      </dsp:txBody>
      <dsp:txXfrm>
        <a:off x="4932813" y="3077650"/>
        <a:ext cx="1749422" cy="1186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FDD0-299E-4A86-8537-DC993594B1F6}">
      <dsp:nvSpPr>
        <dsp:cNvPr id="0" name=""/>
        <dsp:cNvSpPr/>
      </dsp:nvSpPr>
      <dsp:spPr>
        <a:xfrm>
          <a:off x="2888"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Planning</a:t>
          </a:r>
        </a:p>
      </dsp:txBody>
      <dsp:txXfrm>
        <a:off x="517098" y="2385938"/>
        <a:ext cx="1542630" cy="1028420"/>
      </dsp:txXfrm>
    </dsp:sp>
    <dsp:sp modelId="{B9EA320E-88D3-428C-B9EA-11EBA3190ED7}">
      <dsp:nvSpPr>
        <dsp:cNvPr id="0" name=""/>
        <dsp:cNvSpPr/>
      </dsp:nvSpPr>
      <dsp:spPr>
        <a:xfrm>
          <a:off x="2316834"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Data collection &amp; cleaning</a:t>
          </a:r>
        </a:p>
      </dsp:txBody>
      <dsp:txXfrm>
        <a:off x="2831044" y="2385938"/>
        <a:ext cx="1542630" cy="1028420"/>
      </dsp:txXfrm>
    </dsp:sp>
    <dsp:sp modelId="{86593760-9076-48F3-9951-3EB263D3ED2B}">
      <dsp:nvSpPr>
        <dsp:cNvPr id="0" name=""/>
        <dsp:cNvSpPr/>
      </dsp:nvSpPr>
      <dsp:spPr>
        <a:xfrm>
          <a:off x="4630779"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Data analysis</a:t>
          </a:r>
        </a:p>
      </dsp:txBody>
      <dsp:txXfrm>
        <a:off x="5144989" y="2385938"/>
        <a:ext cx="1542630" cy="1028420"/>
      </dsp:txXfrm>
    </dsp:sp>
    <dsp:sp modelId="{0C0E7F01-0336-43B2-9978-EA7AC55C8A7E}">
      <dsp:nvSpPr>
        <dsp:cNvPr id="0" name=""/>
        <dsp:cNvSpPr/>
      </dsp:nvSpPr>
      <dsp:spPr>
        <a:xfrm>
          <a:off x="6944724"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Validation</a:t>
          </a:r>
        </a:p>
      </dsp:txBody>
      <dsp:txXfrm>
        <a:off x="7458934" y="2385938"/>
        <a:ext cx="1542630" cy="1028420"/>
      </dsp:txXfrm>
    </dsp:sp>
    <dsp:sp modelId="{31C1B71F-58EB-4FD2-B7A8-CF6518BEA03F}">
      <dsp:nvSpPr>
        <dsp:cNvPr id="0" name=""/>
        <dsp:cNvSpPr/>
      </dsp:nvSpPr>
      <dsp:spPr>
        <a:xfrm>
          <a:off x="9258669" y="2385938"/>
          <a:ext cx="2571050" cy="102842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noProof="0" dirty="0"/>
            <a:t>Dissemination</a:t>
          </a:r>
        </a:p>
      </dsp:txBody>
      <dsp:txXfrm>
        <a:off x="9772879" y="2385938"/>
        <a:ext cx="1542630" cy="10284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9AB59-8C59-49B8-9B95-30C024638767}"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50739-CA58-487E-82D5-D6324AF33BFA}" type="slidenum">
              <a:rPr lang="en-GB" smtClean="0"/>
              <a:t>‹#›</a:t>
            </a:fld>
            <a:endParaRPr lang="en-GB"/>
          </a:p>
        </p:txBody>
      </p:sp>
    </p:spTree>
    <p:extLst>
      <p:ext uri="{BB962C8B-B14F-4D97-AF65-F5344CB8AC3E}">
        <p14:creationId xmlns:p14="http://schemas.microsoft.com/office/powerpoint/2010/main" val="24014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50739-CA58-487E-82D5-D6324AF33BFA}" type="slidenum">
              <a:rPr lang="en-GB" smtClean="0"/>
              <a:t>1</a:t>
            </a:fld>
            <a:endParaRPr lang="en-GB"/>
          </a:p>
        </p:txBody>
      </p:sp>
    </p:spTree>
    <p:extLst>
      <p:ext uri="{BB962C8B-B14F-4D97-AF65-F5344CB8AC3E}">
        <p14:creationId xmlns:p14="http://schemas.microsoft.com/office/powerpoint/2010/main" val="224913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62BDA-525B-F4B6-0124-A222B30F7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A0A98-3114-4C51-43FF-A4F483758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95008-68FE-48CB-6834-2F22A32832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Comprehensive financial picture: A costing exercise goes beyond the budget lines to capture all resources used, financial, economic, direct, and central. This helps us see the full picture of what it really takes to deliver an intervention.</a:t>
            </a:r>
          </a:p>
          <a:p>
            <a:pPr marL="171450" indent="-171450">
              <a:buFont typeface="Arial" panose="020B0604020202020204" pitchFamily="34" charset="0"/>
              <a:buChar char="•"/>
            </a:pPr>
            <a:r>
              <a:rPr lang="en-US" b="0" dirty="0"/>
              <a:t>Full costs of services: Donor budgets often prescribe activities, but they may not reflect the actual resources needed. Costing shows what services may </a:t>
            </a:r>
            <a:r>
              <a:rPr lang="en-US" b="0" i="0" dirty="0"/>
              <a:t>actually</a:t>
            </a:r>
            <a:r>
              <a:rPr lang="en-US" b="0" dirty="0"/>
              <a:t> cost, which can be different from what was budgeted.</a:t>
            </a:r>
          </a:p>
          <a:p>
            <a:pPr marL="171450" indent="-171450">
              <a:buFont typeface="Arial" panose="020B0604020202020204" pitchFamily="34" charset="0"/>
              <a:buChar char="•"/>
            </a:pPr>
            <a:r>
              <a:rPr lang="en-US" b="0" dirty="0"/>
              <a:t>Recognizing community in-kind contributions: Many community-led responses rely heavily on volunteers, donated space, or other non-financial contributions. Costing makes these visible and valued, showing their importance alongside paid inputs, and potentially supporting advocacy for increased and more sustainable funding. </a:t>
            </a:r>
          </a:p>
          <a:p>
            <a:pPr marL="171450" indent="-171450">
              <a:buFont typeface="Arial" panose="020B0604020202020204" pitchFamily="34" charset="0"/>
              <a:buChar char="•"/>
            </a:pPr>
            <a:r>
              <a:rPr lang="en-US" b="0" dirty="0"/>
              <a:t>Evidence-informed budgeting: With data on costs, decision-makers can prepare more accurate, grounded budgets and projections. Also costing feeds into national strategies and helps align community-led work with broader health system and HIV planning.</a:t>
            </a:r>
          </a:p>
          <a:p>
            <a:pPr marL="171450" indent="-171450">
              <a:buFont typeface="Arial" panose="020B0604020202020204" pitchFamily="34" charset="0"/>
              <a:buChar char="•"/>
            </a:pPr>
            <a:r>
              <a:rPr lang="en-US" b="0" dirty="0"/>
              <a:t>Funding allocation and negotiation: Reliable cost data strengthens the position of CLOs and partners when discussing how resources should be distributed to support sustainable community work. </a:t>
            </a:r>
          </a:p>
          <a:p>
            <a:pPr marL="171450" indent="-171450">
              <a:buFont typeface="Arial" panose="020B0604020202020204" pitchFamily="34" charset="0"/>
              <a:buChar char="•"/>
            </a:pPr>
            <a:r>
              <a:rPr lang="en-US" b="0" dirty="0"/>
              <a:t>Understanding variations: Costs can differ </a:t>
            </a:r>
            <a:r>
              <a:rPr lang="en-US" b="0" i="0" dirty="0"/>
              <a:t>across organizations, sites, or populations. Costing helps us understand why, whether it’s scale, context, or type of service, and use that insight for planning and efficiency.</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DCE91E9C-0837-870E-9A44-5C10831D9B53}"/>
              </a:ext>
            </a:extLst>
          </p:cNvPr>
          <p:cNvSpPr>
            <a:spLocks noGrp="1"/>
          </p:cNvSpPr>
          <p:nvPr>
            <p:ph type="sldNum" sz="quarter" idx="5"/>
          </p:nvPr>
        </p:nvSpPr>
        <p:spPr/>
        <p:txBody>
          <a:bodyPr/>
          <a:lstStyle/>
          <a:p>
            <a:fld id="{A2650739-CA58-487E-82D5-D6324AF33BFA}" type="slidenum">
              <a:rPr lang="en-GB" smtClean="0"/>
              <a:t>13</a:t>
            </a:fld>
            <a:endParaRPr lang="en-GB"/>
          </a:p>
        </p:txBody>
      </p:sp>
    </p:spTree>
    <p:extLst>
      <p:ext uri="{BB962C8B-B14F-4D97-AF65-F5344CB8AC3E}">
        <p14:creationId xmlns:p14="http://schemas.microsoft.com/office/powerpoint/2010/main" val="28223148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4016-E01B-2CFF-7B4F-2667B9998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A3BAB-D4D8-2117-3536-90176ED92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833B6-963B-B53B-5747-1047B89DAB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Adapt this template as needed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25921A70-16B6-E4CE-2A7C-1CBB2B734B4D}"/>
              </a:ext>
            </a:extLst>
          </p:cNvPr>
          <p:cNvSpPr>
            <a:spLocks noGrp="1"/>
          </p:cNvSpPr>
          <p:nvPr>
            <p:ph type="sldNum" sz="quarter" idx="5"/>
          </p:nvPr>
        </p:nvSpPr>
        <p:spPr/>
        <p:txBody>
          <a:bodyPr/>
          <a:lstStyle/>
          <a:p>
            <a:fld id="{A2650739-CA58-487E-82D5-D6324AF33BFA}" type="slidenum">
              <a:rPr lang="en-GB" smtClean="0"/>
              <a:t>106</a:t>
            </a:fld>
            <a:endParaRPr lang="en-GB"/>
          </a:p>
        </p:txBody>
      </p:sp>
    </p:spTree>
    <p:extLst>
      <p:ext uri="{BB962C8B-B14F-4D97-AF65-F5344CB8AC3E}">
        <p14:creationId xmlns:p14="http://schemas.microsoft.com/office/powerpoint/2010/main" val="34486369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546D-D855-D580-C190-8DA309619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DC20F-4FE2-BDAF-6089-7921D6B26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74F53-3406-9949-F286-A43C649DC7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Adapt this template as needed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3251886C-0D7D-12E4-7EF2-FE8BDB563939}"/>
              </a:ext>
            </a:extLst>
          </p:cNvPr>
          <p:cNvSpPr>
            <a:spLocks noGrp="1"/>
          </p:cNvSpPr>
          <p:nvPr>
            <p:ph type="sldNum" sz="quarter" idx="5"/>
          </p:nvPr>
        </p:nvSpPr>
        <p:spPr/>
        <p:txBody>
          <a:bodyPr/>
          <a:lstStyle/>
          <a:p>
            <a:fld id="{A2650739-CA58-487E-82D5-D6324AF33BFA}" type="slidenum">
              <a:rPr lang="en-GB" smtClean="0"/>
              <a:t>107</a:t>
            </a:fld>
            <a:endParaRPr lang="en-GB"/>
          </a:p>
        </p:txBody>
      </p:sp>
    </p:spTree>
    <p:extLst>
      <p:ext uri="{BB962C8B-B14F-4D97-AF65-F5344CB8AC3E}">
        <p14:creationId xmlns:p14="http://schemas.microsoft.com/office/powerpoint/2010/main" val="9899922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7C74-8B17-D366-C864-FC349D4B5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5241D-AAED-C3EC-4234-3817A1360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F0FC8-A811-BB23-C293-AF1E7DEFE4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Adapt this template as needed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887A79AA-E72B-1C77-D29D-9910C388972A}"/>
              </a:ext>
            </a:extLst>
          </p:cNvPr>
          <p:cNvSpPr>
            <a:spLocks noGrp="1"/>
          </p:cNvSpPr>
          <p:nvPr>
            <p:ph type="sldNum" sz="quarter" idx="5"/>
          </p:nvPr>
        </p:nvSpPr>
        <p:spPr/>
        <p:txBody>
          <a:bodyPr/>
          <a:lstStyle/>
          <a:p>
            <a:fld id="{A2650739-CA58-487E-82D5-D6324AF33BFA}" type="slidenum">
              <a:rPr lang="en-GB" smtClean="0"/>
              <a:t>108</a:t>
            </a:fld>
            <a:endParaRPr lang="en-GB"/>
          </a:p>
        </p:txBody>
      </p:sp>
    </p:spTree>
    <p:extLst>
      <p:ext uri="{BB962C8B-B14F-4D97-AF65-F5344CB8AC3E}">
        <p14:creationId xmlns:p14="http://schemas.microsoft.com/office/powerpoint/2010/main" val="5471571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9423-4315-3D59-563A-542B41FC7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3BBBC-9C40-606A-F8B1-F2C928309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8AB90-B460-D413-ECCE-7A9E872017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Adapt this template as needed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59E8B320-8F3D-8330-0CD5-B5F1B67C3DF1}"/>
              </a:ext>
            </a:extLst>
          </p:cNvPr>
          <p:cNvSpPr>
            <a:spLocks noGrp="1"/>
          </p:cNvSpPr>
          <p:nvPr>
            <p:ph type="sldNum" sz="quarter" idx="5"/>
          </p:nvPr>
        </p:nvSpPr>
        <p:spPr/>
        <p:txBody>
          <a:bodyPr/>
          <a:lstStyle/>
          <a:p>
            <a:fld id="{A2650739-CA58-487E-82D5-D6324AF33BFA}" type="slidenum">
              <a:rPr lang="en-GB" smtClean="0"/>
              <a:t>109</a:t>
            </a:fld>
            <a:endParaRPr lang="en-GB"/>
          </a:p>
        </p:txBody>
      </p:sp>
    </p:spTree>
    <p:extLst>
      <p:ext uri="{BB962C8B-B14F-4D97-AF65-F5344CB8AC3E}">
        <p14:creationId xmlns:p14="http://schemas.microsoft.com/office/powerpoint/2010/main" val="38615496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FB127-495E-E1FA-BC76-B82D14320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E08F7-87A2-D701-3A42-2448623A3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6AD50-27AA-EF44-5738-EF9FAE8054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Refer participants to Chapter 4, Box 4.4: this explains how to conduct the exercise step by step.</a:t>
            </a:r>
          </a:p>
          <a:p>
            <a:pPr marL="171450" indent="-171450">
              <a:buFont typeface="Arial" panose="020B0604020202020204" pitchFamily="34" charset="0"/>
              <a:buChar char="•"/>
            </a:pPr>
            <a:r>
              <a:rPr lang="en-US" b="0" i="0" dirty="0"/>
              <a:t>Remind: financial records may show stipends, but these do not always reflect the full value of contributions.</a:t>
            </a:r>
          </a:p>
          <a:p>
            <a:pPr marL="171450" indent="-171450">
              <a:buFont typeface="Arial" panose="020B0604020202020204" pitchFamily="34" charset="0"/>
              <a:buChar char="•"/>
            </a:pPr>
            <a:r>
              <a:rPr lang="en-US" b="0" i="0" dirty="0"/>
              <a:t>Three steps to check with participants:</a:t>
            </a:r>
          </a:p>
          <a:p>
            <a:pPr marL="171450" indent="-171450">
              <a:buFont typeface="Arial" panose="020B0604020202020204" pitchFamily="34" charset="0"/>
              <a:buChar char="•"/>
            </a:pPr>
            <a:r>
              <a:rPr lang="en-US" b="0" i="0" dirty="0"/>
              <a:t>Quantifying volunteers</a:t>
            </a:r>
          </a:p>
          <a:p>
            <a:pPr marL="628650" lvl="1" indent="-171450">
              <a:buFont typeface="Arial" panose="020B0604020202020204" pitchFamily="34" charset="0"/>
              <a:buChar char="•"/>
            </a:pPr>
            <a:r>
              <a:rPr lang="en-US" b="0" i="0" dirty="0"/>
              <a:t>How many were active during the costing period?</a:t>
            </a:r>
          </a:p>
          <a:p>
            <a:pPr marL="628650" lvl="1" indent="-171450">
              <a:buFont typeface="Arial" panose="020B0604020202020204" pitchFamily="34" charset="0"/>
              <a:buChar char="•"/>
            </a:pPr>
            <a:r>
              <a:rPr lang="en-US" b="0" i="0" dirty="0"/>
              <a:t>Refer to registries, activity logs, or rosters.</a:t>
            </a:r>
          </a:p>
          <a:p>
            <a:pPr marL="171450" indent="-171450">
              <a:buFont typeface="Arial" panose="020B0604020202020204" pitchFamily="34" charset="0"/>
              <a:buChar char="•"/>
            </a:pPr>
            <a:r>
              <a:rPr lang="en-US" b="0" i="0" dirty="0"/>
              <a:t>Measuring time worked</a:t>
            </a:r>
          </a:p>
          <a:p>
            <a:pPr marL="628650" lvl="1" indent="-171450">
              <a:buFont typeface="Arial" panose="020B0604020202020204" pitchFamily="34" charset="0"/>
              <a:buChar char="•"/>
            </a:pPr>
            <a:r>
              <a:rPr lang="en-US" b="0" i="0" dirty="0"/>
              <a:t>Estimate hours using timesheets, logs, or recall.</a:t>
            </a:r>
          </a:p>
          <a:p>
            <a:pPr marL="628650" lvl="1" indent="-171450">
              <a:buFont typeface="Arial" panose="020B0604020202020204" pitchFamily="34" charset="0"/>
              <a:buChar char="•"/>
            </a:pPr>
            <a:r>
              <a:rPr lang="en-US" b="0" i="0" dirty="0"/>
              <a:t>Cross-check: does the average per person seem realistic?</a:t>
            </a:r>
          </a:p>
          <a:p>
            <a:pPr marL="171450" indent="-171450">
              <a:buFont typeface="Arial" panose="020B0604020202020204" pitchFamily="34" charset="0"/>
              <a:buChar char="•"/>
            </a:pPr>
            <a:r>
              <a:rPr lang="en-US" b="0" i="0" dirty="0"/>
              <a:t>Valuing time contributed</a:t>
            </a:r>
          </a:p>
          <a:p>
            <a:pPr marL="628650" lvl="1" indent="-171450">
              <a:buFont typeface="Arial" panose="020B0604020202020204" pitchFamily="34" charset="0"/>
              <a:buChar char="•"/>
            </a:pPr>
            <a:r>
              <a:rPr lang="en-US" b="0" i="0" dirty="0"/>
              <a:t>Show at least two different valuation methods (e.g., minimum wage vs. replacement cost).</a:t>
            </a:r>
          </a:p>
          <a:p>
            <a:pPr marL="628650" lvl="1" indent="-171450">
              <a:buFont typeface="Arial" panose="020B0604020202020204" pitchFamily="34" charset="0"/>
              <a:buChar char="•"/>
            </a:pPr>
            <a:r>
              <a:rPr lang="en-US" b="0" i="0" dirty="0"/>
              <a:t>Highlight that some volunteers are partially paid: stipends may cover transport but not reflect the real opportunity cost of their time.</a:t>
            </a:r>
          </a:p>
          <a:p>
            <a:pPr marL="628650" lvl="1" indent="-171450">
              <a:buFont typeface="Arial" panose="020B0604020202020204" pitchFamily="34" charset="0"/>
              <a:buChar char="•"/>
            </a:pPr>
            <a:r>
              <a:rPr lang="en-US" b="0" i="0" dirty="0"/>
              <a:t>For partially paid volunteers:</a:t>
            </a:r>
          </a:p>
          <a:p>
            <a:pPr marL="1085850" lvl="2" indent="-171450">
              <a:buFont typeface="Arial" panose="020B0604020202020204" pitchFamily="34" charset="0"/>
              <a:buChar char="•"/>
            </a:pPr>
            <a:r>
              <a:rPr lang="en-US" b="0" i="0" dirty="0"/>
              <a:t>Stipend appears in financial costs.</a:t>
            </a:r>
          </a:p>
          <a:p>
            <a:pPr marL="1085850" lvl="2" indent="-171450">
              <a:buFont typeface="Arial" panose="020B0604020202020204" pitchFamily="34" charset="0"/>
              <a:buChar char="•"/>
            </a:pPr>
            <a:r>
              <a:rPr lang="en-US" b="0" i="0" dirty="0"/>
              <a:t>Add a separate line in economic costing for the additional value of their time, beyond stipends.</a:t>
            </a:r>
          </a:p>
          <a:p>
            <a:pPr marL="171450" indent="-171450">
              <a:buFont typeface="Arial" panose="020B0604020202020204" pitchFamily="34" charset="0"/>
              <a:buChar char="•"/>
            </a:pPr>
            <a:r>
              <a:rPr lang="en-US" b="0" i="0" dirty="0"/>
              <a:t>Discussion prompts:</a:t>
            </a:r>
          </a:p>
          <a:p>
            <a:pPr marL="628650" lvl="1" indent="-171450">
              <a:buFont typeface="Arial" panose="020B0604020202020204" pitchFamily="34" charset="0"/>
              <a:buChar char="•"/>
            </a:pPr>
            <a:r>
              <a:rPr lang="en-US" b="0" i="0" dirty="0"/>
              <a:t>Do the quantities and hours look correct?</a:t>
            </a:r>
          </a:p>
          <a:p>
            <a:pPr marL="628650" lvl="1" indent="-171450">
              <a:buFont typeface="Arial" panose="020B0604020202020204" pitchFamily="34" charset="0"/>
              <a:buChar char="•"/>
            </a:pPr>
            <a:r>
              <a:rPr lang="en-US" b="0" i="0" dirty="0"/>
              <a:t>Which valuation method makes the most sense in this context?</a:t>
            </a:r>
          </a:p>
          <a:p>
            <a:pPr marL="628650" lvl="1" indent="-171450">
              <a:buFont typeface="Arial" panose="020B0604020202020204" pitchFamily="34" charset="0"/>
              <a:buChar char="•"/>
            </a:pPr>
            <a:r>
              <a:rPr lang="en-US" b="0" i="0" dirty="0"/>
              <a:t>How would the choice of method affect advocacy and funding?</a:t>
            </a:r>
          </a:p>
          <a:p>
            <a:pPr marL="628650" lvl="1" indent="-171450">
              <a:buFont typeface="Arial" panose="020B0604020202020204" pitchFamily="34" charset="0"/>
              <a:buChar char="•"/>
            </a:pPr>
            <a:r>
              <a:rPr lang="en-US" b="0" i="0" dirty="0"/>
              <a:t>Are we comfortable with how partially paid volunteers are represented — both the stipend in financial costs and the additional value in economic costs?</a:t>
            </a:r>
          </a:p>
          <a:p>
            <a:pPr marL="171450" indent="-171450">
              <a:buFont typeface="Arial" panose="020B0604020202020204" pitchFamily="34" charset="0"/>
              <a:buChar char="•"/>
            </a:pPr>
            <a:r>
              <a:rPr lang="en-US" b="0" i="0" dirty="0"/>
              <a:t>Wrap-up message: The goal is to ensure that unpaid or underpaid contributions are recognized and valued fairly in the results.</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BF41F1CB-D3B5-12DA-E890-59521C447305}"/>
              </a:ext>
            </a:extLst>
          </p:cNvPr>
          <p:cNvSpPr>
            <a:spLocks noGrp="1"/>
          </p:cNvSpPr>
          <p:nvPr>
            <p:ph type="sldNum" sz="quarter" idx="5"/>
          </p:nvPr>
        </p:nvSpPr>
        <p:spPr/>
        <p:txBody>
          <a:bodyPr/>
          <a:lstStyle/>
          <a:p>
            <a:fld id="{A2650739-CA58-487E-82D5-D6324AF33BFA}" type="slidenum">
              <a:rPr lang="en-GB" smtClean="0"/>
              <a:t>110</a:t>
            </a:fld>
            <a:endParaRPr lang="en-GB"/>
          </a:p>
        </p:txBody>
      </p:sp>
    </p:spTree>
    <p:extLst>
      <p:ext uri="{BB962C8B-B14F-4D97-AF65-F5344CB8AC3E}">
        <p14:creationId xmlns:p14="http://schemas.microsoft.com/office/powerpoint/2010/main" val="3111624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F316-C6D8-68BE-41FA-CA63FD2F7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5FFCF-BF64-0135-BA77-723169436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CF2A8-622C-50DB-5316-752642FBC7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Refer participants to Chapter 4, Box 4.4: this explains how to conduct the exercise step by step.</a:t>
            </a:r>
          </a:p>
          <a:p>
            <a:pPr marL="171450" indent="-171450">
              <a:buFont typeface="Arial" panose="020B0604020202020204" pitchFamily="34" charset="0"/>
              <a:buChar char="•"/>
            </a:pPr>
            <a:r>
              <a:rPr lang="en-US" b="0" i="0" dirty="0"/>
              <a:t>Remind: financial records may show stipends, but these do not always reflect the full value of contributions.</a:t>
            </a:r>
          </a:p>
          <a:p>
            <a:pPr marL="171450" indent="-171450">
              <a:buFont typeface="Arial" panose="020B0604020202020204" pitchFamily="34" charset="0"/>
              <a:buChar char="•"/>
            </a:pPr>
            <a:r>
              <a:rPr lang="en-US" b="0" i="0" dirty="0"/>
              <a:t>Three steps to check with participants:</a:t>
            </a:r>
          </a:p>
          <a:p>
            <a:pPr marL="171450" indent="-171450">
              <a:buFont typeface="Arial" panose="020B0604020202020204" pitchFamily="34" charset="0"/>
              <a:buChar char="•"/>
            </a:pPr>
            <a:r>
              <a:rPr lang="en-US" b="0" i="0" dirty="0"/>
              <a:t>Quantifying volunteers</a:t>
            </a:r>
          </a:p>
          <a:p>
            <a:pPr marL="628650" lvl="1" indent="-171450">
              <a:buFont typeface="Arial" panose="020B0604020202020204" pitchFamily="34" charset="0"/>
              <a:buChar char="•"/>
            </a:pPr>
            <a:r>
              <a:rPr lang="en-US" b="0" i="0" dirty="0"/>
              <a:t>How many were active during the costing period?</a:t>
            </a:r>
          </a:p>
          <a:p>
            <a:pPr marL="628650" lvl="1" indent="-171450">
              <a:buFont typeface="Arial" panose="020B0604020202020204" pitchFamily="34" charset="0"/>
              <a:buChar char="•"/>
            </a:pPr>
            <a:r>
              <a:rPr lang="en-US" b="0" i="0" dirty="0"/>
              <a:t>Refer to registries, activity logs, or rosters.</a:t>
            </a:r>
          </a:p>
          <a:p>
            <a:pPr marL="171450" indent="-171450">
              <a:buFont typeface="Arial" panose="020B0604020202020204" pitchFamily="34" charset="0"/>
              <a:buChar char="•"/>
            </a:pPr>
            <a:r>
              <a:rPr lang="en-US" b="0" i="0" dirty="0"/>
              <a:t>Measuring time worked</a:t>
            </a:r>
          </a:p>
          <a:p>
            <a:pPr marL="628650" lvl="1" indent="-171450">
              <a:buFont typeface="Arial" panose="020B0604020202020204" pitchFamily="34" charset="0"/>
              <a:buChar char="•"/>
            </a:pPr>
            <a:r>
              <a:rPr lang="en-US" b="0" i="0" dirty="0"/>
              <a:t>Estimate hours using timesheets, logs, or recall.</a:t>
            </a:r>
          </a:p>
          <a:p>
            <a:pPr marL="628650" lvl="1" indent="-171450">
              <a:buFont typeface="Arial" panose="020B0604020202020204" pitchFamily="34" charset="0"/>
              <a:buChar char="•"/>
            </a:pPr>
            <a:r>
              <a:rPr lang="en-US" b="0" i="0" dirty="0"/>
              <a:t>Cross-check: does the average per person seem realistic?</a:t>
            </a:r>
          </a:p>
          <a:p>
            <a:pPr marL="171450" indent="-171450">
              <a:buFont typeface="Arial" panose="020B0604020202020204" pitchFamily="34" charset="0"/>
              <a:buChar char="•"/>
            </a:pPr>
            <a:r>
              <a:rPr lang="en-US" b="0" i="0" dirty="0"/>
              <a:t>Valuing time contributed</a:t>
            </a:r>
          </a:p>
          <a:p>
            <a:pPr marL="628650" lvl="1" indent="-171450">
              <a:buFont typeface="Arial" panose="020B0604020202020204" pitchFamily="34" charset="0"/>
              <a:buChar char="•"/>
            </a:pPr>
            <a:r>
              <a:rPr lang="en-US" b="0" i="0" dirty="0"/>
              <a:t>Show at least two different valuation methods (e.g., minimum wage vs. replacement cost).</a:t>
            </a:r>
          </a:p>
          <a:p>
            <a:pPr marL="628650" lvl="1" indent="-171450">
              <a:buFont typeface="Arial" panose="020B0604020202020204" pitchFamily="34" charset="0"/>
              <a:buChar char="•"/>
            </a:pPr>
            <a:r>
              <a:rPr lang="en-US" b="0" i="0" dirty="0"/>
              <a:t>Highlight that some volunteers are partially paid: stipends may cover transport but not reflect the real opportunity cost of their time.</a:t>
            </a:r>
          </a:p>
          <a:p>
            <a:pPr marL="628650" lvl="1" indent="-171450">
              <a:buFont typeface="Arial" panose="020B0604020202020204" pitchFamily="34" charset="0"/>
              <a:buChar char="•"/>
            </a:pPr>
            <a:r>
              <a:rPr lang="en-US" b="0" i="0" dirty="0"/>
              <a:t>For partially paid volunteers:</a:t>
            </a:r>
          </a:p>
          <a:p>
            <a:pPr marL="1085850" lvl="2" indent="-171450">
              <a:buFont typeface="Arial" panose="020B0604020202020204" pitchFamily="34" charset="0"/>
              <a:buChar char="•"/>
            </a:pPr>
            <a:r>
              <a:rPr lang="en-US" b="0" i="0" dirty="0"/>
              <a:t>Stipend appears in financial costs.</a:t>
            </a:r>
          </a:p>
          <a:p>
            <a:pPr marL="1085850" lvl="2" indent="-171450">
              <a:buFont typeface="Arial" panose="020B0604020202020204" pitchFamily="34" charset="0"/>
              <a:buChar char="•"/>
            </a:pPr>
            <a:r>
              <a:rPr lang="en-US" b="0" i="0" dirty="0"/>
              <a:t>Add a separate line in economic costing for the additional value of their time, beyond stipends.</a:t>
            </a:r>
          </a:p>
          <a:p>
            <a:pPr marL="171450" indent="-171450">
              <a:buFont typeface="Arial" panose="020B0604020202020204" pitchFamily="34" charset="0"/>
              <a:buChar char="•"/>
            </a:pPr>
            <a:r>
              <a:rPr lang="en-US" b="0" i="0" dirty="0"/>
              <a:t>Discussion prompts:</a:t>
            </a:r>
          </a:p>
          <a:p>
            <a:pPr marL="628650" lvl="1" indent="-171450">
              <a:buFont typeface="Arial" panose="020B0604020202020204" pitchFamily="34" charset="0"/>
              <a:buChar char="•"/>
            </a:pPr>
            <a:r>
              <a:rPr lang="en-US" b="0" i="0" dirty="0"/>
              <a:t>Do the quantities and hours look correct?</a:t>
            </a:r>
          </a:p>
          <a:p>
            <a:pPr marL="628650" lvl="1" indent="-171450">
              <a:buFont typeface="Arial" panose="020B0604020202020204" pitchFamily="34" charset="0"/>
              <a:buChar char="•"/>
            </a:pPr>
            <a:r>
              <a:rPr lang="en-US" b="0" i="0" dirty="0"/>
              <a:t>Which valuation method makes the most sense in this context?</a:t>
            </a:r>
          </a:p>
          <a:p>
            <a:pPr marL="628650" lvl="1" indent="-171450">
              <a:buFont typeface="Arial" panose="020B0604020202020204" pitchFamily="34" charset="0"/>
              <a:buChar char="•"/>
            </a:pPr>
            <a:r>
              <a:rPr lang="en-US" b="0" i="0" dirty="0"/>
              <a:t>How would the choice of method affect advocacy and funding?</a:t>
            </a:r>
          </a:p>
          <a:p>
            <a:pPr marL="628650" lvl="1" indent="-171450">
              <a:buFont typeface="Arial" panose="020B0604020202020204" pitchFamily="34" charset="0"/>
              <a:buChar char="•"/>
            </a:pPr>
            <a:r>
              <a:rPr lang="en-US" b="0" i="0" dirty="0"/>
              <a:t>Are we comfortable with how partially paid volunteers are represented — both the stipend in financial costs and the additional value in economic costs?</a:t>
            </a:r>
          </a:p>
          <a:p>
            <a:pPr marL="171450" indent="-171450">
              <a:buFont typeface="Arial" panose="020B0604020202020204" pitchFamily="34" charset="0"/>
              <a:buChar char="•"/>
            </a:pPr>
            <a:r>
              <a:rPr lang="en-US" b="0" i="0" dirty="0"/>
              <a:t>Wrap-up message: The goal is to ensure that unpaid or underpaid contributions are recognized and valued fairly in the results.</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ED26913D-0363-FDA0-6657-162B25A9EC32}"/>
              </a:ext>
            </a:extLst>
          </p:cNvPr>
          <p:cNvSpPr>
            <a:spLocks noGrp="1"/>
          </p:cNvSpPr>
          <p:nvPr>
            <p:ph type="sldNum" sz="quarter" idx="5"/>
          </p:nvPr>
        </p:nvSpPr>
        <p:spPr/>
        <p:txBody>
          <a:bodyPr/>
          <a:lstStyle/>
          <a:p>
            <a:fld id="{A2650739-CA58-487E-82D5-D6324AF33BFA}" type="slidenum">
              <a:rPr lang="en-GB" smtClean="0"/>
              <a:t>111</a:t>
            </a:fld>
            <a:endParaRPr lang="en-GB"/>
          </a:p>
        </p:txBody>
      </p:sp>
    </p:spTree>
    <p:extLst>
      <p:ext uri="{BB962C8B-B14F-4D97-AF65-F5344CB8AC3E}">
        <p14:creationId xmlns:p14="http://schemas.microsoft.com/office/powerpoint/2010/main" val="31389200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C7945-7EB8-1422-E7F2-4AAE957F4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813A0-0BC4-B93C-562E-1C43530B3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49F1A-4E5C-03A3-A867-AEC3F630C8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endParaRPr lang="en-US" dirty="0"/>
          </a:p>
          <a:p>
            <a:pPr marL="171450" indent="-171450">
              <a:buFont typeface="Arial" panose="020B0604020202020204" pitchFamily="34" charset="0"/>
              <a:buChar char="•"/>
            </a:pPr>
            <a:r>
              <a:rPr lang="en-US" b="0" i="0" dirty="0"/>
              <a:t>Bring back the list of expectations captured during introductions (flip chart, board, or projected notes).</a:t>
            </a:r>
          </a:p>
          <a:p>
            <a:pPr marL="171450" indent="-171450">
              <a:buFont typeface="Arial" panose="020B0604020202020204" pitchFamily="34" charset="0"/>
              <a:buChar char="•"/>
            </a:pPr>
            <a:r>
              <a:rPr lang="en-US" b="0" i="0" dirty="0"/>
              <a:t>Read through each expectation one by one, and check with participants whether it was addressed.</a:t>
            </a:r>
          </a:p>
          <a:p>
            <a:pPr marL="171450" indent="-171450">
              <a:buFont typeface="Arial" panose="020B0604020202020204" pitchFamily="34" charset="0"/>
              <a:buChar char="•"/>
            </a:pPr>
            <a:r>
              <a:rPr lang="en-US" b="0" i="0" dirty="0"/>
              <a:t>Acknowledge any expectations not yet met, agree on how and when they will be followed up.</a:t>
            </a:r>
          </a:p>
          <a:p>
            <a:pPr marL="171450" indent="-171450">
              <a:buFont typeface="Arial" panose="020B0604020202020204" pitchFamily="34" charset="0"/>
              <a:buChar char="•"/>
            </a:pPr>
            <a:r>
              <a:rPr lang="en-US" b="0" i="0" dirty="0"/>
              <a:t>Thank participants for their contributions, and confirm next steps (e.g., timeline, responsibilities, upcoming meetings).</a:t>
            </a:r>
          </a:p>
          <a:p>
            <a:endParaRPr lang="en-GB" dirty="0"/>
          </a:p>
        </p:txBody>
      </p:sp>
      <p:sp>
        <p:nvSpPr>
          <p:cNvPr id="4" name="Slide Number Placeholder 3">
            <a:extLst>
              <a:ext uri="{FF2B5EF4-FFF2-40B4-BE49-F238E27FC236}">
                <a16:creationId xmlns:a16="http://schemas.microsoft.com/office/drawing/2014/main" id="{57BDA7DA-43B6-A7D4-3287-FA30129FC02A}"/>
              </a:ext>
            </a:extLst>
          </p:cNvPr>
          <p:cNvSpPr>
            <a:spLocks noGrp="1"/>
          </p:cNvSpPr>
          <p:nvPr>
            <p:ph type="sldNum" sz="quarter" idx="5"/>
          </p:nvPr>
        </p:nvSpPr>
        <p:spPr/>
        <p:txBody>
          <a:bodyPr/>
          <a:lstStyle/>
          <a:p>
            <a:fld id="{A2650739-CA58-487E-82D5-D6324AF33BFA}" type="slidenum">
              <a:rPr lang="en-GB" smtClean="0"/>
              <a:t>112</a:t>
            </a:fld>
            <a:endParaRPr lang="en-GB"/>
          </a:p>
        </p:txBody>
      </p:sp>
    </p:spTree>
    <p:extLst>
      <p:ext uri="{BB962C8B-B14F-4D97-AF65-F5344CB8AC3E}">
        <p14:creationId xmlns:p14="http://schemas.microsoft.com/office/powerpoint/2010/main" val="8806617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E4DDF-2F5B-F582-9D7C-CDABCE9D3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56B9A-57F3-E1ED-71A1-B98C61DED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49B92-FAC7-ACB4-7CD4-7A0AB8516C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161AAA-92C3-4092-EC21-C9753C880F81}"/>
              </a:ext>
            </a:extLst>
          </p:cNvPr>
          <p:cNvSpPr>
            <a:spLocks noGrp="1"/>
          </p:cNvSpPr>
          <p:nvPr>
            <p:ph type="sldNum" sz="quarter" idx="5"/>
          </p:nvPr>
        </p:nvSpPr>
        <p:spPr/>
        <p:txBody>
          <a:bodyPr/>
          <a:lstStyle/>
          <a:p>
            <a:fld id="{A2650739-CA58-487E-82D5-D6324AF33BFA}" type="slidenum">
              <a:rPr lang="en-GB" smtClean="0"/>
              <a:t>113</a:t>
            </a:fld>
            <a:endParaRPr lang="en-GB"/>
          </a:p>
        </p:txBody>
      </p:sp>
    </p:spTree>
    <p:extLst>
      <p:ext uri="{BB962C8B-B14F-4D97-AF65-F5344CB8AC3E}">
        <p14:creationId xmlns:p14="http://schemas.microsoft.com/office/powerpoint/2010/main" val="1509158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647B-1E65-6712-6418-341CF6758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7736C-F0A2-F4DB-057E-4E3D9EE22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1BE2D-A007-EB46-63C4-E6EEBBB95DB2}"/>
              </a:ext>
            </a:extLst>
          </p:cNvPr>
          <p:cNvSpPr>
            <a:spLocks noGrp="1"/>
          </p:cNvSpPr>
          <p:nvPr>
            <p:ph type="body" idx="1"/>
          </p:nvPr>
        </p:nvSpPr>
        <p:spPr/>
        <p:txBody>
          <a:bodyPr/>
          <a:lstStyle/>
          <a:p>
            <a:r>
              <a:rPr lang="en-GB" dirty="0"/>
              <a:t>Notes for facilitator: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Emphasize this is a working session, not a formal presentation. Everyone’s input is expected. </a:t>
            </a:r>
          </a:p>
          <a:p>
            <a:pPr marL="171450" indent="-171450" algn="l" defTabSz="914400" rtl="0" eaLnBrk="1" latinLnBrk="0" hangingPunct="1">
              <a:buFont typeface="Arial" panose="020B0604020202020204" pitchFamily="34" charset="0"/>
              <a:buChar char="•"/>
            </a:pPr>
            <a:r>
              <a:rPr lang="en-US" b="0" dirty="0"/>
              <a:t>Stress that this is about collaborative validation. The goal is to ensure the results reflect reality and are trusted by everyone before moving to final presentation.</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endParaRPr lang="en-GB" dirty="0"/>
          </a:p>
          <a:p>
            <a:endParaRPr lang="en-GB" dirty="0"/>
          </a:p>
        </p:txBody>
      </p:sp>
      <p:sp>
        <p:nvSpPr>
          <p:cNvPr id="4" name="Slide Number Placeholder 3">
            <a:extLst>
              <a:ext uri="{FF2B5EF4-FFF2-40B4-BE49-F238E27FC236}">
                <a16:creationId xmlns:a16="http://schemas.microsoft.com/office/drawing/2014/main" id="{6D33B725-42C7-0A1A-67F4-E794118DFFF7}"/>
              </a:ext>
            </a:extLst>
          </p:cNvPr>
          <p:cNvSpPr>
            <a:spLocks noGrp="1"/>
          </p:cNvSpPr>
          <p:nvPr>
            <p:ph type="sldNum" sz="quarter" idx="5"/>
          </p:nvPr>
        </p:nvSpPr>
        <p:spPr/>
        <p:txBody>
          <a:bodyPr/>
          <a:lstStyle/>
          <a:p>
            <a:fld id="{A2650739-CA58-487E-82D5-D6324AF33BFA}" type="slidenum">
              <a:rPr lang="en-GB" smtClean="0"/>
              <a:t>116</a:t>
            </a:fld>
            <a:endParaRPr lang="en-GB"/>
          </a:p>
        </p:txBody>
      </p:sp>
    </p:spTree>
    <p:extLst>
      <p:ext uri="{BB962C8B-B14F-4D97-AF65-F5344CB8AC3E}">
        <p14:creationId xmlns:p14="http://schemas.microsoft.com/office/powerpoint/2010/main" val="37480982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DE9B4-8FCD-0C5A-D613-FD96C75E3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4AC6D-1D25-AA6C-F5DD-B8358CB41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69AC0-377D-0A40-834D-6F93C4166A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placeholder for discussion. Insert draft total costs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9.1 of the Guidelines and Box 9.1 for suggestions on how to develop this graphic.</a:t>
            </a:r>
            <a:endParaRPr lang="en-US" b="0" i="0" dirty="0"/>
          </a:p>
          <a:p>
            <a:pPr marL="171450" indent="-171450">
              <a:buFont typeface="Arial" panose="020B0604020202020204" pitchFamily="34" charset="0"/>
              <a:buChar char="•"/>
            </a:pPr>
            <a:r>
              <a:rPr lang="en-US" b="0" i="0" dirty="0"/>
              <a:t>Remind participants: this is not final, the purpose is to validate results together.</a:t>
            </a:r>
          </a:p>
          <a:p>
            <a:pPr marL="171450" indent="-171450">
              <a:buFont typeface="Arial" panose="020B0604020202020204" pitchFamily="34" charset="0"/>
              <a:buChar char="•"/>
            </a:pPr>
            <a:r>
              <a:rPr lang="en-US" b="0" i="0" dirty="0"/>
              <a:t>As discussion unfolds, take notes of suggested corrections or adjustments.</a:t>
            </a:r>
          </a:p>
          <a:p>
            <a:pPr marL="171450" indent="-171450">
              <a:buFont typeface="Arial" panose="020B0604020202020204" pitchFamily="34" charset="0"/>
              <a:buChar char="•"/>
            </a:pPr>
            <a:r>
              <a:rPr lang="en-US" b="0" i="0" dirty="0"/>
              <a:t>Discussion prompts for participants:</a:t>
            </a:r>
          </a:p>
          <a:p>
            <a:pPr marL="628650" lvl="1" indent="-171450">
              <a:buFont typeface="Arial" panose="020B0604020202020204" pitchFamily="34" charset="0"/>
              <a:buChar char="•"/>
            </a:pPr>
            <a:r>
              <a:rPr lang="en-US" b="0" i="0" dirty="0"/>
              <a:t>Do these totals look plausible based on your knowledge of the intervention?</a:t>
            </a:r>
          </a:p>
          <a:p>
            <a:pPr marL="628650" lvl="1" indent="-171450">
              <a:buFont typeface="Arial" panose="020B0604020202020204" pitchFamily="34" charset="0"/>
              <a:buChar char="•"/>
            </a:pPr>
            <a:r>
              <a:rPr lang="en-US" b="0" i="0" dirty="0"/>
              <a:t>Compare these figures with past costings or past budgets:</a:t>
            </a:r>
          </a:p>
          <a:p>
            <a:pPr marL="1085850" lvl="2" indent="-171450">
              <a:buFont typeface="Arial" panose="020B0604020202020204" pitchFamily="34" charset="0"/>
              <a:buChar char="•"/>
            </a:pPr>
            <a:r>
              <a:rPr lang="en-US" b="0" i="0" dirty="0"/>
              <a:t>Are the totals broadly consistent?</a:t>
            </a:r>
          </a:p>
          <a:p>
            <a:pPr marL="1085850" lvl="2" indent="-171450">
              <a:buFont typeface="Arial" panose="020B0604020202020204" pitchFamily="34" charset="0"/>
              <a:buChar char="•"/>
            </a:pPr>
            <a:r>
              <a:rPr lang="en-US" b="0" i="0" dirty="0"/>
              <a:t>If there are differences, what might explain them?</a:t>
            </a:r>
          </a:p>
          <a:p>
            <a:pPr marL="628650" lvl="1" indent="-171450">
              <a:buFont typeface="Arial" panose="020B0604020202020204" pitchFamily="34" charset="0"/>
              <a:buChar char="•"/>
            </a:pPr>
            <a:r>
              <a:rPr lang="en-US" b="0" i="0" dirty="0"/>
              <a:t>Does anything appear to be missing from the analysis?</a:t>
            </a:r>
          </a:p>
          <a:p>
            <a:pPr marL="628650" lvl="1" indent="-171450">
              <a:buFont typeface="Arial" panose="020B0604020202020204" pitchFamily="34" charset="0"/>
              <a:buChar char="•"/>
            </a:pPr>
            <a:r>
              <a:rPr lang="en-US" b="0" i="0" dirty="0"/>
              <a:t>Have the costs and contributions from all relevant stakeholders been considered and included?</a:t>
            </a:r>
          </a:p>
          <a:p>
            <a:pPr marL="1085850" lvl="2" indent="-171450">
              <a:buFont typeface="Arial" panose="020B0604020202020204" pitchFamily="34" charset="0"/>
              <a:buChar char="•"/>
            </a:pPr>
            <a:r>
              <a:rPr lang="en-US" b="0" i="0" dirty="0"/>
              <a:t>Are there any paid or unpaid costs from partners that should be reflected in this result?</a:t>
            </a:r>
            <a:endParaRPr lang="en-US" b="0" dirty="0"/>
          </a:p>
          <a:p>
            <a:pPr marL="171450" indent="-171450">
              <a:buFont typeface="Arial" panose="020B0604020202020204" pitchFamily="34" charset="0"/>
              <a:buChar char="•"/>
            </a:pPr>
            <a:r>
              <a:rPr lang="en-US" b="0" dirty="0"/>
              <a:t>Prompts on presentation of results:</a:t>
            </a:r>
          </a:p>
          <a:p>
            <a:pPr marL="628650" lvl="1" indent="-171450">
              <a:buFont typeface="Arial" panose="020B0604020202020204" pitchFamily="34" charset="0"/>
              <a:buChar char="•"/>
            </a:pPr>
            <a:r>
              <a:rPr lang="en-US" b="0" dirty="0"/>
              <a:t>Are you comfortable with how this result is shown in the graphic?</a:t>
            </a:r>
          </a:p>
          <a:p>
            <a:pPr marL="628650" lvl="1" indent="-171450">
              <a:buFont typeface="Arial" panose="020B0604020202020204" pitchFamily="34" charset="0"/>
              <a:buChar char="•"/>
            </a:pPr>
            <a:r>
              <a:rPr lang="en-US" b="0" dirty="0"/>
              <a:t>Do you have suggestions for improving the way it is presented?</a:t>
            </a:r>
          </a:p>
          <a:p>
            <a:pPr marL="628650" lvl="1" indent="-171450">
              <a:buFont typeface="Arial" panose="020B0604020202020204" pitchFamily="34" charset="0"/>
              <a:buChar char="•"/>
            </a:pPr>
            <a:r>
              <a:rPr lang="en-US" b="0" dirty="0"/>
              <a:t>Would you prefer to see these totals presented differently at the dissemination meeting?</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27B48D8A-EE98-8399-CE06-7F23C5E8EF87}"/>
              </a:ext>
            </a:extLst>
          </p:cNvPr>
          <p:cNvSpPr>
            <a:spLocks noGrp="1"/>
          </p:cNvSpPr>
          <p:nvPr>
            <p:ph type="sldNum" sz="quarter" idx="5"/>
          </p:nvPr>
        </p:nvSpPr>
        <p:spPr/>
        <p:txBody>
          <a:bodyPr/>
          <a:lstStyle/>
          <a:p>
            <a:fld id="{A2650739-CA58-487E-82D5-D6324AF33BFA}" type="slidenum">
              <a:rPr lang="en-GB" smtClean="0"/>
              <a:t>118</a:t>
            </a:fld>
            <a:endParaRPr lang="en-GB"/>
          </a:p>
        </p:txBody>
      </p:sp>
    </p:spTree>
    <p:extLst>
      <p:ext uri="{BB962C8B-B14F-4D97-AF65-F5344CB8AC3E}">
        <p14:creationId xmlns:p14="http://schemas.microsoft.com/office/powerpoint/2010/main" val="110215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C1276-8D01-86C8-D80A-8708C587A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BEE01-159F-37B1-A453-9B9221CBD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7D725-2A75-2956-A33E-84CE693C9F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The first step in any costing or budgeting exercise is to define the intervention(s) to be included. This slide provides a template for capturing those definitions.</a:t>
            </a:r>
          </a:p>
          <a:p>
            <a:pPr marL="171450" indent="-171450">
              <a:buFont typeface="Arial" panose="020B0604020202020204" pitchFamily="34" charset="0"/>
              <a:buChar char="•"/>
            </a:pPr>
            <a:r>
              <a:rPr lang="en-US" b="0" dirty="0"/>
              <a:t>Refer participants to Chapter 5.1 of the Guidelines and the Intervention Definition Tool (Appendix 4), which provide detailed guidance.</a:t>
            </a:r>
          </a:p>
          <a:p>
            <a:pPr marL="171450" indent="-171450">
              <a:buFont typeface="Arial" panose="020B0604020202020204" pitchFamily="34" charset="0"/>
              <a:buChar char="•"/>
            </a:pPr>
            <a:r>
              <a:rPr lang="en-US" b="0" dirty="0"/>
              <a:t>Encourage other participant(s) to present this slide and its contents</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C34ACDD3-4065-0CA1-1A90-056F06929BB5}"/>
              </a:ext>
            </a:extLst>
          </p:cNvPr>
          <p:cNvSpPr>
            <a:spLocks noGrp="1"/>
          </p:cNvSpPr>
          <p:nvPr>
            <p:ph type="sldNum" sz="quarter" idx="5"/>
          </p:nvPr>
        </p:nvSpPr>
        <p:spPr/>
        <p:txBody>
          <a:bodyPr/>
          <a:lstStyle/>
          <a:p>
            <a:fld id="{A2650739-CA58-487E-82D5-D6324AF33BFA}" type="slidenum">
              <a:rPr lang="en-GB" smtClean="0"/>
              <a:t>14</a:t>
            </a:fld>
            <a:endParaRPr lang="en-GB"/>
          </a:p>
        </p:txBody>
      </p:sp>
    </p:spTree>
    <p:extLst>
      <p:ext uri="{BB962C8B-B14F-4D97-AF65-F5344CB8AC3E}">
        <p14:creationId xmlns:p14="http://schemas.microsoft.com/office/powerpoint/2010/main" val="23560070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B1AB-5AB7-211A-06E2-17B918527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29234-2E90-A6DF-D44F-EDDEFF097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5A944-18F9-61D9-7E89-A7DB00F6B7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placeholder for discussion. I</a:t>
            </a:r>
            <a:r>
              <a:rPr lang="en-US" dirty="0"/>
              <a:t>nsert a draft stacked bar chart (or similar) showing the distribution of costs by input category (e.g., personnel, supplies, transport, equipment, central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9.2 of the Guidelines and Box 9.3 for suggestions on how to develop this graphic.</a:t>
            </a:r>
            <a:endParaRPr lang="en-US" dirty="0"/>
          </a:p>
          <a:p>
            <a:pPr marL="171450" indent="-171450">
              <a:buFont typeface="Arial" panose="020B0604020202020204" pitchFamily="34" charset="0"/>
              <a:buChar char="•"/>
            </a:pPr>
            <a:r>
              <a:rPr lang="en-US" b="0" i="0" dirty="0"/>
              <a:t>Remind participants: this is not final, the purpose is to validate results together.</a:t>
            </a:r>
          </a:p>
          <a:p>
            <a:pPr marL="171450" indent="-171450">
              <a:buFont typeface="Arial" panose="020B0604020202020204" pitchFamily="34" charset="0"/>
              <a:buChar char="•"/>
            </a:pPr>
            <a:r>
              <a:rPr lang="en-US" b="0" i="0" dirty="0"/>
              <a:t>As discussion unfolds, take notes of suggested corrections or adjustments.</a:t>
            </a:r>
          </a:p>
          <a:p>
            <a:pPr marL="171450" indent="-171450">
              <a:buFont typeface="Arial" panose="020B0604020202020204" pitchFamily="34" charset="0"/>
              <a:buChar char="•"/>
            </a:pPr>
            <a:r>
              <a:rPr lang="en-US" b="0" i="0" dirty="0"/>
              <a:t>Discussion prompts for participants:</a:t>
            </a:r>
          </a:p>
          <a:p>
            <a:pPr marL="628650" lvl="1" indent="-171450">
              <a:buFont typeface="Arial" panose="020B0604020202020204" pitchFamily="34" charset="0"/>
              <a:buChar char="•"/>
            </a:pPr>
            <a:r>
              <a:rPr lang="en-US" b="0" dirty="0"/>
              <a:t>Do the proportions across categories (e.g., personnel vs. supplies vs. transport) look plausible for this intervention?</a:t>
            </a:r>
          </a:p>
          <a:p>
            <a:pPr marL="628650" lvl="1" indent="-171450">
              <a:buFont typeface="Arial" panose="020B0604020202020204" pitchFamily="34" charset="0"/>
              <a:buChar char="•"/>
            </a:pPr>
            <a:r>
              <a:rPr lang="en-US" b="0" dirty="0"/>
              <a:t>Are there any surprising patterns (e.g., unusually high/low shares for a given input)?</a:t>
            </a:r>
          </a:p>
          <a:p>
            <a:pPr marL="628650" lvl="1" indent="-171450">
              <a:buFont typeface="Arial" panose="020B0604020202020204" pitchFamily="34" charset="0"/>
              <a:buChar char="•"/>
            </a:pPr>
            <a:r>
              <a:rPr lang="en-US" b="0" dirty="0"/>
              <a:t>Compare these results to past costings or budgets:</a:t>
            </a:r>
          </a:p>
          <a:p>
            <a:pPr marL="1085850" lvl="2" indent="-171450">
              <a:buFont typeface="Arial" panose="020B0604020202020204" pitchFamily="34" charset="0"/>
              <a:buChar char="•"/>
            </a:pPr>
            <a:r>
              <a:rPr lang="en-US" b="0" dirty="0"/>
              <a:t>Are input shares broadly consistent?</a:t>
            </a:r>
          </a:p>
          <a:p>
            <a:pPr marL="1085850" lvl="2" indent="-171450">
              <a:buFont typeface="Arial" panose="020B0604020202020204" pitchFamily="34" charset="0"/>
              <a:buChar char="•"/>
            </a:pPr>
            <a:r>
              <a:rPr lang="en-US" b="0" dirty="0"/>
              <a:t>If not, what explains differences? (e.g., changes in delivery model, scale, context)</a:t>
            </a:r>
          </a:p>
          <a:p>
            <a:pPr marL="1085850" lvl="2" indent="-171450">
              <a:buFont typeface="Arial" panose="020B0604020202020204" pitchFamily="34" charset="0"/>
              <a:buChar char="•"/>
            </a:pPr>
            <a:r>
              <a:rPr lang="en-US" b="0" dirty="0"/>
              <a:t>Are all expected input categories captured? Has anything been left out?</a:t>
            </a:r>
          </a:p>
          <a:p>
            <a:pPr marL="171450" indent="-171450">
              <a:buFont typeface="Arial" panose="020B0604020202020204" pitchFamily="34" charset="0"/>
              <a:buChar char="•"/>
            </a:pPr>
            <a:r>
              <a:rPr lang="en-US" b="0" dirty="0"/>
              <a:t>Prompts on presentation of results:</a:t>
            </a:r>
          </a:p>
          <a:p>
            <a:pPr marL="628650" lvl="1" indent="-171450">
              <a:buFont typeface="Arial" panose="020B0604020202020204" pitchFamily="34" charset="0"/>
              <a:buChar char="•"/>
            </a:pPr>
            <a:r>
              <a:rPr lang="en-US" b="0" dirty="0"/>
              <a:t>Are you comfortable with how this result is shown in the graphic?</a:t>
            </a:r>
          </a:p>
          <a:p>
            <a:pPr marL="628650" lvl="1" indent="-171450">
              <a:buFont typeface="Arial" panose="020B0604020202020204" pitchFamily="34" charset="0"/>
              <a:buChar char="•"/>
            </a:pPr>
            <a:r>
              <a:rPr lang="en-US" b="0" dirty="0"/>
              <a:t>Do you have suggestions for improving the way it is presented?</a:t>
            </a:r>
          </a:p>
          <a:p>
            <a:pPr marL="628650" lvl="1" indent="-171450">
              <a:buFont typeface="Arial" panose="020B0604020202020204" pitchFamily="34" charset="0"/>
              <a:buChar char="•"/>
            </a:pPr>
            <a:r>
              <a:rPr lang="en-US" b="0" dirty="0"/>
              <a:t>Would you prefer to see cost inputs presented differently at the dissemination meeting?</a:t>
            </a:r>
          </a:p>
          <a:p>
            <a:pPr mar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95774AB0-72B2-306C-B5C0-62682497B612}"/>
              </a:ext>
            </a:extLst>
          </p:cNvPr>
          <p:cNvSpPr>
            <a:spLocks noGrp="1"/>
          </p:cNvSpPr>
          <p:nvPr>
            <p:ph type="sldNum" sz="quarter" idx="5"/>
          </p:nvPr>
        </p:nvSpPr>
        <p:spPr/>
        <p:txBody>
          <a:bodyPr/>
          <a:lstStyle/>
          <a:p>
            <a:fld id="{A2650739-CA58-487E-82D5-D6324AF33BFA}" type="slidenum">
              <a:rPr lang="en-GB" smtClean="0"/>
              <a:t>119</a:t>
            </a:fld>
            <a:endParaRPr lang="en-GB"/>
          </a:p>
        </p:txBody>
      </p:sp>
    </p:spTree>
    <p:extLst>
      <p:ext uri="{BB962C8B-B14F-4D97-AF65-F5344CB8AC3E}">
        <p14:creationId xmlns:p14="http://schemas.microsoft.com/office/powerpoint/2010/main" val="29409125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01274-0639-2ADB-7836-59DF920EC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1DFA1-8621-EE8D-052D-D73F60055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E2135-553A-477A-1FB0-9C4813F447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placeholder for discussion. </a:t>
            </a:r>
            <a:r>
              <a:rPr lang="en-US" dirty="0"/>
              <a:t>Insert a draft stacked bar or side-by-side chart showing the split between central (above-intervention) costs and direct intervention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9.3 of the Guidelines and Box 9.5 for suggestions on how to develop this graphic.</a:t>
            </a:r>
            <a:endParaRPr lang="en-US" dirty="0"/>
          </a:p>
          <a:p>
            <a:pPr marL="171450" indent="-171450">
              <a:buFont typeface="Arial" panose="020B0604020202020204" pitchFamily="34" charset="0"/>
              <a:buChar char="•"/>
            </a:pPr>
            <a:r>
              <a:rPr lang="en-US" b="0" i="0" dirty="0"/>
              <a:t>Remind participants: this is not final, the purpose is to validate results together.</a:t>
            </a:r>
          </a:p>
          <a:p>
            <a:pPr marL="171450" indent="-171450">
              <a:buFont typeface="Arial" panose="020B0604020202020204" pitchFamily="34" charset="0"/>
              <a:buChar char="•"/>
            </a:pPr>
            <a:r>
              <a:rPr lang="en-US" b="0" i="0" dirty="0"/>
              <a:t>As discussion unfolds, take notes of suggested corrections or adjustments.</a:t>
            </a:r>
          </a:p>
          <a:p>
            <a:pPr marL="171450" indent="-171450">
              <a:buFont typeface="Arial" panose="020B0604020202020204" pitchFamily="34" charset="0"/>
              <a:buChar char="•"/>
            </a:pPr>
            <a:r>
              <a:rPr lang="en-US" b="0" i="0" dirty="0"/>
              <a:t>Discussion prompts for participants:</a:t>
            </a:r>
          </a:p>
          <a:p>
            <a:pPr marL="628650" lvl="1" indent="-171450">
              <a:buFont typeface="Arial" panose="020B0604020202020204" pitchFamily="34" charset="0"/>
              <a:buChar char="•"/>
            </a:pPr>
            <a:r>
              <a:rPr lang="en-US" b="0" dirty="0"/>
              <a:t>Does the balance between central and direct costs look plausible for this CLO and intervention?</a:t>
            </a:r>
          </a:p>
          <a:p>
            <a:pPr marL="628650" lvl="1" indent="-171450">
              <a:buFont typeface="Arial" panose="020B0604020202020204" pitchFamily="34" charset="0"/>
              <a:buChar char="•"/>
            </a:pPr>
            <a:r>
              <a:rPr lang="en-US" b="0" dirty="0"/>
              <a:t>Are central functions (e.g., management, coordination, administration) adequately represented?</a:t>
            </a:r>
          </a:p>
          <a:p>
            <a:pPr marL="628650" lvl="1" indent="-171450">
              <a:buFont typeface="Arial" panose="020B0604020202020204" pitchFamily="34" charset="0"/>
              <a:buChar char="•"/>
            </a:pPr>
            <a:r>
              <a:rPr lang="en-US" b="0" dirty="0"/>
              <a:t>Compare with past costings or budgets:</a:t>
            </a:r>
          </a:p>
          <a:p>
            <a:pPr marL="1085850" lvl="2" indent="-171450">
              <a:buFont typeface="Arial" panose="020B0604020202020204" pitchFamily="34" charset="0"/>
              <a:buChar char="•"/>
            </a:pPr>
            <a:r>
              <a:rPr lang="en-US" b="0" dirty="0"/>
              <a:t>Is the share of central vs. direct costs consistent with prior experience?</a:t>
            </a:r>
          </a:p>
          <a:p>
            <a:pPr marL="1085850" lvl="2" indent="-171450">
              <a:buFont typeface="Arial" panose="020B0604020202020204" pitchFamily="34" charset="0"/>
              <a:buChar char="•"/>
            </a:pPr>
            <a:r>
              <a:rPr lang="en-US" b="0" dirty="0"/>
              <a:t>If not, what might explain the differences?</a:t>
            </a:r>
          </a:p>
          <a:p>
            <a:pPr marL="628650" lvl="1" indent="-171450">
              <a:buFont typeface="Arial" panose="020B0604020202020204" pitchFamily="34" charset="0"/>
              <a:buChar char="•"/>
            </a:pPr>
            <a:r>
              <a:rPr lang="en-US" b="0" dirty="0"/>
              <a:t>For budgeting: are central costs realistically included in forward-looking plans, or are they at risk of being overlooked?</a:t>
            </a:r>
          </a:p>
          <a:p>
            <a:pPr marL="171450" indent="-171450">
              <a:buFont typeface="Arial" panose="020B0604020202020204" pitchFamily="34" charset="0"/>
              <a:buChar char="•"/>
            </a:pPr>
            <a:r>
              <a:rPr lang="en-US" b="0" dirty="0"/>
              <a:t>Prompts on presentation of results:</a:t>
            </a:r>
          </a:p>
          <a:p>
            <a:pPr marL="628650" lvl="1" indent="-171450">
              <a:buFont typeface="Arial" panose="020B0604020202020204" pitchFamily="34" charset="0"/>
              <a:buChar char="•"/>
            </a:pPr>
            <a:r>
              <a:rPr lang="en-US" b="0" dirty="0"/>
              <a:t>Are you comfortable with how this result is shown in the graphic?</a:t>
            </a:r>
          </a:p>
          <a:p>
            <a:pPr marL="628650" lvl="1" indent="-171450">
              <a:buFont typeface="Arial" panose="020B0604020202020204" pitchFamily="34" charset="0"/>
              <a:buChar char="•"/>
            </a:pPr>
            <a:r>
              <a:rPr lang="en-US" b="0" dirty="0"/>
              <a:t>Do you have suggestions for improving the way it is presented?</a:t>
            </a:r>
          </a:p>
          <a:p>
            <a:pPr marL="628650" lvl="1" indent="-171450">
              <a:buFont typeface="Arial" panose="020B0604020202020204" pitchFamily="34" charset="0"/>
              <a:buChar char="•"/>
            </a:pPr>
            <a:r>
              <a:rPr lang="en-US" b="0" dirty="0"/>
              <a:t>Would you prefer to see central vs. direct costs presented differently at the dissemination meeting?</a:t>
            </a:r>
          </a:p>
          <a:p>
            <a:pPr marL="171450" indent="-171450">
              <a:buFont typeface="Arial" panose="020B0604020202020204" pitchFamily="34" charset="0"/>
              <a:buChar char="•"/>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DD176220-E1AF-25FC-5354-E8B6C961E9EA}"/>
              </a:ext>
            </a:extLst>
          </p:cNvPr>
          <p:cNvSpPr>
            <a:spLocks noGrp="1"/>
          </p:cNvSpPr>
          <p:nvPr>
            <p:ph type="sldNum" sz="quarter" idx="5"/>
          </p:nvPr>
        </p:nvSpPr>
        <p:spPr/>
        <p:txBody>
          <a:bodyPr/>
          <a:lstStyle/>
          <a:p>
            <a:fld id="{A2650739-CA58-487E-82D5-D6324AF33BFA}" type="slidenum">
              <a:rPr lang="en-GB" smtClean="0"/>
              <a:t>120</a:t>
            </a:fld>
            <a:endParaRPr lang="en-GB"/>
          </a:p>
        </p:txBody>
      </p:sp>
    </p:spTree>
    <p:extLst>
      <p:ext uri="{BB962C8B-B14F-4D97-AF65-F5344CB8AC3E}">
        <p14:creationId xmlns:p14="http://schemas.microsoft.com/office/powerpoint/2010/main" val="38574613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045D-0BA1-EDCE-D279-63408D7A2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01E03-C138-BE65-22EA-6F040373C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1C7E5-EA98-46B2-C2BF-33DA63D464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placeholder for discussion. </a:t>
            </a:r>
            <a:r>
              <a:rPr lang="en-US" dirty="0"/>
              <a:t>Insert draft charts showing unit costs (e.g., cost per person reached, cost per person tested, cost per person supported in ART adherence).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9.4 of the Guidelines and Box 9.6 for suggestions on how to develop this graphic.</a:t>
            </a:r>
            <a:endParaRPr lang="en-US" dirty="0"/>
          </a:p>
          <a:p>
            <a:pPr marL="171450" indent="-171450">
              <a:buFont typeface="Arial" panose="020B0604020202020204" pitchFamily="34" charset="0"/>
              <a:buChar char="•"/>
            </a:pPr>
            <a:r>
              <a:rPr lang="en-US" b="0" i="0" dirty="0"/>
              <a:t>Remind participants: this is not final, the purpose is to validate results together.</a:t>
            </a:r>
          </a:p>
          <a:p>
            <a:pPr marL="171450" indent="-171450">
              <a:buFont typeface="Arial" panose="020B0604020202020204" pitchFamily="34" charset="0"/>
              <a:buChar char="•"/>
            </a:pPr>
            <a:r>
              <a:rPr lang="en-US" b="0" i="0" dirty="0"/>
              <a:t>As discussion unfolds, take notes of suggested corrections or adjustments.</a:t>
            </a:r>
          </a:p>
          <a:p>
            <a:pPr marL="171450" indent="-171450">
              <a:buFont typeface="Arial" panose="020B0604020202020204" pitchFamily="34" charset="0"/>
              <a:buChar char="•"/>
            </a:pPr>
            <a:r>
              <a:rPr lang="en-US" b="0" i="0" dirty="0"/>
              <a:t>Discussion prompts for participants:</a:t>
            </a:r>
          </a:p>
          <a:p>
            <a:pPr marL="628650" lvl="1" indent="-171450">
              <a:buFont typeface="Arial" panose="020B0604020202020204" pitchFamily="34" charset="0"/>
              <a:buChar char="•"/>
            </a:pPr>
            <a:r>
              <a:rPr lang="en-US" b="0" dirty="0"/>
              <a:t>Compare with past or other costings or budgets (dividing total budget with total targets):</a:t>
            </a:r>
          </a:p>
          <a:p>
            <a:pPr marL="1085850" lvl="2" indent="-171450">
              <a:buFont typeface="Arial" panose="020B0604020202020204" pitchFamily="34" charset="0"/>
              <a:buChar char="•"/>
            </a:pPr>
            <a:r>
              <a:rPr lang="en-US" b="0" dirty="0"/>
              <a:t>Are the unit costs broadly consistent?</a:t>
            </a:r>
          </a:p>
          <a:p>
            <a:pPr marL="1085850" lvl="2" indent="-171450">
              <a:buFont typeface="Arial" panose="020B0604020202020204" pitchFamily="34" charset="0"/>
              <a:buChar char="•"/>
            </a:pPr>
            <a:r>
              <a:rPr lang="en-US" b="0" dirty="0"/>
              <a:t>If there are differences, what might explain them (e.g., changes in population reached, scale, or delivery model)?</a:t>
            </a:r>
          </a:p>
          <a:p>
            <a:pPr marL="628650" lvl="1" indent="-171450">
              <a:buFont typeface="Arial" panose="020B0604020202020204" pitchFamily="34" charset="0"/>
              <a:buChar char="•"/>
            </a:pPr>
            <a:r>
              <a:rPr lang="en-US" b="0" dirty="0"/>
              <a:t>Are outputs (the denominators used to calculate unit costs) defined clearly and consistently?</a:t>
            </a:r>
          </a:p>
          <a:p>
            <a:pPr marL="628650" lvl="1" indent="-171450">
              <a:buFont typeface="Arial" panose="020B0604020202020204" pitchFamily="34" charset="0"/>
              <a:buChar char="•"/>
            </a:pPr>
            <a:r>
              <a:rPr lang="en-US" b="0" dirty="0"/>
              <a:t>If comparing multiple sites, populations or models, are there any outliers (sites, populations, or delivery models that are much higher or lower)? What explains them?</a:t>
            </a:r>
          </a:p>
          <a:p>
            <a:pPr marL="171450" indent="-171450">
              <a:buFont typeface="Arial" panose="020B0604020202020204" pitchFamily="34" charset="0"/>
              <a:buChar char="•"/>
            </a:pPr>
            <a:r>
              <a:rPr lang="en-US" b="0" i="0" dirty="0"/>
              <a:t>Framing tip:</a:t>
            </a:r>
          </a:p>
          <a:p>
            <a:pPr marL="628650" lvl="1" indent="-171450">
              <a:buFont typeface="Arial" panose="020B0604020202020204" pitchFamily="34" charset="0"/>
              <a:buChar char="•"/>
            </a:pPr>
            <a:r>
              <a:rPr lang="en-US" b="0" i="0" dirty="0"/>
              <a:t>Stress that unit costs are especially sensitive to how outputs are defined and the completeness of data. Encourage participants to question whether the outputs used here reflect reality.</a:t>
            </a:r>
          </a:p>
          <a:p>
            <a:pPr marL="628650" lvl="1" indent="-171450">
              <a:buFont typeface="Arial" panose="020B0604020202020204" pitchFamily="34" charset="0"/>
              <a:buChar char="•"/>
            </a:pPr>
            <a:r>
              <a:rPr lang="en-US" b="0" i="0" dirty="0"/>
              <a:t>Remind the group: higher or lower unit costs are not automatically good or bad, they must be interpreted in light of context, equity, and sustainability.</a:t>
            </a:r>
          </a:p>
          <a:p>
            <a:pPr marL="171450" indent="-171450">
              <a:buFont typeface="Arial" panose="020B0604020202020204" pitchFamily="34" charset="0"/>
              <a:buChar char="•"/>
            </a:pPr>
            <a:r>
              <a:rPr lang="en-US" b="0" dirty="0"/>
              <a:t>Prompts on presentation of results:</a:t>
            </a:r>
          </a:p>
          <a:p>
            <a:pPr marL="628650" lvl="1" indent="-171450">
              <a:buFont typeface="Arial" panose="020B0604020202020204" pitchFamily="34" charset="0"/>
              <a:buChar char="•"/>
            </a:pPr>
            <a:r>
              <a:rPr lang="en-US" b="0" dirty="0"/>
              <a:t>Are you comfortable with how this result is shown in the graphic?</a:t>
            </a:r>
          </a:p>
          <a:p>
            <a:pPr marL="628650" lvl="1" indent="-171450">
              <a:buFont typeface="Arial" panose="020B0604020202020204" pitchFamily="34" charset="0"/>
              <a:buChar char="•"/>
            </a:pPr>
            <a:r>
              <a:rPr lang="en-US" b="0" dirty="0"/>
              <a:t>Do you have suggestions for improving the way it is presented?</a:t>
            </a:r>
          </a:p>
          <a:p>
            <a:pPr marL="628650" lvl="1" indent="-171450">
              <a:buFont typeface="Arial" panose="020B0604020202020204" pitchFamily="34" charset="0"/>
              <a:buChar char="•"/>
            </a:pPr>
            <a:r>
              <a:rPr lang="en-US" b="0" dirty="0"/>
              <a:t>Would you prefer to see these unit costs presented differently at the dissemination meeting?</a:t>
            </a:r>
          </a:p>
          <a:p>
            <a:pPr mar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B7C93637-8FEF-ABAC-0054-629ABAFF60B0}"/>
              </a:ext>
            </a:extLst>
          </p:cNvPr>
          <p:cNvSpPr>
            <a:spLocks noGrp="1"/>
          </p:cNvSpPr>
          <p:nvPr>
            <p:ph type="sldNum" sz="quarter" idx="5"/>
          </p:nvPr>
        </p:nvSpPr>
        <p:spPr/>
        <p:txBody>
          <a:bodyPr/>
          <a:lstStyle/>
          <a:p>
            <a:fld id="{A2650739-CA58-487E-82D5-D6324AF33BFA}" type="slidenum">
              <a:rPr lang="en-GB" smtClean="0"/>
              <a:t>121</a:t>
            </a:fld>
            <a:endParaRPr lang="en-GB"/>
          </a:p>
        </p:txBody>
      </p:sp>
    </p:spTree>
    <p:extLst>
      <p:ext uri="{BB962C8B-B14F-4D97-AF65-F5344CB8AC3E}">
        <p14:creationId xmlns:p14="http://schemas.microsoft.com/office/powerpoint/2010/main" val="29286046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64518-659D-B655-ABA9-BF9C03130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C9A21-1973-6EA6-5F86-3E499F424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23D89-DAEC-5D85-0EF7-1B541923A6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placeholder for discussion. </a:t>
            </a:r>
            <a:r>
              <a:rPr lang="en-US" dirty="0"/>
              <a:t>Insert a chart comparing financial and economic unit costs (side-by-side or overlaid).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9.5 of the Guidelines and Box 9.8 for suggestions on how to develop this graphic.</a:t>
            </a:r>
            <a:endParaRPr lang="en-US" dirty="0"/>
          </a:p>
          <a:p>
            <a:pPr marL="171450" indent="-171450">
              <a:buFont typeface="Arial" panose="020B0604020202020204" pitchFamily="34" charset="0"/>
              <a:buChar char="•"/>
            </a:pPr>
            <a:r>
              <a:rPr lang="en-US" b="0" i="0" dirty="0"/>
              <a:t>Remind participants: this is not final, the purpose is to validate results together.</a:t>
            </a:r>
          </a:p>
          <a:p>
            <a:pPr marL="171450" indent="-171450">
              <a:buFont typeface="Arial" panose="020B0604020202020204" pitchFamily="34" charset="0"/>
              <a:buChar char="•"/>
            </a:pPr>
            <a:r>
              <a:rPr lang="en-US" b="0" i="0" dirty="0"/>
              <a:t>As discussion unfolds, take notes of suggested corrections or adjustments.</a:t>
            </a:r>
          </a:p>
          <a:p>
            <a:pPr marL="171450" indent="-171450">
              <a:buFont typeface="Arial" panose="020B0604020202020204" pitchFamily="34" charset="0"/>
              <a:buChar char="•"/>
            </a:pPr>
            <a:r>
              <a:rPr lang="en-US" b="0" i="0" dirty="0"/>
              <a:t>Discussion prompts for participants:</a:t>
            </a:r>
          </a:p>
          <a:p>
            <a:pPr marL="628650" lvl="1" indent="-171450">
              <a:buFont typeface="Arial" panose="020B0604020202020204" pitchFamily="34" charset="0"/>
              <a:buChar char="•"/>
            </a:pPr>
            <a:r>
              <a:rPr lang="en-US" b="0" i="0" dirty="0"/>
              <a:t>Does the gap between financial and economic unit costs look plausible?</a:t>
            </a:r>
          </a:p>
          <a:p>
            <a:pPr marL="628650" lvl="1" indent="-171450">
              <a:buFont typeface="Arial" panose="020B0604020202020204" pitchFamily="34" charset="0"/>
              <a:buChar char="•"/>
            </a:pPr>
            <a:r>
              <a:rPr lang="en-US" b="0" i="0" dirty="0"/>
              <a:t>Are all relevant unpaid and in-kind contributions reflected (e.g., volunteer time, donated venues, out-of-pocket expenses by staff)? Consider: </a:t>
            </a:r>
          </a:p>
          <a:p>
            <a:pPr marL="1085850" lvl="2" indent="-171450">
              <a:buFont typeface="Arial" panose="020B0604020202020204" pitchFamily="34" charset="0"/>
              <a:buChar char="•"/>
            </a:pPr>
            <a:r>
              <a:rPr lang="en-US" b="0" i="0" dirty="0"/>
              <a:t>Quantities- have the quantity of hours, resources, or contributions been properly measured?</a:t>
            </a:r>
          </a:p>
          <a:p>
            <a:pPr marL="1085850" lvl="2" indent="-171450">
              <a:buFont typeface="Arial" panose="020B0604020202020204" pitchFamily="34" charset="0"/>
              <a:buChar char="•"/>
            </a:pPr>
            <a:r>
              <a:rPr lang="en-US" b="0" i="0" dirty="0"/>
              <a:t>Valuation – has an appropriate method been used to assign value to these contributions? </a:t>
            </a:r>
          </a:p>
          <a:p>
            <a:pPr marL="1543050" lvl="3" indent="-171450">
              <a:buFont typeface="Arial" panose="020B0604020202020204" pitchFamily="34" charset="0"/>
              <a:buChar char="•"/>
            </a:pPr>
            <a:r>
              <a:rPr lang="en-US" b="0" i="0" dirty="0"/>
              <a:t>Refer to Chapter 4, Box 4.3 exercise on valuing volunteer time. </a:t>
            </a:r>
          </a:p>
          <a:p>
            <a:pPr marL="1543050" lvl="3" indent="-171450">
              <a:buFont typeface="Arial" panose="020B0604020202020204" pitchFamily="34" charset="0"/>
              <a:buChar char="•"/>
            </a:pPr>
            <a:r>
              <a:rPr lang="en-US" b="0" i="0" dirty="0"/>
              <a:t>Check whether the chose valuation is reasonable, whether alternative methods would give very different results, and if so, whether that matters to interpretation. </a:t>
            </a:r>
          </a:p>
          <a:p>
            <a:pPr marL="628650" lvl="1" indent="-171450">
              <a:buFont typeface="Arial" panose="020B0604020202020204" pitchFamily="34" charset="0"/>
              <a:buChar char="•"/>
            </a:pPr>
            <a:r>
              <a:rPr lang="en-US" b="0" i="0" dirty="0"/>
              <a:t>Compare </a:t>
            </a:r>
            <a:r>
              <a:rPr lang="en-US" b="0" dirty="0"/>
              <a:t>with past or other costings or budgets: </a:t>
            </a:r>
          </a:p>
          <a:p>
            <a:pPr marL="1085850" lvl="2" indent="-171450">
              <a:buFont typeface="Arial" panose="020B0604020202020204" pitchFamily="34" charset="0"/>
              <a:buChar char="•"/>
            </a:pPr>
            <a:r>
              <a:rPr lang="en-US" b="0" i="0" dirty="0"/>
              <a:t>Were these contributions similarly accounted for before?</a:t>
            </a:r>
          </a:p>
          <a:p>
            <a:pPr marL="1085850" lvl="2" indent="-171450">
              <a:buFont typeface="Arial" panose="020B0604020202020204" pitchFamily="34" charset="0"/>
              <a:buChar char="•"/>
            </a:pPr>
            <a:r>
              <a:rPr lang="en-US" b="0" i="0" dirty="0"/>
              <a:t>If not, what’s different this time?</a:t>
            </a:r>
          </a:p>
          <a:p>
            <a:pPr marL="1085850" lvl="2" indent="-171450">
              <a:buFont typeface="Arial" panose="020B0604020202020204" pitchFamily="34" charset="0"/>
              <a:buChar char="•"/>
            </a:pPr>
            <a:r>
              <a:rPr lang="en-US" b="0" i="0" dirty="0"/>
              <a:t>Do results suggest that the intervention is relying heavily on unpaid inputs? If so, what are the implications for sustainability?</a:t>
            </a:r>
          </a:p>
          <a:p>
            <a:pPr marL="1085850" lvl="2" indent="-171450">
              <a:buFont typeface="Arial" panose="020B0604020202020204" pitchFamily="34" charset="0"/>
              <a:buChar char="•"/>
            </a:pPr>
            <a:r>
              <a:rPr lang="en-US" b="0" i="0" dirty="0"/>
              <a:t>Should some of these contributions be built into future budgets to ensure fair compensation and reduce risks to community-led organizations?</a:t>
            </a:r>
          </a:p>
          <a:p>
            <a:pPr marL="628650" lvl="1" indent="-171450">
              <a:buFont typeface="Arial" panose="020B0604020202020204" pitchFamily="34" charset="0"/>
              <a:buChar char="•"/>
            </a:pPr>
            <a:r>
              <a:rPr lang="en-US" b="0" dirty="0"/>
              <a:t>Encourage participants to discuss how best to frame these findings for external audiences (e.g., funders, government).</a:t>
            </a:r>
            <a:endParaRPr lang="en-US" b="0" i="0" dirty="0"/>
          </a:p>
          <a:p>
            <a:pPr marL="171450" indent="-171450">
              <a:buFont typeface="Arial" panose="020B0604020202020204" pitchFamily="34" charset="0"/>
              <a:buChar char="•"/>
            </a:pPr>
            <a:r>
              <a:rPr lang="en-US" b="0" dirty="0"/>
              <a:t>Prompts on presentation of results:</a:t>
            </a:r>
          </a:p>
          <a:p>
            <a:pPr marL="628650" lvl="1" indent="-171450">
              <a:buFont typeface="Arial" panose="020B0604020202020204" pitchFamily="34" charset="0"/>
              <a:buChar char="•"/>
            </a:pPr>
            <a:r>
              <a:rPr lang="en-US" b="0" dirty="0"/>
              <a:t>Are you comfortable with how this result is shown in the graphic?</a:t>
            </a:r>
          </a:p>
          <a:p>
            <a:pPr marL="628650" lvl="1" indent="-171450">
              <a:buFont typeface="Arial" panose="020B0604020202020204" pitchFamily="34" charset="0"/>
              <a:buChar char="•"/>
            </a:pPr>
            <a:r>
              <a:rPr lang="en-US" b="0" dirty="0"/>
              <a:t>Do you have suggestions for improving the way it is presented?</a:t>
            </a:r>
          </a:p>
          <a:p>
            <a:pPr marL="628650" lvl="1" indent="-171450">
              <a:buFont typeface="Arial" panose="020B0604020202020204" pitchFamily="34" charset="0"/>
              <a:buChar char="•"/>
            </a:pPr>
            <a:r>
              <a:rPr lang="en-US" b="0" dirty="0"/>
              <a:t>Would you prefer to see these results presented differently at the dissemination meeting?</a:t>
            </a:r>
          </a:p>
          <a:p>
            <a:pPr mar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DC80B86F-EE8A-14AB-78AF-BD2ABC85C4C3}"/>
              </a:ext>
            </a:extLst>
          </p:cNvPr>
          <p:cNvSpPr>
            <a:spLocks noGrp="1"/>
          </p:cNvSpPr>
          <p:nvPr>
            <p:ph type="sldNum" sz="quarter" idx="5"/>
          </p:nvPr>
        </p:nvSpPr>
        <p:spPr/>
        <p:txBody>
          <a:bodyPr/>
          <a:lstStyle/>
          <a:p>
            <a:fld id="{A2650739-CA58-487E-82D5-D6324AF33BFA}" type="slidenum">
              <a:rPr lang="en-GB" smtClean="0"/>
              <a:t>122</a:t>
            </a:fld>
            <a:endParaRPr lang="en-GB"/>
          </a:p>
        </p:txBody>
      </p:sp>
    </p:spTree>
    <p:extLst>
      <p:ext uri="{BB962C8B-B14F-4D97-AF65-F5344CB8AC3E}">
        <p14:creationId xmlns:p14="http://schemas.microsoft.com/office/powerpoint/2010/main" val="6637032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89D2B-64C9-D722-8EF1-E121FA0AA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FC8E8-AD0D-A635-C66B-DD3ABAD90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0E8DC-9280-D4B7-50A8-4AC2DCDD09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as a live record of what the group has agreed. Either type directly during the session or take notes and update before sharing back.</a:t>
            </a:r>
          </a:p>
          <a:p>
            <a:pPr marL="171450" indent="-171450">
              <a:buFont typeface="Arial" panose="020B0604020202020204" pitchFamily="34" charset="0"/>
              <a:buChar char="•"/>
            </a:pPr>
            <a:r>
              <a:rPr lang="en-US" b="0" dirty="0"/>
              <a:t>Encourage participants to confirm each agreement out loud before moving on, this ensures clarity and ownership.</a:t>
            </a:r>
          </a:p>
          <a:p>
            <a:pPr marL="171450" indent="-171450">
              <a:buFont typeface="Arial" panose="020B0604020202020204" pitchFamily="34" charset="0"/>
              <a:buChar char="•"/>
            </a:pPr>
            <a:r>
              <a:rPr lang="en-US" b="0" dirty="0"/>
              <a:t>Summarize clearly who does what next and by when, so everyone leaves with a shared understanding.</a:t>
            </a:r>
          </a:p>
          <a:p>
            <a:pPr marL="171450" indent="-171450">
              <a:buFont typeface="Arial" panose="020B0604020202020204" pitchFamily="34" charset="0"/>
              <a:buChar char="•"/>
            </a:pPr>
            <a:r>
              <a:rPr lang="en-US" b="0" dirty="0"/>
              <a:t>Close by thanking participants for their input and reinforcing that these validated results will form the basis for the final dissemination meeting.</a:t>
            </a:r>
          </a:p>
          <a:p>
            <a:pPr mar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F7EFECA7-408B-9CDE-F674-D270FEA04745}"/>
              </a:ext>
            </a:extLst>
          </p:cNvPr>
          <p:cNvSpPr>
            <a:spLocks noGrp="1"/>
          </p:cNvSpPr>
          <p:nvPr>
            <p:ph type="sldNum" sz="quarter" idx="5"/>
          </p:nvPr>
        </p:nvSpPr>
        <p:spPr/>
        <p:txBody>
          <a:bodyPr/>
          <a:lstStyle/>
          <a:p>
            <a:fld id="{A2650739-CA58-487E-82D5-D6324AF33BFA}" type="slidenum">
              <a:rPr lang="en-GB" smtClean="0"/>
              <a:t>123</a:t>
            </a:fld>
            <a:endParaRPr lang="en-GB"/>
          </a:p>
        </p:txBody>
      </p:sp>
    </p:spTree>
    <p:extLst>
      <p:ext uri="{BB962C8B-B14F-4D97-AF65-F5344CB8AC3E}">
        <p14:creationId xmlns:p14="http://schemas.microsoft.com/office/powerpoint/2010/main" val="34356817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6AE8D-CC05-95ED-B74A-71EE14B82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9A33A-011E-948B-041C-B9787DB8B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03C8D-3DE5-99CB-6342-D98929E415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1FA26E-C2C6-F0E8-AAE1-0AB01CA8A7CD}"/>
              </a:ext>
            </a:extLst>
          </p:cNvPr>
          <p:cNvSpPr>
            <a:spLocks noGrp="1"/>
          </p:cNvSpPr>
          <p:nvPr>
            <p:ph type="sldNum" sz="quarter" idx="5"/>
          </p:nvPr>
        </p:nvSpPr>
        <p:spPr/>
        <p:txBody>
          <a:bodyPr/>
          <a:lstStyle/>
          <a:p>
            <a:fld id="{A2650739-CA58-487E-82D5-D6324AF33BFA}" type="slidenum">
              <a:rPr lang="en-GB" smtClean="0"/>
              <a:t>124</a:t>
            </a:fld>
            <a:endParaRPr lang="en-GB"/>
          </a:p>
        </p:txBody>
      </p:sp>
    </p:spTree>
    <p:extLst>
      <p:ext uri="{BB962C8B-B14F-4D97-AF65-F5344CB8AC3E}">
        <p14:creationId xmlns:p14="http://schemas.microsoft.com/office/powerpoint/2010/main" val="11003130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4274A-E5F7-C450-4105-3B87B6547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CD1EA-05B4-F79D-5481-6361F9AF3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3ECEB-812F-0296-FFE5-4B68E04BE51A}"/>
              </a:ext>
            </a:extLst>
          </p:cNvPr>
          <p:cNvSpPr>
            <a:spLocks noGrp="1"/>
          </p:cNvSpPr>
          <p:nvPr>
            <p:ph type="body" idx="1"/>
          </p:nvPr>
        </p:nvSpPr>
        <p:spPr/>
        <p:txBody>
          <a:bodyPr/>
          <a:lstStyle/>
          <a:p>
            <a:r>
              <a:rPr lang="en-GB" dirty="0"/>
              <a:t>Notes for facilitator: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Invite short remarks (2–3 minutes each) from:</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Host organization (e.g., CLO or Ministry of Health representative)</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Partner agencies (e.g., UNAIDS, donors, technical partners)</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Keep remarks brief and focused on the importance of the exercise and shared goals.</a:t>
            </a:r>
          </a:p>
          <a:p>
            <a:endParaRPr lang="en-GB" dirty="0"/>
          </a:p>
          <a:p>
            <a:endParaRPr lang="en-GB" dirty="0"/>
          </a:p>
        </p:txBody>
      </p:sp>
      <p:sp>
        <p:nvSpPr>
          <p:cNvPr id="4" name="Slide Number Placeholder 3">
            <a:extLst>
              <a:ext uri="{FF2B5EF4-FFF2-40B4-BE49-F238E27FC236}">
                <a16:creationId xmlns:a16="http://schemas.microsoft.com/office/drawing/2014/main" id="{B5C2C202-54DE-9405-ACF8-5119A973BF79}"/>
              </a:ext>
            </a:extLst>
          </p:cNvPr>
          <p:cNvSpPr>
            <a:spLocks noGrp="1"/>
          </p:cNvSpPr>
          <p:nvPr>
            <p:ph type="sldNum" sz="quarter" idx="5"/>
          </p:nvPr>
        </p:nvSpPr>
        <p:spPr/>
        <p:txBody>
          <a:bodyPr/>
          <a:lstStyle/>
          <a:p>
            <a:fld id="{A2650739-CA58-487E-82D5-D6324AF33BFA}" type="slidenum">
              <a:rPr lang="en-GB" smtClean="0"/>
              <a:t>127</a:t>
            </a:fld>
            <a:endParaRPr lang="en-GB"/>
          </a:p>
        </p:txBody>
      </p:sp>
    </p:spTree>
    <p:extLst>
      <p:ext uri="{BB962C8B-B14F-4D97-AF65-F5344CB8AC3E}">
        <p14:creationId xmlns:p14="http://schemas.microsoft.com/office/powerpoint/2010/main" val="13549310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50739-CA58-487E-82D5-D6324AF33BFA}" type="slidenum">
              <a:rPr lang="en-GB" smtClean="0"/>
              <a:t>128</a:t>
            </a:fld>
            <a:endParaRPr lang="en-GB"/>
          </a:p>
        </p:txBody>
      </p:sp>
    </p:spTree>
    <p:extLst>
      <p:ext uri="{BB962C8B-B14F-4D97-AF65-F5344CB8AC3E}">
        <p14:creationId xmlns:p14="http://schemas.microsoft.com/office/powerpoint/2010/main" val="21506076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19A7-24D2-29AE-9C10-1A521416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162B-4BB4-81C4-AF38-F6A7B4629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44AEA-A8EC-4549-9C2A-2092657282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This slide revisits the definition of the intervention(s) included in the exercise.</a:t>
            </a:r>
          </a:p>
          <a:p>
            <a:pPr marL="171450" indent="-171450">
              <a:buFont typeface="Arial" panose="020B0604020202020204" pitchFamily="34" charset="0"/>
              <a:buChar char="•"/>
            </a:pPr>
            <a:r>
              <a:rPr lang="en-US" b="0" dirty="0"/>
              <a:t>You may reuse the slide presented at the introductory stakeholder meeting, but make sure it reflects any updates or changes since then (e.g., scope adjustments, refined definitions, or added interventions).</a:t>
            </a:r>
          </a:p>
          <a:p>
            <a:pPr marL="171450" indent="-171450">
              <a:buFont typeface="Arial" panose="020B0604020202020204" pitchFamily="34" charset="0"/>
              <a:buChar char="•"/>
            </a:pPr>
            <a:r>
              <a:rPr lang="en-US" b="0" dirty="0"/>
              <a:t>Encourage another participant (not the facilitator) to present this slide; ideally someone directly involved in the exercise, to build shared ownership of the results.</a:t>
            </a:r>
          </a:p>
          <a:p>
            <a:pPr marL="171450" indent="-171450">
              <a:buFont typeface="Arial" panose="020B0604020202020204" pitchFamily="34" charset="0"/>
              <a:buChar char="•"/>
            </a:pPr>
            <a:r>
              <a:rPr lang="en-US" b="0" dirty="0"/>
              <a:t>Refer again to Chapter 5.1 of the Guidelines and the Intervention Definition Tool (Appendix 4) for background on why defining interventions is an essential starting point.</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7A8C919A-5A01-3F61-B7B6-91E56F107C20}"/>
              </a:ext>
            </a:extLst>
          </p:cNvPr>
          <p:cNvSpPr>
            <a:spLocks noGrp="1"/>
          </p:cNvSpPr>
          <p:nvPr>
            <p:ph type="sldNum" sz="quarter" idx="5"/>
          </p:nvPr>
        </p:nvSpPr>
        <p:spPr/>
        <p:txBody>
          <a:bodyPr/>
          <a:lstStyle/>
          <a:p>
            <a:fld id="{A2650739-CA58-487E-82D5-D6324AF33BFA}" type="slidenum">
              <a:rPr lang="en-GB" smtClean="0"/>
              <a:t>129</a:t>
            </a:fld>
            <a:endParaRPr lang="en-GB"/>
          </a:p>
        </p:txBody>
      </p:sp>
    </p:spTree>
    <p:extLst>
      <p:ext uri="{BB962C8B-B14F-4D97-AF65-F5344CB8AC3E}">
        <p14:creationId xmlns:p14="http://schemas.microsoft.com/office/powerpoint/2010/main" val="33616880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73387-E6B2-43CB-6BA0-D1697F0C6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10D03-0277-64AC-2A32-CA072D853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4F915-FEFA-C5FB-B241-FB6E983A2A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This slide revisits the purpose and scope of the exercise.</a:t>
            </a:r>
          </a:p>
          <a:p>
            <a:pPr marL="171450" indent="-171450">
              <a:buFont typeface="Arial" panose="020B0604020202020204" pitchFamily="34" charset="0"/>
              <a:buChar char="•"/>
            </a:pPr>
            <a:r>
              <a:rPr lang="en-US" b="0" dirty="0"/>
              <a:t>You may reuse the version presented at the introductory stakeholder meeting, but check whether any elements have changed (e.g., perspective, time horizon, or outputs). Update the slide accordingly.</a:t>
            </a:r>
          </a:p>
          <a:p>
            <a:pPr marL="171450" indent="-171450">
              <a:buFont typeface="Arial" panose="020B0604020202020204" pitchFamily="34" charset="0"/>
              <a:buChar char="•"/>
            </a:pPr>
            <a:r>
              <a:rPr lang="en-US" b="0" dirty="0"/>
              <a:t>Encourage a participant involved in the study to present this slide, to reinforce shared ownership of the process.</a:t>
            </a:r>
          </a:p>
          <a:p>
            <a:pPr marL="171450" indent="-171450">
              <a:buFont typeface="Arial" panose="020B0604020202020204" pitchFamily="34" charset="0"/>
              <a:buChar char="•"/>
            </a:pPr>
            <a:r>
              <a:rPr lang="en-US" b="0" dirty="0"/>
              <a:t>Remind participants that being explicit about purpose and scope is critical because:</a:t>
            </a:r>
          </a:p>
          <a:p>
            <a:pPr marL="628650" lvl="1" indent="-171450">
              <a:buFont typeface="Arial" panose="020B0604020202020204" pitchFamily="34" charset="0"/>
              <a:buChar char="•"/>
            </a:pPr>
            <a:r>
              <a:rPr lang="en-US" b="0" dirty="0"/>
              <a:t>It keeps decisions consistent throughout the exercise.</a:t>
            </a:r>
          </a:p>
          <a:p>
            <a:pPr marL="628650" lvl="1" indent="-171450">
              <a:buFont typeface="Arial" panose="020B0604020202020204" pitchFamily="34" charset="0"/>
              <a:buChar char="•"/>
            </a:pPr>
            <a:r>
              <a:rPr lang="en-US" b="0" dirty="0"/>
              <a:t>It clarifies what </a:t>
            </a:r>
            <a:r>
              <a:rPr lang="en-US" b="0" i="1" dirty="0"/>
              <a:t>is</a:t>
            </a:r>
            <a:r>
              <a:rPr lang="en-US" b="0" dirty="0"/>
              <a:t> and </a:t>
            </a:r>
            <a:r>
              <a:rPr lang="en-US" b="0" i="1" dirty="0"/>
              <a:t>is not</a:t>
            </a:r>
            <a:r>
              <a:rPr lang="en-US" b="0" dirty="0"/>
              <a:t> included in the estimates.</a:t>
            </a:r>
          </a:p>
          <a:p>
            <a:pPr marL="628650" lvl="1" indent="-171450">
              <a:buFont typeface="Arial" panose="020B0604020202020204" pitchFamily="34" charset="0"/>
              <a:buChar char="•"/>
            </a:pPr>
            <a:r>
              <a:rPr lang="en-US" b="0" dirty="0"/>
              <a:t>It helps avoid misinterpretation of results.</a:t>
            </a:r>
          </a:p>
          <a:p>
            <a:pPr marL="171450" indent="-171450">
              <a:buFont typeface="Arial" panose="020B0604020202020204" pitchFamily="34" charset="0"/>
              <a:buChar char="•"/>
            </a:pPr>
            <a:r>
              <a:rPr lang="en-US" b="0" dirty="0"/>
              <a:t>If useful, refer back to Chapter 5.1.2 of the Guidelines and the Scope Framework tool (Box 5.3) for further detail.</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DC69B29A-A3D2-05EC-206C-9EAAEC56157D}"/>
              </a:ext>
            </a:extLst>
          </p:cNvPr>
          <p:cNvSpPr>
            <a:spLocks noGrp="1"/>
          </p:cNvSpPr>
          <p:nvPr>
            <p:ph type="sldNum" sz="quarter" idx="5"/>
          </p:nvPr>
        </p:nvSpPr>
        <p:spPr/>
        <p:txBody>
          <a:bodyPr/>
          <a:lstStyle/>
          <a:p>
            <a:fld id="{A2650739-CA58-487E-82D5-D6324AF33BFA}" type="slidenum">
              <a:rPr lang="en-GB" smtClean="0"/>
              <a:t>130</a:t>
            </a:fld>
            <a:endParaRPr lang="en-GB"/>
          </a:p>
        </p:txBody>
      </p:sp>
    </p:spTree>
    <p:extLst>
      <p:ext uri="{BB962C8B-B14F-4D97-AF65-F5344CB8AC3E}">
        <p14:creationId xmlns:p14="http://schemas.microsoft.com/office/powerpoint/2010/main" val="79321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5EFFF-C6EF-8B25-74A1-6050FC08A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A2B6B-7571-5CC3-0805-2599EDD09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6AFC-C1F9-49B2-BF8C-B7AF8403BF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Refer to Chapter 5.1.2 and the Scope Framework tool (Box 5.3) for full guidance.</a:t>
            </a:r>
          </a:p>
          <a:p>
            <a:pPr marL="171450" indent="-171450">
              <a:buFont typeface="Arial" panose="020B0604020202020204" pitchFamily="34" charset="0"/>
              <a:buChar char="•"/>
            </a:pPr>
            <a:r>
              <a:rPr lang="en-US" b="0" dirty="0"/>
              <a:t>Stress that being explicit about purpose and scope is critical:</a:t>
            </a:r>
          </a:p>
          <a:p>
            <a:pPr marL="628650" lvl="1" indent="-171450">
              <a:buFont typeface="Arial" panose="020B0604020202020204" pitchFamily="34" charset="0"/>
              <a:buChar char="•"/>
            </a:pPr>
            <a:r>
              <a:rPr lang="en-US" b="0" dirty="0"/>
              <a:t>It keeps decisions consistent throughout the exercise.</a:t>
            </a:r>
          </a:p>
          <a:p>
            <a:pPr marL="628650" lvl="1" indent="-171450">
              <a:buFont typeface="Arial" panose="020B0604020202020204" pitchFamily="34" charset="0"/>
              <a:buChar char="•"/>
            </a:pPr>
            <a:r>
              <a:rPr lang="en-US" b="0" dirty="0"/>
              <a:t>It ensures stakeholders understand what </a:t>
            </a:r>
            <a:r>
              <a:rPr lang="en-US" b="0" i="0" dirty="0"/>
              <a:t>will and will not be </a:t>
            </a:r>
            <a:r>
              <a:rPr lang="en-US" b="0" dirty="0"/>
              <a:t>included in the estimates.</a:t>
            </a:r>
          </a:p>
          <a:p>
            <a:pPr marL="628650" lvl="1" indent="-171450">
              <a:buFont typeface="Arial" panose="020B0604020202020204" pitchFamily="34" charset="0"/>
              <a:buChar char="•"/>
            </a:pPr>
            <a:r>
              <a:rPr lang="en-US" b="0" dirty="0"/>
              <a:t>It helps avoid misinterpretation of results later.</a:t>
            </a:r>
          </a:p>
          <a:p>
            <a:pPr marL="171450" indent="-171450">
              <a:buFont typeface="Arial" panose="020B0604020202020204" pitchFamily="34" charset="0"/>
              <a:buChar char="•"/>
            </a:pPr>
            <a:r>
              <a:rPr lang="en-US" b="0" dirty="0"/>
              <a:t>Encourage the team to discuss each element in the table (purpose, perspective, time horizon, cost types, input levels, outputs).</a:t>
            </a:r>
          </a:p>
          <a:p>
            <a:pPr marL="171450" indent="-171450">
              <a:buFont typeface="Arial" panose="020B0604020202020204" pitchFamily="34" charset="0"/>
              <a:buChar char="•"/>
            </a:pPr>
            <a:r>
              <a:rPr lang="en-US" b="0" dirty="0"/>
              <a:t>Define and explain terms as you go along: </a:t>
            </a:r>
          </a:p>
          <a:p>
            <a:pPr marL="628650" lvl="1" indent="-171450">
              <a:buFont typeface="Arial" panose="020B0604020202020204" pitchFamily="34" charset="0"/>
              <a:buChar char="•"/>
            </a:pPr>
            <a:r>
              <a:rPr lang="en-US" b="0" dirty="0"/>
              <a:t>Purpose: Why is this exercise being done? (e.g. monitor, assess efficiency, inform funding proposal, short/long-term planning)</a:t>
            </a:r>
          </a:p>
          <a:p>
            <a:pPr marL="628650" lvl="1" indent="-171450">
              <a:buFont typeface="Arial" panose="020B0604020202020204" pitchFamily="34" charset="0"/>
              <a:buChar char="•"/>
            </a:pPr>
            <a:r>
              <a:rPr lang="en-US" b="0" dirty="0"/>
              <a:t>Perspective: Whose costs/resources are included? (e.g. one CLO, multiple CLOs, government, donors). Be detailed. </a:t>
            </a:r>
          </a:p>
          <a:p>
            <a:pPr marL="628650" lvl="1" indent="-171450">
              <a:buFont typeface="Arial" panose="020B0604020202020204" pitchFamily="34" charset="0"/>
              <a:buChar char="•"/>
            </a:pPr>
            <a:r>
              <a:rPr lang="en-US" b="0" dirty="0"/>
              <a:t>Time horizon: What time period is covered?</a:t>
            </a:r>
          </a:p>
          <a:p>
            <a:pPr marL="628650" lvl="1" indent="-171450">
              <a:buFont typeface="Arial" panose="020B0604020202020204" pitchFamily="34" charset="0"/>
              <a:buChar char="•"/>
            </a:pPr>
            <a:r>
              <a:rPr lang="en-US" b="0" dirty="0"/>
              <a:t>Types of costs: Financial </a:t>
            </a:r>
            <a:r>
              <a:rPr lang="en-US" dirty="0"/>
              <a:t>only, or also economic (in-kind, donated)? Best practice </a:t>
            </a:r>
            <a:r>
              <a:rPr lang="en-US" b="0" dirty="0"/>
              <a:t>vs. observed practice? Full vs. incremental?</a:t>
            </a:r>
          </a:p>
          <a:p>
            <a:pPr marL="628650" lvl="1" indent="-171450">
              <a:buFont typeface="Arial" panose="020B0604020202020204" pitchFamily="34" charset="0"/>
              <a:buChar char="•"/>
            </a:pPr>
            <a:r>
              <a:rPr lang="en-US" b="0" dirty="0"/>
              <a:t>Levels of inputs: Which inputs are covered? (above-intervention, intervention, participant; capital vs. recurrent)</a:t>
            </a:r>
          </a:p>
          <a:p>
            <a:pPr marL="628650" lvl="1" indent="-171450">
              <a:buFont typeface="Arial" panose="020B0604020202020204" pitchFamily="34" charset="0"/>
              <a:buChar char="•"/>
            </a:pPr>
            <a:r>
              <a:rPr lang="en-US" b="0" dirty="0"/>
              <a:t>Types of outputs: How will </a:t>
            </a:r>
            <a:r>
              <a:rPr lang="en-US" dirty="0"/>
              <a:t>outputs be measured? (site, activity, participant)</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B04E5E83-3CC1-FBEA-487D-E566100993E5}"/>
              </a:ext>
            </a:extLst>
          </p:cNvPr>
          <p:cNvSpPr>
            <a:spLocks noGrp="1"/>
          </p:cNvSpPr>
          <p:nvPr>
            <p:ph type="sldNum" sz="quarter" idx="5"/>
          </p:nvPr>
        </p:nvSpPr>
        <p:spPr/>
        <p:txBody>
          <a:bodyPr/>
          <a:lstStyle/>
          <a:p>
            <a:fld id="{A2650739-CA58-487E-82D5-D6324AF33BFA}" type="slidenum">
              <a:rPr lang="en-GB" smtClean="0"/>
              <a:t>15</a:t>
            </a:fld>
            <a:endParaRPr lang="en-GB"/>
          </a:p>
        </p:txBody>
      </p:sp>
    </p:spTree>
    <p:extLst>
      <p:ext uri="{BB962C8B-B14F-4D97-AF65-F5344CB8AC3E}">
        <p14:creationId xmlns:p14="http://schemas.microsoft.com/office/powerpoint/2010/main" val="21946706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9DA73-CF95-1CDD-5AAF-06FE11F76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084AE-D5F7-99DE-92F6-7C79D4151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63C7B-724C-28B6-6465-C6E1CBC5B2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present the timeline of the exercise as it actually happened, with updated dates and milestones.</a:t>
            </a:r>
          </a:p>
          <a:p>
            <a:pPr marL="171450" indent="-171450">
              <a:buFont typeface="Arial" panose="020B0604020202020204" pitchFamily="34" charset="0"/>
              <a:buChar char="•"/>
            </a:pPr>
            <a:r>
              <a:rPr lang="en-US" b="0" dirty="0"/>
              <a:t>You can adapt the same template used at the start, but revise it to reflect real progress (e.g. when data collection, analysis, and validation actually took place).</a:t>
            </a:r>
          </a:p>
          <a:p>
            <a:pPr marL="171450" indent="-171450">
              <a:buFont typeface="Arial" panose="020B0604020202020204" pitchFamily="34" charset="0"/>
              <a:buChar char="•"/>
            </a:pPr>
            <a:r>
              <a:rPr lang="en-US" b="0" dirty="0"/>
              <a:t>This is also a chance to show how the process unfolded, highlighting any adjustments or delays and how they were managed.</a:t>
            </a:r>
          </a:p>
        </p:txBody>
      </p:sp>
      <p:sp>
        <p:nvSpPr>
          <p:cNvPr id="4" name="Slide Number Placeholder 3">
            <a:extLst>
              <a:ext uri="{FF2B5EF4-FFF2-40B4-BE49-F238E27FC236}">
                <a16:creationId xmlns:a16="http://schemas.microsoft.com/office/drawing/2014/main" id="{C612918F-5AF2-87C2-1100-1F6BE8BBB443}"/>
              </a:ext>
            </a:extLst>
          </p:cNvPr>
          <p:cNvSpPr>
            <a:spLocks noGrp="1"/>
          </p:cNvSpPr>
          <p:nvPr>
            <p:ph type="sldNum" sz="quarter" idx="5"/>
          </p:nvPr>
        </p:nvSpPr>
        <p:spPr/>
        <p:txBody>
          <a:bodyPr/>
          <a:lstStyle/>
          <a:p>
            <a:fld id="{A2650739-CA58-487E-82D5-D6324AF33BFA}" type="slidenum">
              <a:rPr lang="en-GB" smtClean="0"/>
              <a:t>131</a:t>
            </a:fld>
            <a:endParaRPr lang="en-GB"/>
          </a:p>
        </p:txBody>
      </p:sp>
    </p:spTree>
    <p:extLst>
      <p:ext uri="{BB962C8B-B14F-4D97-AF65-F5344CB8AC3E}">
        <p14:creationId xmlns:p14="http://schemas.microsoft.com/office/powerpoint/2010/main" val="24003734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94E7-4E31-B031-1664-3FDADE827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99CF4-020E-67C5-F271-4FE7F275B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CAB87-A07A-7FF6-0B8D-81B854CCE5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Present an overview of the types of data collected (financial, economic, outputs), noting where they came from (data sources).</a:t>
            </a:r>
          </a:p>
          <a:p>
            <a:pPr marL="171450" indent="-171450">
              <a:buFont typeface="Arial" panose="020B0604020202020204" pitchFamily="34" charset="0"/>
              <a:buChar char="•"/>
            </a:pPr>
            <a:r>
              <a:rPr lang="en-US" b="0" dirty="0"/>
              <a:t>Then explain how the data were </a:t>
            </a:r>
            <a:r>
              <a:rPr lang="en-US" b="0" dirty="0" err="1"/>
              <a:t>analysed</a:t>
            </a:r>
            <a:r>
              <a:rPr lang="en-US" b="0" dirty="0"/>
              <a:t>: cleaned, validated, allocation factors applied, costs summarized, and unit costs calculated.</a:t>
            </a:r>
          </a:p>
          <a:p>
            <a:pPr marL="171450" indent="-171450">
              <a:buFont typeface="Arial" panose="020B0604020202020204" pitchFamily="34" charset="0"/>
              <a:buChar char="•"/>
            </a:pPr>
            <a:r>
              <a:rPr lang="en-US" b="0" dirty="0"/>
              <a:t>This process ensures the results are transparent and replicable.</a:t>
            </a:r>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D2F3CB02-DA00-A67D-E270-216E86200A1F}"/>
              </a:ext>
            </a:extLst>
          </p:cNvPr>
          <p:cNvSpPr>
            <a:spLocks noGrp="1"/>
          </p:cNvSpPr>
          <p:nvPr>
            <p:ph type="sldNum" sz="quarter" idx="5"/>
          </p:nvPr>
        </p:nvSpPr>
        <p:spPr/>
        <p:txBody>
          <a:bodyPr/>
          <a:lstStyle/>
          <a:p>
            <a:fld id="{A2650739-CA58-487E-82D5-D6324AF33BFA}" type="slidenum">
              <a:rPr lang="en-GB" smtClean="0"/>
              <a:t>132</a:t>
            </a:fld>
            <a:endParaRPr lang="en-GB"/>
          </a:p>
        </p:txBody>
      </p:sp>
    </p:spTree>
    <p:extLst>
      <p:ext uri="{BB962C8B-B14F-4D97-AF65-F5344CB8AC3E}">
        <p14:creationId xmlns:p14="http://schemas.microsoft.com/office/powerpoint/2010/main" val="12316370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F8F8-D92F-5425-F6BA-917E608CE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1ABD9-909D-86EF-5F2B-7E54B3A47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D7982-4820-B398-AD48-2F0EB4E48E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Showcase the tools and data sources used in the exercise. For example:</a:t>
            </a:r>
          </a:p>
          <a:p>
            <a:pPr marL="628650" lvl="1" indent="-171450">
              <a:buFont typeface="Arial" panose="020B0604020202020204" pitchFamily="34" charset="0"/>
              <a:buChar char="•"/>
            </a:pPr>
            <a:r>
              <a:rPr lang="en-US" b="0" dirty="0"/>
              <a:t>Excel workbooks, financial ledgers, output registers, completed vehicle logbooks, timesheets, etc.</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7EEA6257-9B89-D474-4A61-5163FB8DBA4D}"/>
              </a:ext>
            </a:extLst>
          </p:cNvPr>
          <p:cNvSpPr>
            <a:spLocks noGrp="1"/>
          </p:cNvSpPr>
          <p:nvPr>
            <p:ph type="sldNum" sz="quarter" idx="5"/>
          </p:nvPr>
        </p:nvSpPr>
        <p:spPr/>
        <p:txBody>
          <a:bodyPr/>
          <a:lstStyle/>
          <a:p>
            <a:fld id="{A2650739-CA58-487E-82D5-D6324AF33BFA}" type="slidenum">
              <a:rPr lang="en-GB" smtClean="0"/>
              <a:t>133</a:t>
            </a:fld>
            <a:endParaRPr lang="en-GB"/>
          </a:p>
        </p:txBody>
      </p:sp>
    </p:spTree>
    <p:extLst>
      <p:ext uri="{BB962C8B-B14F-4D97-AF65-F5344CB8AC3E}">
        <p14:creationId xmlns:p14="http://schemas.microsoft.com/office/powerpoint/2010/main" val="19558278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88CA2-7B5D-E99B-4AE9-E90EE7A3D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A02BB-B650-21C8-DCFA-3AB674D70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F1B08-4163-42B0-3E26-588EB963B7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Explain that allocation factors are essential when costs (like staff time, rent, transport) are shared across multiple interventions.</a:t>
            </a:r>
          </a:p>
          <a:p>
            <a:pPr marL="171450" indent="-171450">
              <a:buFont typeface="Arial" panose="020B0604020202020204" pitchFamily="34" charset="0"/>
              <a:buChar char="•"/>
            </a:pPr>
            <a:r>
              <a:rPr lang="en-US" b="0" dirty="0"/>
              <a:t>Be transparent about the factors chosen and the reasoning behind them.</a:t>
            </a:r>
          </a:p>
          <a:p>
            <a:pPr marL="171450" indent="-171450">
              <a:buFont typeface="Arial" panose="020B0604020202020204" pitchFamily="34" charset="0"/>
              <a:buChar char="•"/>
            </a:pPr>
            <a:r>
              <a:rPr lang="en-US" b="0" dirty="0"/>
              <a:t>Emphasize that there is no single correct allocation factor, what matters is that they are reasonable, documented, and agreed upon during validation meetings</a:t>
            </a:r>
          </a:p>
          <a:p>
            <a:pPr marL="171450" indent="-171450">
              <a:buFont typeface="Arial" panose="020B0604020202020204" pitchFamily="34" charset="0"/>
              <a:buChar char="•"/>
            </a:pPr>
            <a:r>
              <a:rPr lang="en-US" b="0" dirty="0"/>
              <a:t>Presenting allocation factors builds credibility and trust in the results, since stakeholders can see how shared inputs were handled.</a:t>
            </a:r>
          </a:p>
          <a:p>
            <a:pPr marL="171450" indent="-171450">
              <a:buFont typeface="Arial" panose="020B0604020202020204" pitchFamily="34" charset="0"/>
              <a:buChar char="•"/>
            </a:pPr>
            <a:r>
              <a:rPr lang="en-US" b="0" dirty="0"/>
              <a:t>For additional details on allocation factors and sources, see Chapter 7.3 of the guidelines. </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A2BE1621-0EFD-D4D6-6D0A-2AA69B2986AB}"/>
              </a:ext>
            </a:extLst>
          </p:cNvPr>
          <p:cNvSpPr>
            <a:spLocks noGrp="1"/>
          </p:cNvSpPr>
          <p:nvPr>
            <p:ph type="sldNum" sz="quarter" idx="5"/>
          </p:nvPr>
        </p:nvSpPr>
        <p:spPr/>
        <p:txBody>
          <a:bodyPr/>
          <a:lstStyle/>
          <a:p>
            <a:fld id="{A2650739-CA58-487E-82D5-D6324AF33BFA}" type="slidenum">
              <a:rPr lang="en-GB" smtClean="0"/>
              <a:t>134</a:t>
            </a:fld>
            <a:endParaRPr lang="en-GB"/>
          </a:p>
        </p:txBody>
      </p:sp>
    </p:spTree>
    <p:extLst>
      <p:ext uri="{BB962C8B-B14F-4D97-AF65-F5344CB8AC3E}">
        <p14:creationId xmlns:p14="http://schemas.microsoft.com/office/powerpoint/2010/main" val="33431513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FDB4-037B-309E-AF56-8C99B634C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A16F7-D574-706E-4A8D-99A978C6B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37205-F564-0AA0-D5D7-A421021C4D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Refer to Chapter 9.1 of the Guidelines and Box 9.1 for suggestions on how to develop this graphic.</a:t>
            </a:r>
          </a:p>
          <a:p>
            <a:pPr marL="171450" indent="-171450">
              <a:buFont typeface="Arial" panose="020B0604020202020204" pitchFamily="34" charset="0"/>
              <a:buChar char="•"/>
            </a:pPr>
            <a:r>
              <a:rPr lang="en-US" b="0" dirty="0"/>
              <a:t>Support the audience in interpreting these totals </a:t>
            </a:r>
          </a:p>
          <a:p>
            <a:pPr marL="171450" indent="-171450">
              <a:buFont typeface="Arial" panose="020B0604020202020204" pitchFamily="34" charset="0"/>
              <a:buChar char="•"/>
            </a:pPr>
            <a:r>
              <a:rPr lang="en-US" b="0" dirty="0"/>
              <a:t>If this is a costing exercise, consider: </a:t>
            </a:r>
          </a:p>
          <a:p>
            <a:pPr marL="628650" lvl="1" indent="-171450">
              <a:buFont typeface="Arial" panose="020B0604020202020204" pitchFamily="34" charset="0"/>
              <a:buChar char="•"/>
            </a:pPr>
            <a:r>
              <a:rPr lang="en-US" dirty="0"/>
              <a:t>How do actual expenditures compare to planned budgets?</a:t>
            </a:r>
          </a:p>
          <a:p>
            <a:pPr marL="628650" lvl="1" indent="-171450">
              <a:buFont typeface="Arial" panose="020B0604020202020204" pitchFamily="34" charset="0"/>
              <a:buChar char="•"/>
            </a:pPr>
            <a:r>
              <a:rPr lang="en-US" b="0" dirty="0"/>
              <a:t>Was there over- or underspending? Why?</a:t>
            </a:r>
          </a:p>
          <a:p>
            <a:pPr marL="628650" lvl="1" indent="-171450">
              <a:buFont typeface="Arial" panose="020B0604020202020204" pitchFamily="34" charset="0"/>
              <a:buChar char="•"/>
            </a:pPr>
            <a:r>
              <a:rPr lang="en-US" b="0" dirty="0"/>
              <a:t>Which interventions or models were the most resource-intensive?</a:t>
            </a:r>
          </a:p>
          <a:p>
            <a:pPr marL="628650" lvl="1" indent="-171450">
              <a:buFont typeface="Arial" panose="020B0604020202020204" pitchFamily="34" charset="0"/>
              <a:buChar char="•"/>
            </a:pPr>
            <a:r>
              <a:rPr lang="en-US" b="0" dirty="0"/>
              <a:t>Do spending patterns reflect the organization’s priorities and capacity?</a:t>
            </a:r>
          </a:p>
          <a:p>
            <a:pPr marL="171450" indent="-171450">
              <a:buFont typeface="Arial" panose="020B0604020202020204" pitchFamily="34" charset="0"/>
              <a:buChar char="•"/>
            </a:pPr>
            <a:r>
              <a:rPr lang="en-US" b="0" dirty="0"/>
              <a:t>If this is a </a:t>
            </a:r>
            <a:r>
              <a:rPr lang="en-US" b="0" i="0" dirty="0"/>
              <a:t>budgeting</a:t>
            </a:r>
            <a:r>
              <a:rPr lang="en-US" b="0" dirty="0"/>
              <a:t> exercise, consider:</a:t>
            </a:r>
          </a:p>
          <a:p>
            <a:pPr marL="628650" lvl="1" indent="-171450">
              <a:buFont typeface="Arial" panose="020B0604020202020204" pitchFamily="34" charset="0"/>
              <a:buChar char="•"/>
            </a:pPr>
            <a:r>
              <a:rPr lang="en-US" b="0" dirty="0"/>
              <a:t>Do the projected costs align with available funding?</a:t>
            </a:r>
          </a:p>
          <a:p>
            <a:pPr marL="628650" lvl="1" indent="-171450">
              <a:buFont typeface="Arial" panose="020B0604020202020204" pitchFamily="34" charset="0"/>
              <a:buChar char="•"/>
            </a:pPr>
            <a:r>
              <a:rPr lang="en-US" b="0" dirty="0"/>
              <a:t>Are resource needs realistic given expected funding sources?</a:t>
            </a:r>
          </a:p>
          <a:p>
            <a:pPr marL="628650" lvl="1" indent="-171450">
              <a:buFont typeface="Arial" panose="020B0604020202020204" pitchFamily="34" charset="0"/>
              <a:buChar char="•"/>
            </a:pPr>
            <a:r>
              <a:rPr lang="en-US" b="0" dirty="0"/>
              <a:t>Which interventions appear to require the largest share of resources?</a:t>
            </a:r>
          </a:p>
          <a:p>
            <a:pPr marL="628650" lvl="1" indent="-171450">
              <a:buFont typeface="Arial" panose="020B0604020202020204" pitchFamily="34" charset="0"/>
              <a:buChar char="•"/>
            </a:pPr>
            <a:r>
              <a:rPr lang="en-US" b="0" dirty="0"/>
              <a:t>How do annual costs change over time, are they projected to increase or decrease?</a:t>
            </a:r>
          </a:p>
          <a:p>
            <a:pPr marL="171450" indent="-171450">
              <a:buFont typeface="Arial" panose="020B0604020202020204" pitchFamily="34" charset="0"/>
              <a:buChar char="•"/>
            </a:pPr>
            <a:r>
              <a:rPr lang="en-US" b="0" dirty="0"/>
              <a:t>Conclude by reminding the audience: total costs are a starting point. Interpretation always depends on context, higher or lower costs are not “good” or “bad” in themselves, and this can be further discussed in remaining slides.</a:t>
            </a:r>
          </a:p>
          <a:p>
            <a:pPr marL="171450" indent="-171450">
              <a:buFont typeface="Arial" panose="020B0604020202020204" pitchFamily="34" charset="0"/>
              <a:buChar char="•"/>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F512A2F1-46B6-1906-D8F2-621DF989BA75}"/>
              </a:ext>
            </a:extLst>
          </p:cNvPr>
          <p:cNvSpPr>
            <a:spLocks noGrp="1"/>
          </p:cNvSpPr>
          <p:nvPr>
            <p:ph type="sldNum" sz="quarter" idx="5"/>
          </p:nvPr>
        </p:nvSpPr>
        <p:spPr/>
        <p:txBody>
          <a:bodyPr/>
          <a:lstStyle/>
          <a:p>
            <a:fld id="{A2650739-CA58-487E-82D5-D6324AF33BFA}" type="slidenum">
              <a:rPr lang="en-GB" smtClean="0"/>
              <a:t>136</a:t>
            </a:fld>
            <a:endParaRPr lang="en-GB"/>
          </a:p>
        </p:txBody>
      </p:sp>
    </p:spTree>
    <p:extLst>
      <p:ext uri="{BB962C8B-B14F-4D97-AF65-F5344CB8AC3E}">
        <p14:creationId xmlns:p14="http://schemas.microsoft.com/office/powerpoint/2010/main" val="5797432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8630-087C-DB37-F5CF-8B7EF6601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7478D-4A2A-5CF4-6863-151B62E3B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DE5B3-8627-5C8A-7F68-7B6F6C8F27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9.2 of the Guidelines and Box 9.3 for suggestions on how to develop this graphic.</a:t>
            </a:r>
            <a:endParaRPr lang="en-US" b="0" i="0" dirty="0"/>
          </a:p>
          <a:p>
            <a:pPr marL="171450" indent="-171450">
              <a:buFont typeface="Arial" panose="020B0604020202020204" pitchFamily="34" charset="0"/>
              <a:buChar char="•"/>
            </a:pPr>
            <a:r>
              <a:rPr lang="en-US" b="0" i="0" dirty="0"/>
              <a:t>This slide shows the distribution of costs across input categories (e.g., personnel, supplies, equipment, transport, etc.)</a:t>
            </a:r>
          </a:p>
          <a:p>
            <a:pPr marL="171450" indent="-171450">
              <a:buFont typeface="Arial" panose="020B0604020202020204" pitchFamily="34" charset="0"/>
              <a:buChar char="•"/>
            </a:pPr>
            <a:r>
              <a:rPr lang="en-US" b="0" i="0" dirty="0"/>
              <a:t>Support the audience in interpreting these results</a:t>
            </a:r>
          </a:p>
          <a:p>
            <a:pPr marL="171450" indent="-171450">
              <a:buFont typeface="Arial" panose="020B0604020202020204" pitchFamily="34" charset="0"/>
              <a:buChar char="•"/>
            </a:pPr>
            <a:r>
              <a:rPr lang="en-US" b="0" i="0" dirty="0"/>
              <a:t>If this is a costing exercise, consider:</a:t>
            </a:r>
          </a:p>
          <a:p>
            <a:pPr marL="628650" lvl="1" indent="-171450">
              <a:buFont typeface="Arial" panose="020B0604020202020204" pitchFamily="34" charset="0"/>
              <a:buChar char="•"/>
            </a:pPr>
            <a:r>
              <a:rPr lang="en-US" b="0" i="0" dirty="0"/>
              <a:t>Which input categories are the largest cost drivers (e.g., personnel, supplies, transport)?</a:t>
            </a:r>
          </a:p>
          <a:p>
            <a:pPr marL="628650" lvl="1" indent="-171450">
              <a:buFont typeface="Arial" panose="020B0604020202020204" pitchFamily="34" charset="0"/>
              <a:buChar char="•"/>
            </a:pPr>
            <a:r>
              <a:rPr lang="en-US" b="0" i="0" dirty="0"/>
              <a:t>Do these reflect expectations based on how the intervention is delivered?</a:t>
            </a:r>
          </a:p>
          <a:p>
            <a:pPr marL="628650" lvl="1" indent="-171450">
              <a:buFont typeface="Arial" panose="020B0604020202020204" pitchFamily="34" charset="0"/>
              <a:buChar char="•"/>
            </a:pPr>
            <a:r>
              <a:rPr lang="en-US" b="0" i="0" dirty="0"/>
              <a:t>How do actual expenditures on inputs compare to planned budgets?</a:t>
            </a:r>
          </a:p>
          <a:p>
            <a:pPr marL="628650" lvl="1" indent="-171450">
              <a:buFont typeface="Arial" panose="020B0604020202020204" pitchFamily="34" charset="0"/>
              <a:buChar char="•"/>
            </a:pPr>
            <a:r>
              <a:rPr lang="en-US" b="0" i="0" dirty="0"/>
              <a:t>Are there inputs that were under- or overfunded, and what might explain this?</a:t>
            </a:r>
          </a:p>
          <a:p>
            <a:pPr marL="628650" lvl="1" indent="-171450">
              <a:buFont typeface="Arial" panose="020B0604020202020204" pitchFamily="34" charset="0"/>
              <a:buChar char="•"/>
            </a:pPr>
            <a:r>
              <a:rPr lang="en-US" b="0" i="0" dirty="0"/>
              <a:t>What is the share of capital costs (buildings, equipment, vehicles)? Is it sufficient for long-term sustainability?</a:t>
            </a:r>
          </a:p>
          <a:p>
            <a:pPr marL="171450" indent="-171450">
              <a:buFont typeface="Arial" panose="020B0604020202020204" pitchFamily="34" charset="0"/>
              <a:buChar char="•"/>
            </a:pPr>
            <a:r>
              <a:rPr lang="en-US" b="0" i="0" dirty="0"/>
              <a:t>If this is a budgeting exercise, consider:</a:t>
            </a:r>
          </a:p>
          <a:p>
            <a:pPr marL="628650" lvl="1" indent="-171450">
              <a:buFont typeface="Arial" panose="020B0604020202020204" pitchFamily="34" charset="0"/>
              <a:buChar char="•"/>
            </a:pPr>
            <a:r>
              <a:rPr lang="en-US" b="0" i="0" dirty="0"/>
              <a:t>Do projected allocations across input categories appear realistic and balanced?</a:t>
            </a:r>
          </a:p>
          <a:p>
            <a:pPr marL="628650" lvl="1" indent="-171450">
              <a:buFont typeface="Arial" panose="020B0604020202020204" pitchFamily="34" charset="0"/>
              <a:buChar char="•"/>
            </a:pPr>
            <a:r>
              <a:rPr lang="en-US" b="0" i="0" dirty="0"/>
              <a:t>Are enough resources allocated to high-cost drivers such as personnel or transport?</a:t>
            </a:r>
          </a:p>
          <a:p>
            <a:pPr marL="628650" lvl="1" indent="-171450">
              <a:buFont typeface="Arial" panose="020B0604020202020204" pitchFamily="34" charset="0"/>
              <a:buChar char="•"/>
            </a:pPr>
            <a:r>
              <a:rPr lang="en-US" b="0" i="0" dirty="0"/>
              <a:t>Are any critical areas (training, supervision, quality assurance) underfunded in the projections?</a:t>
            </a:r>
          </a:p>
          <a:p>
            <a:pPr marL="628650" lvl="1" indent="-171450">
              <a:buFont typeface="Arial" panose="020B0604020202020204" pitchFamily="34" charset="0"/>
              <a:buChar char="•"/>
            </a:pPr>
            <a:r>
              <a:rPr lang="en-US" b="0" i="0" dirty="0"/>
              <a:t>What assumptions were used to estimate the shares, and do they reflect local delivery models and population needs?</a:t>
            </a:r>
          </a:p>
          <a:p>
            <a:pPr marL="628650" lvl="1" indent="-171450">
              <a:buFont typeface="Arial" panose="020B0604020202020204" pitchFamily="34" charset="0"/>
              <a:buChar char="•"/>
            </a:pPr>
            <a:r>
              <a:rPr lang="en-US" b="0" i="0" dirty="0"/>
              <a:t>Have provisions for capital assets (maintenance, replacement) been included in the budget plan?</a:t>
            </a:r>
          </a:p>
          <a:p>
            <a:pPr marL="171450" indent="-171450">
              <a:buFont typeface="Arial" panose="020B0604020202020204" pitchFamily="34" charset="0"/>
              <a:buChar char="•"/>
            </a:pPr>
            <a:r>
              <a:rPr lang="en-US" b="0" i="0" dirty="0"/>
              <a:t>Conclude by reminding the audience: input distribution analysis is valuable because it shows how resources are structured, but interpretation must be grounded in the specific context and model of delivery.</a:t>
            </a:r>
          </a:p>
          <a:p>
            <a:pPr marL="171450" indent="-171450">
              <a:buFont typeface="Arial" panose="020B0604020202020204" pitchFamily="34" charset="0"/>
              <a:buChar char="•"/>
            </a:pPr>
            <a:endParaRPr lang="en-US" b="0" dirty="0"/>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0E5B4AFD-D369-1B77-5959-928916CAFE6B}"/>
              </a:ext>
            </a:extLst>
          </p:cNvPr>
          <p:cNvSpPr>
            <a:spLocks noGrp="1"/>
          </p:cNvSpPr>
          <p:nvPr>
            <p:ph type="sldNum" sz="quarter" idx="5"/>
          </p:nvPr>
        </p:nvSpPr>
        <p:spPr/>
        <p:txBody>
          <a:bodyPr/>
          <a:lstStyle/>
          <a:p>
            <a:fld id="{A2650739-CA58-487E-82D5-D6324AF33BFA}" type="slidenum">
              <a:rPr lang="en-GB" smtClean="0"/>
              <a:t>137</a:t>
            </a:fld>
            <a:endParaRPr lang="en-GB"/>
          </a:p>
        </p:txBody>
      </p:sp>
    </p:spTree>
    <p:extLst>
      <p:ext uri="{BB962C8B-B14F-4D97-AF65-F5344CB8AC3E}">
        <p14:creationId xmlns:p14="http://schemas.microsoft.com/office/powerpoint/2010/main" val="1467553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3453E-60D2-89D8-56AC-A16AF7229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C78E9-9EA6-D75D-9850-CA38E12D7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53B7E-AB49-9A0C-A9BE-234ECE9C3B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9.3 of the Guidelines and Box 9.5 for suggestions on how to develop this graphic.</a:t>
            </a:r>
            <a:endParaRPr lang="en-US" b="0" i="0" dirty="0"/>
          </a:p>
          <a:p>
            <a:pPr marL="171450" indent="-171450">
              <a:buFont typeface="Arial" panose="020B0604020202020204" pitchFamily="34" charset="0"/>
              <a:buChar char="•"/>
            </a:pPr>
            <a:r>
              <a:rPr lang="en-US" b="0" i="0" dirty="0"/>
              <a:t>This slide shows the balance of costs between central functions (e.g. management, coordination, administration) and direct intervention delivery (e.g. peer outreach, service delivery, supplies).</a:t>
            </a:r>
          </a:p>
          <a:p>
            <a:pPr marL="171450" indent="-171450">
              <a:buFont typeface="Arial" panose="020B0604020202020204" pitchFamily="34" charset="0"/>
              <a:buChar char="•"/>
            </a:pPr>
            <a:r>
              <a:rPr lang="en-US" b="0" i="0" dirty="0"/>
              <a:t>Support the audience in interpreting these results</a:t>
            </a:r>
          </a:p>
          <a:p>
            <a:pPr marL="171450" indent="-171450">
              <a:buFont typeface="Arial" panose="020B0604020202020204" pitchFamily="34" charset="0"/>
              <a:buChar char="•"/>
            </a:pPr>
            <a:r>
              <a:rPr lang="en-US" b="0" i="0" dirty="0"/>
              <a:t>If this is a costing exercise, consider:</a:t>
            </a:r>
          </a:p>
          <a:p>
            <a:pPr marL="628650" lvl="1" indent="-171450">
              <a:buFont typeface="Arial" panose="020B0604020202020204" pitchFamily="34" charset="0"/>
              <a:buChar char="•"/>
            </a:pPr>
            <a:r>
              <a:rPr lang="en-US" b="0" i="0" dirty="0"/>
              <a:t>What proportion of resources went to central vs. direct intervention costs?</a:t>
            </a:r>
          </a:p>
          <a:p>
            <a:pPr marL="628650" lvl="1" indent="-171450">
              <a:buFont typeface="Arial" panose="020B0604020202020204" pitchFamily="34" charset="0"/>
              <a:buChar char="•"/>
            </a:pPr>
            <a:r>
              <a:rPr lang="en-US" b="0" i="0" dirty="0"/>
              <a:t>Do central costs seem adequately resourced compared to what was budgeted?</a:t>
            </a:r>
          </a:p>
          <a:p>
            <a:pPr marL="628650" lvl="1" indent="-171450">
              <a:buFont typeface="Arial" panose="020B0604020202020204" pitchFamily="34" charset="0"/>
              <a:buChar char="•"/>
            </a:pPr>
            <a:r>
              <a:rPr lang="en-US" b="0" i="0" dirty="0"/>
              <a:t>Were any gaps in central costs covered informally (e.g., volunteer time, unpaid staff effort)?</a:t>
            </a:r>
          </a:p>
          <a:p>
            <a:pPr marL="628650" lvl="1" indent="-171450">
              <a:buFont typeface="Arial" panose="020B0604020202020204" pitchFamily="34" charset="0"/>
              <a:buChar char="•"/>
            </a:pPr>
            <a:r>
              <a:rPr lang="en-US" b="0" i="0" dirty="0"/>
              <a:t>Do central investments (e.g., in management or monitoring) seem to have strengthened delivery and quality assurance?</a:t>
            </a:r>
          </a:p>
          <a:p>
            <a:pPr marL="628650" lvl="1" indent="-171450">
              <a:buFont typeface="Arial" panose="020B0604020202020204" pitchFamily="34" charset="0"/>
              <a:buChar char="•"/>
            </a:pPr>
            <a:r>
              <a:rPr lang="en-US" b="0" i="0" dirty="0"/>
              <a:t>Are some interventions placing greater demands on central resources than others?</a:t>
            </a:r>
          </a:p>
          <a:p>
            <a:pPr marL="171450" indent="-171450">
              <a:buFont typeface="Arial" panose="020B0604020202020204" pitchFamily="34" charset="0"/>
              <a:buChar char="•"/>
            </a:pPr>
            <a:r>
              <a:rPr lang="en-US" b="0" i="0" dirty="0"/>
              <a:t>If this is a budgeting exercise, consider:</a:t>
            </a:r>
          </a:p>
          <a:p>
            <a:pPr marL="628650" lvl="1" indent="-171450">
              <a:buFont typeface="Arial" panose="020B0604020202020204" pitchFamily="34" charset="0"/>
              <a:buChar char="•"/>
            </a:pPr>
            <a:r>
              <a:rPr lang="en-US" b="0" i="0" dirty="0"/>
              <a:t>Are central costs realistically budgeted to support the interventions?</a:t>
            </a:r>
          </a:p>
          <a:p>
            <a:pPr marL="628650" lvl="1" indent="-171450">
              <a:buFont typeface="Arial" panose="020B0604020202020204" pitchFamily="34" charset="0"/>
              <a:buChar char="•"/>
            </a:pPr>
            <a:r>
              <a:rPr lang="en-US" b="0" i="0" dirty="0"/>
              <a:t>Are they proportionate to the scale and complexity of interventions planned?</a:t>
            </a:r>
          </a:p>
          <a:p>
            <a:pPr marL="628650" lvl="1" indent="-171450">
              <a:buFont typeface="Arial" panose="020B0604020202020204" pitchFamily="34" charset="0"/>
              <a:buChar char="•"/>
            </a:pPr>
            <a:r>
              <a:rPr lang="en-US" b="0" i="0" dirty="0"/>
              <a:t>Is there a risk that central functions are under-budgeted, which could affect sustainability (e.g., lack of funds for supervision, reporting, or coordination)?</a:t>
            </a:r>
          </a:p>
          <a:p>
            <a:pPr marL="628650" lvl="1" indent="-171450">
              <a:buFont typeface="Arial" panose="020B0604020202020204" pitchFamily="34" charset="0"/>
              <a:buChar char="•"/>
            </a:pPr>
            <a:r>
              <a:rPr lang="en-US" b="0" i="0" dirty="0"/>
              <a:t>Does the budget clearly show central costs as legitimate and necessary investments, rather than overhead to be minimized?</a:t>
            </a:r>
          </a:p>
          <a:p>
            <a:pPr marL="628650" lvl="1" indent="-171450">
              <a:buFont typeface="Arial" panose="020B0604020202020204" pitchFamily="34" charset="0"/>
              <a:buChar char="•"/>
            </a:pPr>
            <a:r>
              <a:rPr lang="en-US" b="0" i="0" dirty="0"/>
              <a:t>For scale-up plans: can existing central resources absorb new interventions, or will additional investments be required?</a:t>
            </a:r>
          </a:p>
          <a:p>
            <a:pPr marL="171450" indent="-171450">
              <a:buFont typeface="Arial" panose="020B0604020202020204" pitchFamily="34" charset="0"/>
              <a:buChar char="•"/>
            </a:pPr>
            <a:r>
              <a:rPr lang="en-US" b="0" i="0" dirty="0"/>
              <a:t>Conclude by stressing that recognizing central costs is important for sustainability and advocacy: they are a real and measurable part of delivering interventions, not just administrative overheads.</a:t>
            </a:r>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46F45E36-EBFE-49EE-53B8-DD49AA7B561C}"/>
              </a:ext>
            </a:extLst>
          </p:cNvPr>
          <p:cNvSpPr>
            <a:spLocks noGrp="1"/>
          </p:cNvSpPr>
          <p:nvPr>
            <p:ph type="sldNum" sz="quarter" idx="5"/>
          </p:nvPr>
        </p:nvSpPr>
        <p:spPr/>
        <p:txBody>
          <a:bodyPr/>
          <a:lstStyle/>
          <a:p>
            <a:fld id="{A2650739-CA58-487E-82D5-D6324AF33BFA}" type="slidenum">
              <a:rPr lang="en-GB" smtClean="0"/>
              <a:t>138</a:t>
            </a:fld>
            <a:endParaRPr lang="en-GB"/>
          </a:p>
        </p:txBody>
      </p:sp>
    </p:spTree>
    <p:extLst>
      <p:ext uri="{BB962C8B-B14F-4D97-AF65-F5344CB8AC3E}">
        <p14:creationId xmlns:p14="http://schemas.microsoft.com/office/powerpoint/2010/main" val="16668126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F4AE-3B6D-72C5-2122-099AADACC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51753-6241-4559-0DAB-28FF455A2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285A5-9397-80B6-173A-694FFD7DAE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9.4 of the Guidelines and Box 9.6 for suggestions on how to develop this graphic.</a:t>
            </a:r>
            <a:endParaRPr lang="en-US" b="0" i="0" dirty="0"/>
          </a:p>
          <a:p>
            <a:pPr marL="171450" indent="-171450">
              <a:buFont typeface="Arial" panose="020B0604020202020204" pitchFamily="34" charset="0"/>
              <a:buChar char="•"/>
            </a:pPr>
            <a:r>
              <a:rPr lang="en-US" dirty="0"/>
              <a:t>This slide shows </a:t>
            </a:r>
            <a:r>
              <a:rPr lang="en-US" b="0" dirty="0"/>
              <a:t>unit costs, i.e.</a:t>
            </a:r>
            <a:r>
              <a:rPr lang="en-US" dirty="0"/>
              <a:t> the cost per output or outcome delivered (e.g., cost per person reached, per HIV test, per person supported in ART adherence).</a:t>
            </a:r>
          </a:p>
          <a:p>
            <a:pPr marL="171450" indent="-171450">
              <a:buFont typeface="Arial" panose="020B0604020202020204" pitchFamily="34" charset="0"/>
              <a:buChar char="•"/>
            </a:pPr>
            <a:r>
              <a:rPr lang="en-US" b="0" i="0" dirty="0"/>
              <a:t>Support the audience in interpreting these results</a:t>
            </a:r>
          </a:p>
          <a:p>
            <a:pPr marL="171450" indent="-171450">
              <a:buFont typeface="Arial" panose="020B0604020202020204" pitchFamily="34" charset="0"/>
              <a:buChar char="•"/>
            </a:pPr>
            <a:r>
              <a:rPr lang="en-US" b="0" i="0" dirty="0"/>
              <a:t>If this is a costing exercise, consider:</a:t>
            </a:r>
          </a:p>
          <a:p>
            <a:pPr marL="628650" lvl="1" indent="-171450">
              <a:buFont typeface="Arial" panose="020B0604020202020204" pitchFamily="34" charset="0"/>
              <a:buChar char="•"/>
            </a:pPr>
            <a:r>
              <a:rPr lang="en-US" b="0" i="0" dirty="0"/>
              <a:t>How efficiently resources were used to deliver results, do unit costs seem high, low, or within expected ranges?</a:t>
            </a:r>
          </a:p>
          <a:p>
            <a:pPr marL="1085850" lvl="2" indent="-171450">
              <a:buFont typeface="Arial" panose="020B0604020202020204" pitchFamily="34" charset="0"/>
              <a:buChar char="•"/>
            </a:pPr>
            <a:r>
              <a:rPr lang="en-US" b="0" i="0" dirty="0"/>
              <a:t>To answer this, the facilitator should refer to other relevant costing studies (e.g., from the CLR systematic review, published papers, or local costing exercises).</a:t>
            </a:r>
          </a:p>
          <a:p>
            <a:pPr marL="1085850" lvl="2" indent="-171450">
              <a:buFont typeface="Arial" panose="020B0604020202020204" pitchFamily="34" charset="0"/>
              <a:buChar char="•"/>
            </a:pPr>
            <a:r>
              <a:rPr lang="en-US" b="0" i="0" dirty="0"/>
              <a:t>The audience will not have these benchmarks in mind, so it’s important to provide context rather than assume they know.</a:t>
            </a:r>
          </a:p>
          <a:p>
            <a:pPr marL="628650" lvl="1" indent="-171450">
              <a:buFont typeface="Arial" panose="020B0604020202020204" pitchFamily="34" charset="0"/>
              <a:buChar char="•"/>
            </a:pPr>
            <a:r>
              <a:rPr lang="en-US" b="0" i="0" dirty="0"/>
              <a:t>If compared across sites, populations, or delivery models, consider variability:</a:t>
            </a:r>
          </a:p>
          <a:p>
            <a:pPr marL="1085850" lvl="2" indent="-171450">
              <a:buFont typeface="Arial" panose="020B0604020202020204" pitchFamily="34" charset="0"/>
              <a:buChar char="•"/>
            </a:pPr>
            <a:r>
              <a:rPr lang="en-US" b="0" i="0" dirty="0"/>
              <a:t>Were some approaches more resource-intensive (e.g., rural outreach vs. drop-in </a:t>
            </a:r>
            <a:r>
              <a:rPr lang="en-US" b="0" i="0" dirty="0" err="1"/>
              <a:t>centres</a:t>
            </a:r>
            <a:r>
              <a:rPr lang="en-US" b="0" i="0" dirty="0"/>
              <a:t>), leading to increased costs?</a:t>
            </a:r>
          </a:p>
          <a:p>
            <a:pPr marL="1085850" lvl="2" indent="-171450">
              <a:buFont typeface="Arial" panose="020B0604020202020204" pitchFamily="34" charset="0"/>
              <a:buChar char="•"/>
            </a:pPr>
            <a:r>
              <a:rPr lang="en-US" b="0" i="0" dirty="0"/>
              <a:t>Did outcomes vary (e.g., low positivity rates leading to higher unit costs per positive test), leading to reduced outcomes?</a:t>
            </a:r>
          </a:p>
          <a:p>
            <a:pPr marL="628650" lvl="1" indent="-171450">
              <a:buFont typeface="Arial" panose="020B0604020202020204" pitchFamily="34" charset="0"/>
              <a:buChar char="•"/>
            </a:pPr>
            <a:r>
              <a:rPr lang="en-US" b="0" i="0" dirty="0"/>
              <a:t>Are there outliers that need closer investigation?</a:t>
            </a:r>
          </a:p>
          <a:p>
            <a:pPr marL="628650" lvl="1" indent="-171450">
              <a:buFont typeface="Arial" panose="020B0604020202020204" pitchFamily="34" charset="0"/>
              <a:buChar char="•"/>
            </a:pPr>
            <a:r>
              <a:rPr lang="en-US" b="0" i="0" dirty="0"/>
              <a:t>Do higher unit costs reflect deliberate investments (e.g., community engagement, quality assurance) that add value beyond outputs?</a:t>
            </a:r>
          </a:p>
          <a:p>
            <a:pPr marL="171450" indent="-171450">
              <a:buFont typeface="Arial" panose="020B0604020202020204" pitchFamily="34" charset="0"/>
              <a:buChar char="•"/>
            </a:pPr>
            <a:r>
              <a:rPr lang="en-US" b="0" i="0" dirty="0"/>
              <a:t>If this is a budgeting exercise, consider:</a:t>
            </a:r>
          </a:p>
          <a:p>
            <a:pPr marL="628650" lvl="1" indent="-171450">
              <a:buFont typeface="Arial" panose="020B0604020202020204" pitchFamily="34" charset="0"/>
              <a:buChar char="•"/>
            </a:pPr>
            <a:r>
              <a:rPr lang="en-US" b="0" i="0" dirty="0"/>
              <a:t>Are projected unit costs realistic, given available funding and planned activities?</a:t>
            </a:r>
          </a:p>
          <a:p>
            <a:pPr marL="628650" lvl="1" indent="-171450">
              <a:buFont typeface="Arial" panose="020B0604020202020204" pitchFamily="34" charset="0"/>
              <a:buChar char="•"/>
            </a:pPr>
            <a:r>
              <a:rPr lang="en-US" b="0" i="0" dirty="0"/>
              <a:t>How do they compare to benchmarks from past studies or other settings (ensuring comparability of outputs, populations, contexts)?</a:t>
            </a:r>
          </a:p>
          <a:p>
            <a:pPr marL="628650" lvl="1" indent="-171450">
              <a:buFont typeface="Arial" panose="020B0604020202020204" pitchFamily="34" charset="0"/>
              <a:buChar char="•"/>
            </a:pPr>
            <a:r>
              <a:rPr lang="en-US" b="0" i="0" dirty="0"/>
              <a:t>What assumptions drive these unit costs. Are they achievable?</a:t>
            </a:r>
          </a:p>
          <a:p>
            <a:pPr marL="628650" lvl="1" indent="-171450">
              <a:buFont typeface="Arial" panose="020B0604020202020204" pitchFamily="34" charset="0"/>
              <a:buChar char="•"/>
            </a:pPr>
            <a:r>
              <a:rPr lang="en-US" b="0" i="0" dirty="0"/>
              <a:t>Could reallocating resources (e.g., increasing investment in demand generation or retention) improve efficiency and reduce unit costs over time?</a:t>
            </a:r>
          </a:p>
          <a:p>
            <a:pPr marL="171450" indent="-171450">
              <a:buFont typeface="Arial" panose="020B0604020202020204" pitchFamily="34" charset="0"/>
              <a:buChar char="•"/>
            </a:pPr>
            <a:r>
              <a:rPr lang="en-US" b="0" i="0" dirty="0"/>
              <a:t>Remind the audience:</a:t>
            </a:r>
          </a:p>
          <a:p>
            <a:pPr marL="628650" lvl="1" indent="-171450">
              <a:buFont typeface="Arial" panose="020B0604020202020204" pitchFamily="34" charset="0"/>
              <a:buChar char="•"/>
            </a:pPr>
            <a:r>
              <a:rPr lang="en-US" b="0" i="0" dirty="0"/>
              <a:t>Unit costs should never be interpreted in isolation.</a:t>
            </a:r>
          </a:p>
          <a:p>
            <a:pPr marL="628650" lvl="1" indent="-171450">
              <a:buFont typeface="Arial" panose="020B0604020202020204" pitchFamily="34" charset="0"/>
              <a:buChar char="•"/>
            </a:pPr>
            <a:r>
              <a:rPr lang="en-US" b="0" i="0" dirty="0"/>
              <a:t>Higher costs don’t always mean inefficiency, sometimes they reflect the difficulty of reaching key populations or deliberate quality improvements.</a:t>
            </a:r>
          </a:p>
          <a:p>
            <a:pPr marL="628650" lvl="1" indent="-171450">
              <a:buFont typeface="Arial" panose="020B0604020202020204" pitchFamily="34" charset="0"/>
              <a:buChar char="•"/>
            </a:pPr>
            <a:r>
              <a:rPr lang="en-US" b="0" i="0" dirty="0"/>
              <a:t>The key is to use unit cost analysis to understand variations, identify drivers, and guide planning and funding negotiations.</a:t>
            </a:r>
          </a:p>
          <a:p>
            <a:pPr marL="171450" lvl="0" indent="-171450">
              <a:buFont typeface="Arial" panose="020B0604020202020204" pitchFamily="34" charset="0"/>
              <a:buChar char="•"/>
            </a:pPr>
            <a:endParaRPr lang="en-US" b="0" i="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3AE5129B-ED85-BE36-0012-F06343B92B8A}"/>
              </a:ext>
            </a:extLst>
          </p:cNvPr>
          <p:cNvSpPr>
            <a:spLocks noGrp="1"/>
          </p:cNvSpPr>
          <p:nvPr>
            <p:ph type="sldNum" sz="quarter" idx="5"/>
          </p:nvPr>
        </p:nvSpPr>
        <p:spPr/>
        <p:txBody>
          <a:bodyPr/>
          <a:lstStyle/>
          <a:p>
            <a:fld id="{A2650739-CA58-487E-82D5-D6324AF33BFA}" type="slidenum">
              <a:rPr lang="en-GB" smtClean="0"/>
              <a:t>139</a:t>
            </a:fld>
            <a:endParaRPr lang="en-GB"/>
          </a:p>
        </p:txBody>
      </p:sp>
    </p:spTree>
    <p:extLst>
      <p:ext uri="{BB962C8B-B14F-4D97-AF65-F5344CB8AC3E}">
        <p14:creationId xmlns:p14="http://schemas.microsoft.com/office/powerpoint/2010/main" val="264802459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7FE6-CD93-FC03-ADAB-7C97CFB9B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51163-103C-43ED-0D38-F1E2CDFA2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A9BE7-8BAC-A9E4-E1C9-CD0818DF41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Refer to Chapter 9.5 of the Guidelines and Box 9.8 for suggestions on how to develop this graphic.</a:t>
            </a:r>
            <a:endParaRPr lang="en-US" b="0" i="0" dirty="0"/>
          </a:p>
          <a:p>
            <a:pPr marL="171450" indent="-171450">
              <a:buFont typeface="Arial" panose="020B0604020202020204" pitchFamily="34" charset="0"/>
              <a:buChar char="•"/>
            </a:pPr>
            <a:r>
              <a:rPr lang="en-US" b="0" i="0" dirty="0"/>
              <a:t>This slide compares financial unit costs (actual expenditures) with economic unit costs (which add the value of in-kind, donated contributions)</a:t>
            </a:r>
          </a:p>
          <a:p>
            <a:pPr marL="171450" indent="-171450">
              <a:buFont typeface="Arial" panose="020B0604020202020204" pitchFamily="34" charset="0"/>
              <a:buChar char="•"/>
            </a:pPr>
            <a:r>
              <a:rPr lang="en-US" b="0" i="0" dirty="0"/>
              <a:t>Support the audience in interpreting these results</a:t>
            </a:r>
          </a:p>
          <a:p>
            <a:pPr marL="171450" indent="-171450">
              <a:buFont typeface="Arial" panose="020B0604020202020204" pitchFamily="34" charset="0"/>
              <a:buChar char="•"/>
            </a:pPr>
            <a:r>
              <a:rPr lang="en-US" b="0" i="0" dirty="0"/>
              <a:t>If this is a costing exercise, consider:</a:t>
            </a:r>
          </a:p>
          <a:p>
            <a:pPr marL="628650" lvl="1" indent="-171450">
              <a:buFont typeface="Arial" panose="020B0604020202020204" pitchFamily="34" charset="0"/>
              <a:buChar char="•"/>
            </a:pPr>
            <a:r>
              <a:rPr lang="en-US" b="0" i="0" dirty="0"/>
              <a:t>How large is the gap between financial and economic unit costs?</a:t>
            </a:r>
          </a:p>
          <a:p>
            <a:pPr marL="1085850" lvl="2" indent="-171450">
              <a:buFont typeface="Arial" panose="020B0604020202020204" pitchFamily="34" charset="0"/>
              <a:buChar char="•"/>
            </a:pPr>
            <a:r>
              <a:rPr lang="en-US" b="0" i="0" dirty="0"/>
              <a:t>A large gap signals heavy reliance on unpaid or in-kind contributions (e.g., volunteer time, donated space, unfunded roles).</a:t>
            </a:r>
          </a:p>
          <a:p>
            <a:pPr marL="628650" lvl="1" indent="-171450">
              <a:buFont typeface="Arial" panose="020B0604020202020204" pitchFamily="34" charset="0"/>
              <a:buChar char="•"/>
            </a:pPr>
            <a:r>
              <a:rPr lang="en-US" b="0" i="0" dirty="0"/>
              <a:t>What does this reveal about the true resources required to deliver the intervention?</a:t>
            </a:r>
          </a:p>
          <a:p>
            <a:pPr marL="628650" lvl="1" indent="-171450">
              <a:buFont typeface="Arial" panose="020B0604020202020204" pitchFamily="34" charset="0"/>
              <a:buChar char="•"/>
            </a:pPr>
            <a:r>
              <a:rPr lang="en-US" b="0" i="0" dirty="0"/>
              <a:t>Are these contributions sustainable, or do they risk burnout and underfunding?</a:t>
            </a:r>
          </a:p>
          <a:p>
            <a:pPr marL="628650" lvl="1" indent="-171450">
              <a:buFont typeface="Arial" panose="020B0604020202020204" pitchFamily="34" charset="0"/>
              <a:buChar char="•"/>
            </a:pPr>
            <a:r>
              <a:rPr lang="en-US" b="0" i="0" dirty="0"/>
              <a:t>Which interventions depend most on in-kind or unpaid </a:t>
            </a:r>
            <a:r>
              <a:rPr lang="en-US" b="0" i="0" dirty="0" err="1"/>
              <a:t>inputsm</a:t>
            </a:r>
            <a:r>
              <a:rPr lang="en-US" b="0" i="0" dirty="0"/>
              <a:t> what does this imply for scaling them?</a:t>
            </a:r>
          </a:p>
          <a:p>
            <a:pPr marL="171450" indent="-171450">
              <a:buFont typeface="Arial" panose="020B0604020202020204" pitchFamily="34" charset="0"/>
              <a:buChar char="•"/>
            </a:pPr>
            <a:r>
              <a:rPr lang="en-US" b="0" i="0" dirty="0"/>
              <a:t>If this is a budgeting exercise, consider:</a:t>
            </a:r>
          </a:p>
          <a:p>
            <a:pPr marL="628650" lvl="1" indent="-171450">
              <a:buFont typeface="Arial" panose="020B0604020202020204" pitchFamily="34" charset="0"/>
              <a:buChar char="•"/>
            </a:pPr>
            <a:r>
              <a:rPr lang="en-US" b="0" i="0" dirty="0"/>
              <a:t>Are projected budgets accounting for all necessary resources, including those currently provided in-kind?</a:t>
            </a:r>
          </a:p>
          <a:p>
            <a:pPr marL="628650" lvl="1" indent="-171450">
              <a:buFont typeface="Arial" panose="020B0604020202020204" pitchFamily="34" charset="0"/>
              <a:buChar char="•"/>
            </a:pPr>
            <a:r>
              <a:rPr lang="en-US" b="0" i="0" dirty="0"/>
              <a:t>Should items like volunteer time, donated facilities, or other hidden costs be built into future budgets to ensure sustainability?</a:t>
            </a:r>
          </a:p>
          <a:p>
            <a:pPr marL="628650" lvl="1" indent="-171450">
              <a:buFont typeface="Arial" panose="020B0604020202020204" pitchFamily="34" charset="0"/>
              <a:buChar char="•"/>
            </a:pPr>
            <a:r>
              <a:rPr lang="en-US" b="0" i="0" dirty="0"/>
              <a:t>Does recognizing these contributions help justify requests for additional funding or fair compensation for community partners?</a:t>
            </a:r>
          </a:p>
          <a:p>
            <a:pPr marL="628650" lvl="1" indent="-171450">
              <a:buFont typeface="Arial" panose="020B0604020202020204" pitchFamily="34" charset="0"/>
              <a:buChar char="•"/>
            </a:pPr>
            <a:r>
              <a:rPr lang="en-US" b="0" i="0" dirty="0"/>
              <a:t>Which interventions need extra support to move from reliance on unpaid inputs to sustainable financing?</a:t>
            </a:r>
          </a:p>
          <a:p>
            <a:pPr marL="171450" indent="-171450">
              <a:buFont typeface="Arial" panose="020B0604020202020204" pitchFamily="34" charset="0"/>
              <a:buChar char="•"/>
            </a:pPr>
            <a:r>
              <a:rPr lang="en-US" b="0" i="0" dirty="0"/>
              <a:t>Emphasize: unpaid community contributions should not be viewed as cost savings. They are hidden subsidies that risk undermining sustainability and equity.</a:t>
            </a:r>
          </a:p>
          <a:p>
            <a:pPr marL="171450" indent="-171450">
              <a:buFont typeface="Arial" panose="020B0604020202020204" pitchFamily="34" charset="0"/>
              <a:buChar char="•"/>
            </a:pPr>
            <a:r>
              <a:rPr lang="en-US" b="0" i="0" dirty="0"/>
              <a:t>Highlight that documenting these contributions is essential for advocacy, planning, and valuing community leadership.</a:t>
            </a:r>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A5AAC236-103E-C04C-794A-E8BCF0D5D0D2}"/>
              </a:ext>
            </a:extLst>
          </p:cNvPr>
          <p:cNvSpPr>
            <a:spLocks noGrp="1"/>
          </p:cNvSpPr>
          <p:nvPr>
            <p:ph type="sldNum" sz="quarter" idx="5"/>
          </p:nvPr>
        </p:nvSpPr>
        <p:spPr/>
        <p:txBody>
          <a:bodyPr/>
          <a:lstStyle/>
          <a:p>
            <a:fld id="{A2650739-CA58-487E-82D5-D6324AF33BFA}" type="slidenum">
              <a:rPr lang="en-GB" smtClean="0"/>
              <a:t>140</a:t>
            </a:fld>
            <a:endParaRPr lang="en-GB"/>
          </a:p>
        </p:txBody>
      </p:sp>
    </p:spTree>
    <p:extLst>
      <p:ext uri="{BB962C8B-B14F-4D97-AF65-F5344CB8AC3E}">
        <p14:creationId xmlns:p14="http://schemas.microsoft.com/office/powerpoint/2010/main" val="286581289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A8CA-5577-2A3A-E9C2-44C4F1958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6BBCC-9F7C-6839-98AA-248D3688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B4210-6427-F5DB-20E4-F17B0641BC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Refer to Chapter 9.7 of the Guidelines for detailed explanation.</a:t>
            </a:r>
          </a:p>
          <a:p>
            <a:pPr marL="171450" indent="-171450">
              <a:buFont typeface="Arial" panose="020B0604020202020204" pitchFamily="34" charset="0"/>
              <a:buChar char="•"/>
            </a:pPr>
            <a:r>
              <a:rPr lang="en-US" b="0" i="0" dirty="0"/>
              <a:t>Introduce this section as a shift from presenting to discussing.</a:t>
            </a:r>
          </a:p>
          <a:p>
            <a:pPr marL="171450" indent="-171450">
              <a:buFont typeface="Arial" panose="020B0604020202020204" pitchFamily="34" charset="0"/>
              <a:buChar char="•"/>
            </a:pPr>
            <a:r>
              <a:rPr lang="en-US" b="0" i="0" dirty="0"/>
              <a:t>Emphasize that the purpose of costing/budgeting is not just to produce numbers, but to apply them for action.</a:t>
            </a:r>
          </a:p>
          <a:p>
            <a:pPr marL="171450" indent="-171450">
              <a:buFont typeface="Arial" panose="020B0604020202020204" pitchFamily="34" charset="0"/>
              <a:buChar char="•"/>
            </a:pPr>
            <a:r>
              <a:rPr lang="en-US" b="0" dirty="0"/>
              <a:t>Explain that the following slides highlight five possible uses of results (monitoring, efficiency, funding proposals, short-term budgeting, long-term planning).</a:t>
            </a:r>
          </a:p>
          <a:p>
            <a:pPr marL="171450" indent="-171450">
              <a:buFont typeface="Arial" panose="020B0604020202020204" pitchFamily="34" charset="0"/>
              <a:buChar char="•"/>
            </a:pPr>
            <a:r>
              <a:rPr lang="en-US" b="0" dirty="0"/>
              <a:t>Not all need to be covered. Facilitators should choose, adapt, and prioritize the uses most relevant to their context and objectives.</a:t>
            </a:r>
          </a:p>
          <a:p>
            <a:pPr marL="171450" indent="-171450">
              <a:buFont typeface="Arial" panose="020B0604020202020204" pitchFamily="34" charset="0"/>
              <a:buChar char="•"/>
            </a:pPr>
            <a:r>
              <a:rPr lang="en-US" b="0" dirty="0"/>
              <a:t>Encourage participants to reflect on how these uses apply in their setting, and identify practical next steps.</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BA97EB48-2AC5-4EAA-144E-D7F67FF09D3E}"/>
              </a:ext>
            </a:extLst>
          </p:cNvPr>
          <p:cNvSpPr>
            <a:spLocks noGrp="1"/>
          </p:cNvSpPr>
          <p:nvPr>
            <p:ph type="sldNum" sz="quarter" idx="5"/>
          </p:nvPr>
        </p:nvSpPr>
        <p:spPr/>
        <p:txBody>
          <a:bodyPr/>
          <a:lstStyle/>
          <a:p>
            <a:fld id="{A2650739-CA58-487E-82D5-D6324AF33BFA}" type="slidenum">
              <a:rPr lang="en-GB" smtClean="0"/>
              <a:t>142</a:t>
            </a:fld>
            <a:endParaRPr lang="en-GB"/>
          </a:p>
        </p:txBody>
      </p:sp>
    </p:spTree>
    <p:extLst>
      <p:ext uri="{BB962C8B-B14F-4D97-AF65-F5344CB8AC3E}">
        <p14:creationId xmlns:p14="http://schemas.microsoft.com/office/powerpoint/2010/main" val="27421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0603-7B6A-59E5-11C1-D2CF37FC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AD63-965C-C549-B021-F5174EF10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F3A2A-F008-3480-958F-244DD89F4C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This </a:t>
            </a:r>
            <a:r>
              <a:rPr lang="en-US" b="0" dirty="0"/>
              <a:t>slide is a template: please adapt it to your context/exercise</a:t>
            </a:r>
          </a:p>
          <a:p>
            <a:pPr marL="171450" indent="-171450">
              <a:buFont typeface="Arial" panose="020B0604020202020204" pitchFamily="34" charset="0"/>
              <a:buChar char="•"/>
            </a:pPr>
            <a:r>
              <a:rPr lang="en-US" b="0" dirty="0"/>
              <a:t>Enter dates for each milestone </a:t>
            </a:r>
          </a:p>
          <a:p>
            <a:pPr marL="171450" indent="-171450">
              <a:buFont typeface="Arial" panose="020B0604020202020204" pitchFamily="34" charset="0"/>
              <a:buChar char="•"/>
            </a:pPr>
            <a:r>
              <a:rPr lang="en-US" b="0" dirty="0"/>
              <a:t>Remind participants: this is a living plan and can be updated as the exercise progresses</a:t>
            </a:r>
            <a:r>
              <a:rPr lang="en-US" dirty="0"/>
              <a:t>.</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00E54B48-75FE-978B-C67D-E6A1F1B8FB1A}"/>
              </a:ext>
            </a:extLst>
          </p:cNvPr>
          <p:cNvSpPr>
            <a:spLocks noGrp="1"/>
          </p:cNvSpPr>
          <p:nvPr>
            <p:ph type="sldNum" sz="quarter" idx="5"/>
          </p:nvPr>
        </p:nvSpPr>
        <p:spPr/>
        <p:txBody>
          <a:bodyPr/>
          <a:lstStyle/>
          <a:p>
            <a:fld id="{A2650739-CA58-487E-82D5-D6324AF33BFA}" type="slidenum">
              <a:rPr lang="en-GB" smtClean="0"/>
              <a:t>16</a:t>
            </a:fld>
            <a:endParaRPr lang="en-GB"/>
          </a:p>
        </p:txBody>
      </p:sp>
    </p:spTree>
    <p:extLst>
      <p:ext uri="{BB962C8B-B14F-4D97-AF65-F5344CB8AC3E}">
        <p14:creationId xmlns:p14="http://schemas.microsoft.com/office/powerpoint/2010/main" val="30131856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67B2-9284-2780-7ECF-ADDC2F480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64B8F-612C-95E5-7C31-A9F960C1D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A2D09-2462-203C-6CF0-D2F037F6B0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template. Adapt the guiding questions to reflect the purpose of your exercise (costing or budgeting) and your specific context.</a:t>
            </a:r>
          </a:p>
          <a:p>
            <a:pPr marL="171450" indent="-171450">
              <a:buFont typeface="Arial" panose="020B0604020202020204" pitchFamily="34" charset="0"/>
              <a:buChar char="•"/>
            </a:pPr>
            <a:r>
              <a:rPr lang="en-US" b="0" i="0" dirty="0"/>
              <a:t>For costing exercises:</a:t>
            </a:r>
          </a:p>
          <a:p>
            <a:pPr marL="628650" lvl="1" indent="-171450">
              <a:buFont typeface="Arial" panose="020B0604020202020204" pitchFamily="34" charset="0"/>
              <a:buChar char="•"/>
            </a:pPr>
            <a:r>
              <a:rPr lang="en-US" b="0" i="0" dirty="0"/>
              <a:t>Emphasize unit costs as the most informative for monitoring performance.</a:t>
            </a:r>
          </a:p>
          <a:p>
            <a:pPr marL="628650" lvl="1" indent="-171450">
              <a:buFont typeface="Arial" panose="020B0604020202020204" pitchFamily="34" charset="0"/>
              <a:buChar char="•"/>
            </a:pPr>
            <a:r>
              <a:rPr lang="en-US" b="0" i="0" dirty="0"/>
              <a:t>Track changes in cost distributions over time (e.g., personnel vs. supplies vs. transport).</a:t>
            </a:r>
          </a:p>
          <a:p>
            <a:pPr marL="628650" lvl="1" indent="-171450">
              <a:buFont typeface="Arial" panose="020B0604020202020204" pitchFamily="34" charset="0"/>
              <a:buChar char="•"/>
            </a:pPr>
            <a:r>
              <a:rPr lang="en-US" b="0" i="0" dirty="0"/>
              <a:t>Monitor in-kind and unpaid contributions: are they increasing? If so, what does this mean for sustainability and equity?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Compare observed costs with what was budgeted – are there gaps or mismatches and why?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For budgeting exercises:</a:t>
            </a:r>
          </a:p>
          <a:p>
            <a:pPr marL="628650" lvl="1" indent="-171450">
              <a:buFont typeface="Arial" panose="020B0604020202020204" pitchFamily="34" charset="0"/>
              <a:buChar char="•"/>
            </a:pPr>
            <a:r>
              <a:rPr lang="en-US" b="0" i="0" dirty="0"/>
              <a:t>Compare budgeted vs. observed costs from previous years to assess realism.</a:t>
            </a:r>
          </a:p>
          <a:p>
            <a:pPr marL="628650" lvl="1" indent="-171450">
              <a:buFont typeface="Arial" panose="020B0604020202020204" pitchFamily="34" charset="0"/>
              <a:buChar char="•"/>
            </a:pPr>
            <a:r>
              <a:rPr lang="en-US" b="0" i="0" dirty="0"/>
              <a:t>Check whether resource needs (especially for personnel, supervision, or transport) are systematically under- or over-estimated.</a:t>
            </a:r>
          </a:p>
          <a:p>
            <a:pPr marL="628650" lvl="1" indent="-171450">
              <a:buFont typeface="Arial" panose="020B0604020202020204" pitchFamily="34" charset="0"/>
              <a:buChar char="•"/>
            </a:pPr>
            <a:r>
              <a:rPr lang="en-US" b="0" i="0" dirty="0"/>
              <a:t>Reflect on whether unpaid or non-budgeted resources are being incorporated into new budgets.</a:t>
            </a:r>
          </a:p>
          <a:p>
            <a:pPr marL="171450" lvl="0" indent="-171450">
              <a:buFont typeface="Arial" panose="020B0604020202020204" pitchFamily="34" charset="0"/>
              <a:buChar char="•"/>
            </a:pPr>
            <a:r>
              <a:rPr lang="en-US" b="0" i="0" dirty="0"/>
              <a:t>Reinforce that monitoring is not only about spending levels but also about the sustainability of all resources, financial, and in-kind. </a:t>
            </a:r>
          </a:p>
          <a:p>
            <a:pPr marL="171450" indent="-171450">
              <a:buFont typeface="Arial" panose="020B0604020202020204" pitchFamily="34" charset="0"/>
              <a:buChar char="•"/>
            </a:pPr>
            <a:r>
              <a:rPr lang="en-US" b="0" i="0" dirty="0"/>
              <a:t>Encourage discussion with participants on what trends they should track going forward.</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1E3A3F84-D30F-AAD5-6EBD-9E2A84F1D377}"/>
              </a:ext>
            </a:extLst>
          </p:cNvPr>
          <p:cNvSpPr>
            <a:spLocks noGrp="1"/>
          </p:cNvSpPr>
          <p:nvPr>
            <p:ph type="sldNum" sz="quarter" idx="5"/>
          </p:nvPr>
        </p:nvSpPr>
        <p:spPr/>
        <p:txBody>
          <a:bodyPr/>
          <a:lstStyle/>
          <a:p>
            <a:fld id="{A2650739-CA58-487E-82D5-D6324AF33BFA}" type="slidenum">
              <a:rPr lang="en-GB" smtClean="0"/>
              <a:t>143</a:t>
            </a:fld>
            <a:endParaRPr lang="en-GB"/>
          </a:p>
        </p:txBody>
      </p:sp>
    </p:spTree>
    <p:extLst>
      <p:ext uri="{BB962C8B-B14F-4D97-AF65-F5344CB8AC3E}">
        <p14:creationId xmlns:p14="http://schemas.microsoft.com/office/powerpoint/2010/main" val="42889727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92CB-1C56-1FEE-EC13-1B62AFBD6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4D88C-58AF-8F7C-7B1D-44BF8B31F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1CF21-ED96-5DFC-363D-C7BC9F033C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template. Adapt the guiding questions to reflect the purpose of your exercise (costing or budgeting) and your specific context.</a:t>
            </a:r>
          </a:p>
          <a:p>
            <a:pPr marL="171450" indent="-171450">
              <a:buFont typeface="Arial" panose="020B0604020202020204" pitchFamily="34" charset="0"/>
              <a:buChar char="•"/>
            </a:pPr>
            <a:r>
              <a:rPr lang="en-US" b="0" i="0" dirty="0"/>
              <a:t>For costing exercises:</a:t>
            </a:r>
          </a:p>
          <a:p>
            <a:pPr marL="628650" lvl="1" indent="-171450">
              <a:buFont typeface="Arial" panose="020B0604020202020204" pitchFamily="34" charset="0"/>
              <a:buChar char="•"/>
            </a:pPr>
            <a:r>
              <a:rPr lang="en-US" b="0" i="0" dirty="0"/>
              <a:t>Explore variation in unit costs across sites or models or CLOS, and what explains them.</a:t>
            </a:r>
          </a:p>
          <a:p>
            <a:pPr marL="628650" lvl="1" indent="-171450">
              <a:buFont typeface="Arial" panose="020B0604020202020204" pitchFamily="34" charset="0"/>
              <a:buChar char="•"/>
            </a:pPr>
            <a:r>
              <a:rPr lang="en-US" b="0" i="0" dirty="0"/>
              <a:t>Examine cost drivers: are some inputs consistently high? How are they driving costs and driving results and outcomes?</a:t>
            </a:r>
          </a:p>
          <a:p>
            <a:pPr marL="628650" lvl="1" indent="-171450">
              <a:buFont typeface="Arial" panose="020B0604020202020204" pitchFamily="34" charset="0"/>
              <a:buChar char="•"/>
            </a:pPr>
            <a:r>
              <a:rPr lang="en-US" b="0" i="0" dirty="0"/>
              <a:t>Compare financial vs. economic costs: are unpaid or in-kind resources substantial. Without these contributions could you achieve similar results?</a:t>
            </a:r>
          </a:p>
          <a:p>
            <a:pPr marL="628650" lvl="1" indent="-171450">
              <a:buFont typeface="Arial" panose="020B0604020202020204" pitchFamily="34" charset="0"/>
              <a:buChar char="•"/>
            </a:pPr>
            <a:r>
              <a:rPr lang="en-US" b="0" i="0" dirty="0"/>
              <a:t>Highlight that high costs are not always negative- they may reflect reaching underserved groups, ensuring quality, or investing in sustainability.</a:t>
            </a:r>
          </a:p>
          <a:p>
            <a:pPr marL="171450" indent="-171450">
              <a:buFont typeface="Arial" panose="020B0604020202020204" pitchFamily="34" charset="0"/>
              <a:buChar char="•"/>
            </a:pPr>
            <a:r>
              <a:rPr lang="en-US" b="0" i="0" dirty="0"/>
              <a:t>For budgeting exercises:</a:t>
            </a:r>
          </a:p>
          <a:p>
            <a:pPr marL="628650" lvl="1" indent="-171450">
              <a:buFont typeface="Arial" panose="020B0604020202020204" pitchFamily="34" charset="0"/>
              <a:buChar char="•"/>
            </a:pPr>
            <a:r>
              <a:rPr lang="en-US" b="0" i="0" dirty="0"/>
              <a:t>Assess whether projected inputs are realistic, and whether efficiency gains (e.g., economies of scale, pooled procurement) are actually achievable.</a:t>
            </a:r>
          </a:p>
          <a:p>
            <a:pPr marL="628650" lvl="1" indent="-171450">
              <a:buFont typeface="Arial" panose="020B0604020202020204" pitchFamily="34" charset="0"/>
              <a:buChar char="•"/>
            </a:pPr>
            <a:r>
              <a:rPr lang="en-US" b="0" i="0" dirty="0"/>
              <a:t>Use costing data to test whether budgets are ambitious but feasible, avoiding systematic under-resourcing.</a:t>
            </a:r>
          </a:p>
          <a:p>
            <a:pPr marL="628650" lvl="1" indent="-171450">
              <a:buFont typeface="Arial" panose="020B0604020202020204" pitchFamily="34" charset="0"/>
              <a:buChar char="•"/>
            </a:pPr>
            <a:r>
              <a:rPr lang="en-US" b="0" i="0" dirty="0"/>
              <a:t>Reflect on how unpaid contributions are represented- are budgets assuming continued unpaid labor, or planning for fair compensation?</a:t>
            </a:r>
          </a:p>
          <a:p>
            <a:pPr marL="171450" indent="-171450">
              <a:buFont typeface="Arial" panose="020B0604020202020204" pitchFamily="34" charset="0"/>
              <a:buChar char="•"/>
            </a:pPr>
            <a:r>
              <a:rPr lang="en-US" b="1" i="0" dirty="0"/>
              <a:t>Important facilitation tips:</a:t>
            </a:r>
          </a:p>
          <a:p>
            <a:pPr marL="628650" lvl="1" indent="-171450">
              <a:buFont typeface="Arial" panose="020B0604020202020204" pitchFamily="34" charset="0"/>
              <a:buChar char="•"/>
            </a:pPr>
            <a:r>
              <a:rPr lang="en-US" b="0" i="0" dirty="0"/>
              <a:t>Discussions of “efficiency” can be sensitive. Many participants will worry this means cost-cutting or undervaluing community work.</a:t>
            </a:r>
          </a:p>
          <a:p>
            <a:pPr marL="628650" lvl="1" indent="-171450">
              <a:buFont typeface="Arial" panose="020B0604020202020204" pitchFamily="34" charset="0"/>
              <a:buChar char="•"/>
            </a:pPr>
            <a:r>
              <a:rPr lang="en-US" b="0" i="0" dirty="0"/>
              <a:t>Emphasize that the goal is not just “more with less,” but wise and fair use of resources, grounded in equity, sustainability, and community priorities.</a:t>
            </a:r>
          </a:p>
          <a:p>
            <a:pPr marL="628650" lvl="1" indent="-171450">
              <a:buFont typeface="Arial" panose="020B0604020202020204" pitchFamily="34" charset="0"/>
              <a:buChar char="•"/>
            </a:pPr>
            <a:r>
              <a:rPr lang="en-US" b="0" i="0" dirty="0"/>
              <a:t>Where possible, invite a community representative to help lead or co-facilitate this discussion, to ensure community perspectives frame the interpretation.</a:t>
            </a:r>
          </a:p>
          <a:p>
            <a:pPr marL="0" lv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3E313A2A-B21B-564E-6896-DA534E5518BD}"/>
              </a:ext>
            </a:extLst>
          </p:cNvPr>
          <p:cNvSpPr>
            <a:spLocks noGrp="1"/>
          </p:cNvSpPr>
          <p:nvPr>
            <p:ph type="sldNum" sz="quarter" idx="5"/>
          </p:nvPr>
        </p:nvSpPr>
        <p:spPr/>
        <p:txBody>
          <a:bodyPr/>
          <a:lstStyle/>
          <a:p>
            <a:fld id="{A2650739-CA58-487E-82D5-D6324AF33BFA}" type="slidenum">
              <a:rPr lang="en-GB" smtClean="0"/>
              <a:t>144</a:t>
            </a:fld>
            <a:endParaRPr lang="en-GB"/>
          </a:p>
        </p:txBody>
      </p:sp>
    </p:spTree>
    <p:extLst>
      <p:ext uri="{BB962C8B-B14F-4D97-AF65-F5344CB8AC3E}">
        <p14:creationId xmlns:p14="http://schemas.microsoft.com/office/powerpoint/2010/main" val="40988516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231E9-600C-F9B2-2754-2AAE3E6C5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B995E-8338-30E2-D84B-4ED77D5EA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92AA8-CF94-A5C6-2EDC-26BDE4690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template. Adapt the guiding questions to reflect the purpose of your exercise (costing or budgeting) and your specific context.</a:t>
            </a:r>
          </a:p>
          <a:p>
            <a:pPr marL="171450" indent="-171450">
              <a:buFont typeface="Arial" panose="020B0604020202020204" pitchFamily="34" charset="0"/>
              <a:buChar char="•"/>
            </a:pPr>
            <a:r>
              <a:rPr lang="en-US" b="0" i="0" dirty="0"/>
              <a:t>For costing exercises:</a:t>
            </a:r>
          </a:p>
          <a:p>
            <a:pPr marL="628650" lvl="1" indent="-171450">
              <a:buFont typeface="Arial" panose="020B0604020202020204" pitchFamily="34" charset="0"/>
              <a:buChar char="•"/>
            </a:pPr>
            <a:r>
              <a:rPr lang="en-US" b="0" i="0" dirty="0"/>
              <a:t>Use observed unit costs to estimate resource needs for reaching targets (e.g., multiplying cost per test by number of tests requested).</a:t>
            </a:r>
          </a:p>
          <a:p>
            <a:pPr marL="628650" lvl="1" indent="-171450">
              <a:buFont typeface="Arial" panose="020B0604020202020204" pitchFamily="34" charset="0"/>
              <a:buChar char="•"/>
            </a:pPr>
            <a:r>
              <a:rPr lang="en-US" b="0" i="0" dirty="0"/>
              <a:t>Show how central costs (management, coordination) are necessary for delivery, not just overhead.</a:t>
            </a:r>
          </a:p>
          <a:p>
            <a:pPr marL="628650" lvl="1" indent="-171450">
              <a:buFont typeface="Arial" panose="020B0604020202020204" pitchFamily="34" charset="0"/>
              <a:buChar char="•"/>
            </a:pPr>
            <a:r>
              <a:rPr lang="en-US" b="0" i="0" dirty="0"/>
              <a:t>Highlight where economic costs reveal unpaid or in-kind contributions, making the case that these should be formally funded.</a:t>
            </a:r>
          </a:p>
          <a:p>
            <a:pPr marL="171450" indent="-171450">
              <a:buFont typeface="Arial" panose="020B0604020202020204" pitchFamily="34" charset="0"/>
              <a:buChar char="•"/>
            </a:pPr>
            <a:r>
              <a:rPr lang="en-US" b="0" i="0" dirty="0"/>
              <a:t>For budgeting exercises:</a:t>
            </a:r>
          </a:p>
          <a:p>
            <a:pPr marL="628650" lvl="1" indent="-171450">
              <a:buFont typeface="Arial" panose="020B0604020202020204" pitchFamily="34" charset="0"/>
              <a:buChar char="•"/>
            </a:pPr>
            <a:r>
              <a:rPr lang="en-US" b="0" i="0" dirty="0"/>
              <a:t>Show how budgets are aligned with realistic cost evidence from past costing exercises.</a:t>
            </a:r>
          </a:p>
          <a:p>
            <a:pPr marL="628650" lvl="1" indent="-171450">
              <a:buFont typeface="Arial" panose="020B0604020202020204" pitchFamily="34" charset="0"/>
              <a:buChar char="•"/>
            </a:pPr>
            <a:r>
              <a:rPr lang="en-US" b="0" i="0" dirty="0"/>
              <a:t>Be transparent about what can and cannot be achieved within projected budgets.</a:t>
            </a:r>
          </a:p>
          <a:p>
            <a:pPr marL="628650" lvl="1" indent="-171450">
              <a:buFont typeface="Arial" panose="020B0604020202020204" pitchFamily="34" charset="0"/>
              <a:buChar char="•"/>
            </a:pPr>
            <a:r>
              <a:rPr lang="en-US" b="0" i="0" dirty="0"/>
              <a:t>Use costing evidence to advocate for sufficient allocations, especially for areas historically underfunded (peer stipends, supervision, quality assurance).</a:t>
            </a:r>
          </a:p>
          <a:p>
            <a:pPr marL="171450" indent="-171450">
              <a:buFont typeface="Arial" panose="020B0604020202020204" pitchFamily="34" charset="0"/>
              <a:buChar char="•"/>
            </a:pPr>
            <a:r>
              <a:rPr lang="en-US" b="1" i="0" dirty="0"/>
              <a:t>Facilitation tip:</a:t>
            </a:r>
          </a:p>
          <a:p>
            <a:pPr marL="628650" lvl="1" indent="-171450">
              <a:buFont typeface="Arial" panose="020B0604020202020204" pitchFamily="34" charset="0"/>
              <a:buChar char="•"/>
            </a:pPr>
            <a:r>
              <a:rPr lang="en-US" b="0" i="0" dirty="0"/>
              <a:t>Stress that transparency builds credibility with funders. Costing data shows CLOs understand their operations and resource needs.</a:t>
            </a:r>
          </a:p>
          <a:p>
            <a:pPr marL="628650" lvl="1" indent="-171450">
              <a:buFont typeface="Arial" panose="020B0604020202020204" pitchFamily="34" charset="0"/>
              <a:buChar char="•"/>
            </a:pPr>
            <a:r>
              <a:rPr lang="en-US" b="0" i="0" dirty="0"/>
              <a:t>Position community contributions (including unpaid ones) as legitimate and valuable inputs, not invisible subsidies.</a:t>
            </a:r>
          </a:p>
          <a:p>
            <a:pPr marL="628650" lvl="1" indent="-171450">
              <a:buFont typeface="Arial" panose="020B0604020202020204" pitchFamily="34" charset="0"/>
              <a:buChar char="•"/>
            </a:pPr>
            <a:r>
              <a:rPr lang="en-US" b="0" i="0" dirty="0"/>
              <a:t>Encourage participants to think of results not only as numbers, but as stories of need, sustainability, and impact that can be communicated to donors.</a:t>
            </a:r>
          </a:p>
          <a:p>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D6D54207-C66F-E536-F486-626D98B482A5}"/>
              </a:ext>
            </a:extLst>
          </p:cNvPr>
          <p:cNvSpPr>
            <a:spLocks noGrp="1"/>
          </p:cNvSpPr>
          <p:nvPr>
            <p:ph type="sldNum" sz="quarter" idx="5"/>
          </p:nvPr>
        </p:nvSpPr>
        <p:spPr/>
        <p:txBody>
          <a:bodyPr/>
          <a:lstStyle/>
          <a:p>
            <a:fld id="{A2650739-CA58-487E-82D5-D6324AF33BFA}" type="slidenum">
              <a:rPr lang="en-GB" smtClean="0"/>
              <a:t>145</a:t>
            </a:fld>
            <a:endParaRPr lang="en-GB"/>
          </a:p>
        </p:txBody>
      </p:sp>
    </p:spTree>
    <p:extLst>
      <p:ext uri="{BB962C8B-B14F-4D97-AF65-F5344CB8AC3E}">
        <p14:creationId xmlns:p14="http://schemas.microsoft.com/office/powerpoint/2010/main" val="32714874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F258-938D-1D26-2C78-02B5B2072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8628C-A0AE-F346-53D3-13925445B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D727E-0ABD-3CC1-B7E5-4F2D8A4F2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template. Adapt the guiding questions to reflect the purpose of your exercise (costing or budgeting) and your specific context.</a:t>
            </a:r>
          </a:p>
          <a:p>
            <a:pPr marL="171450" indent="-171450">
              <a:buFont typeface="Arial" panose="020B0604020202020204" pitchFamily="34" charset="0"/>
              <a:buChar char="•"/>
            </a:pPr>
            <a:r>
              <a:rPr lang="en-US" b="0" i="0" dirty="0"/>
              <a:t>For costing exercises:</a:t>
            </a:r>
          </a:p>
          <a:p>
            <a:pPr marL="628650" lvl="1" indent="-171450">
              <a:buFont typeface="Arial" panose="020B0604020202020204" pitchFamily="34" charset="0"/>
              <a:buChar char="•"/>
            </a:pPr>
            <a:r>
              <a:rPr lang="en-US" b="0" i="0" dirty="0"/>
              <a:t>Use past cost data to inform realistic annual budgets.</a:t>
            </a:r>
          </a:p>
          <a:p>
            <a:pPr marL="628650" lvl="1" indent="-171450">
              <a:buFont typeface="Arial" panose="020B0604020202020204" pitchFamily="34" charset="0"/>
              <a:buChar char="•"/>
            </a:pPr>
            <a:r>
              <a:rPr lang="en-US" b="0" i="0" dirty="0"/>
              <a:t>Encourage participants to look at how many activities were conducted, and how often, as a baseline for setting targets.</a:t>
            </a:r>
          </a:p>
          <a:p>
            <a:pPr marL="628650" lvl="1" indent="-171450">
              <a:buFont typeface="Arial" panose="020B0604020202020204" pitchFamily="34" charset="0"/>
              <a:buChar char="•"/>
            </a:pPr>
            <a:r>
              <a:rPr lang="en-US" b="0" i="0" dirty="0"/>
              <a:t>Compare observed cost distributions to proposed budgets, are any key categories consistently under- or over-estimated?</a:t>
            </a:r>
          </a:p>
          <a:p>
            <a:pPr marL="628650" lvl="1" indent="-171450">
              <a:buFont typeface="Arial" panose="020B0604020202020204" pitchFamily="34" charset="0"/>
              <a:buChar char="•"/>
            </a:pPr>
            <a:r>
              <a:rPr lang="en-US" b="0" i="0" dirty="0"/>
              <a:t>Highlight economic costs: should volunteer time or in-kind contributions be built into budgets to avoid over-reliance on unpaid labor?</a:t>
            </a:r>
          </a:p>
          <a:p>
            <a:pPr marL="171450" indent="-171450">
              <a:buFont typeface="Arial" panose="020B0604020202020204" pitchFamily="34" charset="0"/>
              <a:buChar char="•"/>
            </a:pPr>
            <a:r>
              <a:rPr lang="en-US" b="0" i="0" dirty="0"/>
              <a:t>For budgeting exercises:</a:t>
            </a:r>
          </a:p>
          <a:p>
            <a:pPr marL="628650" lvl="1" indent="-171450">
              <a:buFont typeface="Arial" panose="020B0604020202020204" pitchFamily="34" charset="0"/>
              <a:buChar char="•"/>
            </a:pPr>
            <a:r>
              <a:rPr lang="en-US" b="0" i="0" dirty="0"/>
              <a:t>Stress the importance of reconciling costing assumptions with real-world cash flow. For example, annualized costs for equipment must translate into actual purchase timing in budgets.</a:t>
            </a:r>
          </a:p>
          <a:p>
            <a:pPr marL="628650" lvl="1" indent="-171450">
              <a:buFont typeface="Arial" panose="020B0604020202020204" pitchFamily="34" charset="0"/>
              <a:buChar char="•"/>
            </a:pPr>
            <a:r>
              <a:rPr lang="en-US" b="0" i="0" dirty="0"/>
              <a:t>Check whether the budgeted proportions of inputs align with observed norms, large deviations should be questioned and justified.</a:t>
            </a:r>
          </a:p>
          <a:p>
            <a:pPr marL="628650" lvl="1" indent="-171450">
              <a:buFont typeface="Arial" panose="020B0604020202020204" pitchFamily="34" charset="0"/>
              <a:buChar char="•"/>
            </a:pPr>
            <a:r>
              <a:rPr lang="en-US" b="0" i="0" dirty="0"/>
              <a:t>Ask whether short-term budgets support sustainability, or are they pushing risks onto community members through unpaid work?</a:t>
            </a:r>
          </a:p>
          <a:p>
            <a:pPr marL="171450" indent="-171450">
              <a:buFont typeface="Arial" panose="020B0604020202020204" pitchFamily="34" charset="0"/>
              <a:buChar char="•"/>
            </a:pPr>
            <a:r>
              <a:rPr lang="en-US" b="1" i="0" dirty="0"/>
              <a:t>Facilitation tip:</a:t>
            </a:r>
          </a:p>
          <a:p>
            <a:pPr marL="628650" lvl="1" indent="-171450">
              <a:buFont typeface="Arial" panose="020B0604020202020204" pitchFamily="34" charset="0"/>
              <a:buChar char="•"/>
            </a:pPr>
            <a:r>
              <a:rPr lang="en-US" b="0" i="0" dirty="0"/>
              <a:t>Remind participants that short-term budgeting is where evidence meets practicality: it’s about making sure next year’s plan is doable, affordable, and fair.</a:t>
            </a:r>
          </a:p>
          <a:p>
            <a:pPr marL="628650" lvl="1" indent="-171450">
              <a:buFont typeface="Arial" panose="020B0604020202020204" pitchFamily="34" charset="0"/>
              <a:buChar char="•"/>
            </a:pPr>
            <a:r>
              <a:rPr lang="en-US" b="0" i="0" dirty="0"/>
              <a:t>Encourage participants to flag risks of under-budgeting early (e.g., unrealistic activity numbers, hidden costs) to avoid shortfalls later.</a:t>
            </a:r>
          </a:p>
          <a:p>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929B221B-AD3B-D531-ABE9-270C8D6AB62D}"/>
              </a:ext>
            </a:extLst>
          </p:cNvPr>
          <p:cNvSpPr>
            <a:spLocks noGrp="1"/>
          </p:cNvSpPr>
          <p:nvPr>
            <p:ph type="sldNum" sz="quarter" idx="5"/>
          </p:nvPr>
        </p:nvSpPr>
        <p:spPr/>
        <p:txBody>
          <a:bodyPr/>
          <a:lstStyle/>
          <a:p>
            <a:fld id="{A2650739-CA58-487E-82D5-D6324AF33BFA}" type="slidenum">
              <a:rPr lang="en-GB" smtClean="0"/>
              <a:t>146</a:t>
            </a:fld>
            <a:endParaRPr lang="en-GB"/>
          </a:p>
        </p:txBody>
      </p:sp>
    </p:spTree>
    <p:extLst>
      <p:ext uri="{BB962C8B-B14F-4D97-AF65-F5344CB8AC3E}">
        <p14:creationId xmlns:p14="http://schemas.microsoft.com/office/powerpoint/2010/main" val="202185862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E9829-5BDF-BCCE-B01B-AD92E2B03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138FF-A19F-D09F-DC36-DC4129914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C4AD5-0BA7-3AE0-9194-E3A0FE149C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 template. Adapt the guiding questions to reflect the purpose of your exercise (costing or budgeting) and your specific context.</a:t>
            </a:r>
          </a:p>
          <a:p>
            <a:pPr marL="171450" indent="-171450">
              <a:buFont typeface="Arial" panose="020B0604020202020204" pitchFamily="34" charset="0"/>
              <a:buChar char="•"/>
            </a:pPr>
            <a:r>
              <a:rPr lang="en-US" b="0" i="0" dirty="0"/>
              <a:t>For costing exercises:</a:t>
            </a:r>
          </a:p>
          <a:p>
            <a:pPr marL="628650" lvl="1" indent="-171450">
              <a:buFont typeface="Arial" panose="020B0604020202020204" pitchFamily="34" charset="0"/>
              <a:buChar char="•"/>
            </a:pPr>
            <a:r>
              <a:rPr lang="en-US" b="0" i="0" dirty="0"/>
              <a:t>Use observed unit costs and their ranges to estimate scale-up costs.</a:t>
            </a:r>
          </a:p>
          <a:p>
            <a:pPr marL="628650" lvl="1" indent="-171450">
              <a:buFont typeface="Arial" panose="020B0604020202020204" pitchFamily="34" charset="0"/>
              <a:buChar char="•"/>
            </a:pPr>
            <a:r>
              <a:rPr lang="en-US" b="0" i="0" dirty="0"/>
              <a:t>If available, highlight variation between CLOs/sites, this shows funders both typical costs and potential higher-cost contexts.</a:t>
            </a:r>
          </a:p>
          <a:p>
            <a:pPr marL="628650" lvl="1" indent="-171450">
              <a:buFont typeface="Arial" panose="020B0604020202020204" pitchFamily="34" charset="0"/>
              <a:buChar char="•"/>
            </a:pPr>
            <a:r>
              <a:rPr lang="en-US" b="0" i="0" dirty="0"/>
              <a:t>If available, show the gap between financial and economic costs to argue for sustainable financing of unpaid contributions.</a:t>
            </a:r>
          </a:p>
          <a:p>
            <a:pPr marL="171450" indent="-171450">
              <a:buFont typeface="Arial" panose="020B0604020202020204" pitchFamily="34" charset="0"/>
              <a:buChar char="•"/>
            </a:pPr>
            <a:r>
              <a:rPr lang="en-US" b="0" i="0" dirty="0"/>
              <a:t>For budgeting exercises:</a:t>
            </a:r>
          </a:p>
          <a:p>
            <a:pPr marL="628650" lvl="1" indent="-171450">
              <a:buFont typeface="Arial" panose="020B0604020202020204" pitchFamily="34" charset="0"/>
              <a:buChar char="•"/>
            </a:pPr>
            <a:r>
              <a:rPr lang="en-US" b="0" i="0" dirty="0"/>
              <a:t>Emphasize how budgets can serve as a stepping stone into longer-term resource mobilization discussions.</a:t>
            </a:r>
          </a:p>
          <a:p>
            <a:pPr marL="628650" lvl="1" indent="-171450">
              <a:buFont typeface="Arial" panose="020B0604020202020204" pitchFamily="34" charset="0"/>
              <a:buChar char="•"/>
            </a:pPr>
            <a:r>
              <a:rPr lang="en-US" b="0" i="0" dirty="0"/>
              <a:t>Ask whether current budgeting assumptions will still hold if interventions are scaled up or sustained over time.</a:t>
            </a:r>
          </a:p>
          <a:p>
            <a:pPr marL="628650" lvl="1" indent="-171450">
              <a:buFont typeface="Arial" panose="020B0604020202020204" pitchFamily="34" charset="0"/>
              <a:buChar char="•"/>
            </a:pPr>
            <a:r>
              <a:rPr lang="en-US" b="0" i="0" dirty="0"/>
              <a:t>Reflect on whether unpaid resources are being increasingly relied upon, and how this should be addressed.</a:t>
            </a:r>
          </a:p>
          <a:p>
            <a:pPr marL="171450" indent="-171450">
              <a:buFont typeface="Arial" panose="020B0604020202020204" pitchFamily="34" charset="0"/>
              <a:buChar char="•"/>
            </a:pPr>
            <a:r>
              <a:rPr lang="en-US" b="0" i="0" dirty="0"/>
              <a:t>Facilitation tip:</a:t>
            </a:r>
          </a:p>
          <a:p>
            <a:pPr marL="628650" lvl="1" indent="-171450">
              <a:buFont typeface="Arial" panose="020B0604020202020204" pitchFamily="34" charset="0"/>
              <a:buChar char="•"/>
            </a:pPr>
            <a:r>
              <a:rPr lang="en-US" b="0" i="0" dirty="0"/>
              <a:t>Position this as a forward-looking discussion: not just “what did we spend” or “what do we need next year,” but how do we sustain this work in 3–5 years and beyond.</a:t>
            </a:r>
          </a:p>
          <a:p>
            <a:pPr marL="628650" lvl="1" indent="-171450">
              <a:buFont typeface="Arial" panose="020B0604020202020204" pitchFamily="34" charset="0"/>
              <a:buChar char="•"/>
            </a:pPr>
            <a:r>
              <a:rPr lang="en-US" b="0" i="0" dirty="0"/>
              <a:t>Encourage participants to connect costing/budgeting results to national planning cycles (e.g., NSP costing, Global Fund applications).</a:t>
            </a:r>
          </a:p>
          <a:p>
            <a:pPr marL="628650" lvl="1" indent="-171450">
              <a:buFont typeface="Arial" panose="020B0604020202020204" pitchFamily="34" charset="0"/>
              <a:buChar char="•"/>
            </a:pPr>
            <a:r>
              <a:rPr lang="en-US" b="0" i="0" dirty="0"/>
              <a:t>Stress that long-term sustainability means valuing communities as equal partners, their in-kind  inputs must be recognized and compensated fairly.</a:t>
            </a:r>
          </a:p>
          <a:p>
            <a:endParaRPr lang="en-US" b="0"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5D57F96D-0A8F-3215-5DB1-40E3DED231CD}"/>
              </a:ext>
            </a:extLst>
          </p:cNvPr>
          <p:cNvSpPr>
            <a:spLocks noGrp="1"/>
          </p:cNvSpPr>
          <p:nvPr>
            <p:ph type="sldNum" sz="quarter" idx="5"/>
          </p:nvPr>
        </p:nvSpPr>
        <p:spPr/>
        <p:txBody>
          <a:bodyPr/>
          <a:lstStyle/>
          <a:p>
            <a:fld id="{A2650739-CA58-487E-82D5-D6324AF33BFA}" type="slidenum">
              <a:rPr lang="en-GB" smtClean="0"/>
              <a:t>147</a:t>
            </a:fld>
            <a:endParaRPr lang="en-GB"/>
          </a:p>
        </p:txBody>
      </p:sp>
    </p:spTree>
    <p:extLst>
      <p:ext uri="{BB962C8B-B14F-4D97-AF65-F5344CB8AC3E}">
        <p14:creationId xmlns:p14="http://schemas.microsoft.com/office/powerpoint/2010/main" val="338960182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43D1-DB0D-326B-E339-C3A599F20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59B10-83BC-7FE2-F654-CF5068AB2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B464C-A510-8A35-17C8-F0BE8FD747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endParaRPr lang="en-US" dirty="0"/>
          </a:p>
          <a:p>
            <a:pPr marL="171450" indent="-171450">
              <a:buFont typeface="Arial" panose="020B0604020202020204" pitchFamily="34" charset="0"/>
              <a:buChar char="•"/>
            </a:pPr>
            <a:r>
              <a:rPr lang="en-US" b="0" i="0" dirty="0"/>
              <a:t>Bring back the list of expectations captured during introductions (flip chart, board, or projected notes).</a:t>
            </a:r>
          </a:p>
          <a:p>
            <a:pPr marL="171450" indent="-171450">
              <a:buFont typeface="Arial" panose="020B0604020202020204" pitchFamily="34" charset="0"/>
              <a:buChar char="•"/>
            </a:pPr>
            <a:r>
              <a:rPr lang="en-US" b="0" i="0" dirty="0"/>
              <a:t>Read through each expectation one by one, and check with participants whether it was addressed.</a:t>
            </a:r>
          </a:p>
          <a:p>
            <a:pPr marL="171450" indent="-171450">
              <a:buFont typeface="Arial" panose="020B0604020202020204" pitchFamily="34" charset="0"/>
              <a:buChar char="•"/>
            </a:pPr>
            <a:r>
              <a:rPr lang="en-US" b="0" i="0" dirty="0"/>
              <a:t>Thank participants for their contributions, and confirm next steps </a:t>
            </a:r>
          </a:p>
          <a:p>
            <a:endParaRPr lang="en-GB" dirty="0"/>
          </a:p>
        </p:txBody>
      </p:sp>
      <p:sp>
        <p:nvSpPr>
          <p:cNvPr id="4" name="Slide Number Placeholder 3">
            <a:extLst>
              <a:ext uri="{FF2B5EF4-FFF2-40B4-BE49-F238E27FC236}">
                <a16:creationId xmlns:a16="http://schemas.microsoft.com/office/drawing/2014/main" id="{C836DD21-CE49-0D5C-D547-58044F4CCBB6}"/>
              </a:ext>
            </a:extLst>
          </p:cNvPr>
          <p:cNvSpPr>
            <a:spLocks noGrp="1"/>
          </p:cNvSpPr>
          <p:nvPr>
            <p:ph type="sldNum" sz="quarter" idx="5"/>
          </p:nvPr>
        </p:nvSpPr>
        <p:spPr/>
        <p:txBody>
          <a:bodyPr/>
          <a:lstStyle/>
          <a:p>
            <a:fld id="{A2650739-CA58-487E-82D5-D6324AF33BFA}" type="slidenum">
              <a:rPr lang="en-GB" smtClean="0"/>
              <a:t>148</a:t>
            </a:fld>
            <a:endParaRPr lang="en-GB"/>
          </a:p>
        </p:txBody>
      </p:sp>
    </p:spTree>
    <p:extLst>
      <p:ext uri="{BB962C8B-B14F-4D97-AF65-F5344CB8AC3E}">
        <p14:creationId xmlns:p14="http://schemas.microsoft.com/office/powerpoint/2010/main" val="23539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7A88-8FBB-BAF1-6FCE-800F19443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1F705-8A60-53B2-8BCF-9C762936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BD24A-4B72-7B19-1CCB-E3FD51DA4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Emphasize that this exercise is not only about producing cost results, but about building skills and ownership among stakeholders.</a:t>
            </a:r>
          </a:p>
          <a:p>
            <a:pPr marL="171450" indent="-171450">
              <a:buFont typeface="Arial" panose="020B0604020202020204" pitchFamily="34" charset="0"/>
              <a:buChar char="•"/>
            </a:pPr>
            <a:r>
              <a:rPr lang="en-US" b="0" dirty="0"/>
              <a:t>The participatory approach ensures that:</a:t>
            </a:r>
          </a:p>
          <a:p>
            <a:pPr marL="628650" lvl="1" indent="-171450">
              <a:buFont typeface="Arial" panose="020B0604020202020204" pitchFamily="34" charset="0"/>
              <a:buChar char="•"/>
            </a:pPr>
            <a:r>
              <a:rPr lang="en-US" b="0" dirty="0"/>
              <a:t>Organizations can directly use the results for planning and advocacy.</a:t>
            </a:r>
          </a:p>
          <a:p>
            <a:pPr marL="628650" lvl="1" indent="-171450">
              <a:buFont typeface="Arial" panose="020B0604020202020204" pitchFamily="34" charset="0"/>
              <a:buChar char="•"/>
            </a:pPr>
            <a:r>
              <a:rPr lang="en-US" b="0" dirty="0"/>
              <a:t>Teams gain the capacity to repeat costing or budgeting exercises independently in the future.</a:t>
            </a:r>
          </a:p>
          <a:p>
            <a:pPr marL="628650" lvl="1" indent="-171450">
              <a:buFont typeface="Arial" panose="020B0604020202020204" pitchFamily="34" charset="0"/>
              <a:buChar char="•"/>
            </a:pPr>
            <a:r>
              <a:rPr lang="en-US" b="0" dirty="0"/>
              <a:t>Data collection and analysis are more accurate and relevant, because they are informed and validated by those closest to the interventions.</a:t>
            </a:r>
          </a:p>
          <a:p>
            <a:pPr marL="171450" indent="-171450">
              <a:buFont typeface="Arial" panose="020B0604020202020204" pitchFamily="34" charset="0"/>
              <a:buChar char="•"/>
            </a:pPr>
            <a:r>
              <a:rPr lang="en-US" b="0" dirty="0"/>
              <a:t>Stress that everyone here plays an active role in shaping both the process and the outcomes.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07A53154-7E93-DF25-C95D-8BFF6379885F}"/>
              </a:ext>
            </a:extLst>
          </p:cNvPr>
          <p:cNvSpPr>
            <a:spLocks noGrp="1"/>
          </p:cNvSpPr>
          <p:nvPr>
            <p:ph type="sldNum" sz="quarter" idx="5"/>
          </p:nvPr>
        </p:nvSpPr>
        <p:spPr/>
        <p:txBody>
          <a:bodyPr/>
          <a:lstStyle/>
          <a:p>
            <a:fld id="{A2650739-CA58-487E-82D5-D6324AF33BFA}" type="slidenum">
              <a:rPr lang="en-GB" smtClean="0"/>
              <a:t>17</a:t>
            </a:fld>
            <a:endParaRPr lang="en-GB"/>
          </a:p>
        </p:txBody>
      </p:sp>
    </p:spTree>
    <p:extLst>
      <p:ext uri="{BB962C8B-B14F-4D97-AF65-F5344CB8AC3E}">
        <p14:creationId xmlns:p14="http://schemas.microsoft.com/office/powerpoint/2010/main" val="378917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E4341-331D-B6C9-9BA2-8DF728A2F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0C73F-F5BB-77E5-691D-FFF58CFA5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F1597-E0D3-26C7-DA8E-4783FBC916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Prepare a draft of this table in advance, filling in likely individuals, organizations, or stakeholders for each task.</a:t>
            </a:r>
          </a:p>
          <a:p>
            <a:pPr marL="171450" indent="-171450">
              <a:buFont typeface="Arial" panose="020B0604020202020204" pitchFamily="34" charset="0"/>
              <a:buChar char="•"/>
            </a:pPr>
            <a:r>
              <a:rPr lang="en-US" b="0" dirty="0"/>
              <a:t>During the meeting, present the draft and discuss with participants to validate and adjust roles as needed to reflect consensus.</a:t>
            </a:r>
          </a:p>
          <a:p>
            <a:pPr marL="171450" indent="-171450">
              <a:buFont typeface="Arial" panose="020B0604020202020204" pitchFamily="34" charset="0"/>
              <a:buChar char="•"/>
            </a:pPr>
            <a:r>
              <a:rPr lang="en-US" b="0" dirty="0"/>
              <a:t>Clarify the RACI roles:</a:t>
            </a:r>
          </a:p>
          <a:p>
            <a:pPr marL="628650" lvl="1" indent="-171450">
              <a:buFont typeface="Arial" panose="020B0604020202020204" pitchFamily="34" charset="0"/>
              <a:buChar char="•"/>
            </a:pPr>
            <a:r>
              <a:rPr lang="en-US" b="0" dirty="0"/>
              <a:t>Responsible (R): person/organization doing the work</a:t>
            </a:r>
          </a:p>
          <a:p>
            <a:pPr marL="628650" lvl="1" indent="-171450">
              <a:buFont typeface="Arial" panose="020B0604020202020204" pitchFamily="34" charset="0"/>
              <a:buChar char="•"/>
            </a:pPr>
            <a:r>
              <a:rPr lang="en-US" b="0" dirty="0"/>
              <a:t>Accountable (A): person who signs off or has ultimate ownership</a:t>
            </a:r>
          </a:p>
          <a:p>
            <a:pPr marL="628650" lvl="1" indent="-171450">
              <a:buFont typeface="Arial" panose="020B0604020202020204" pitchFamily="34" charset="0"/>
              <a:buChar char="•"/>
            </a:pPr>
            <a:r>
              <a:rPr lang="en-US" b="0" dirty="0"/>
              <a:t>Consulted (C): those who provide input and expertise</a:t>
            </a:r>
          </a:p>
          <a:p>
            <a:pPr marL="628650" lvl="1" indent="-171450">
              <a:buFont typeface="Arial" panose="020B0604020202020204" pitchFamily="34" charset="0"/>
              <a:buChar char="•"/>
            </a:pPr>
            <a:r>
              <a:rPr lang="en-US" b="0" dirty="0"/>
              <a:t>Informed (I): those who need to be kept up to date</a:t>
            </a:r>
          </a:p>
          <a:p>
            <a:pPr marL="171450" indent="-171450">
              <a:buFont typeface="Arial" panose="020B0604020202020204" pitchFamily="34" charset="0"/>
              <a:buChar char="•"/>
            </a:pPr>
            <a:r>
              <a:rPr lang="en-US" b="0" dirty="0"/>
              <a:t>Keep the table high-level at first with main tasks and roles.</a:t>
            </a:r>
          </a:p>
          <a:p>
            <a:pPr marL="171450" indent="-171450">
              <a:buFont typeface="Arial" panose="020B0604020202020204" pitchFamily="34" charset="0"/>
              <a:buChar char="•"/>
            </a:pPr>
            <a:r>
              <a:rPr lang="en-US" b="0" dirty="0"/>
              <a:t>Revisit and refine this table over time, adding more detail (rows, tasks, responsibilities) as the exercise progresses.</a:t>
            </a:r>
          </a:p>
          <a:p>
            <a:pPr marL="171450" indent="-171450">
              <a:buFont typeface="Arial" panose="020B0604020202020204" pitchFamily="34" charset="0"/>
              <a:buChar char="•"/>
            </a:pPr>
            <a:r>
              <a:rPr lang="en-US" b="0" dirty="0"/>
              <a:t>Encourage open discussion to make sure everyone agrees on “who does what” and that there are no overlaps or gaps.</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411A0FCF-A842-121C-2B63-1374CC35BC62}"/>
              </a:ext>
            </a:extLst>
          </p:cNvPr>
          <p:cNvSpPr>
            <a:spLocks noGrp="1"/>
          </p:cNvSpPr>
          <p:nvPr>
            <p:ph type="sldNum" sz="quarter" idx="5"/>
          </p:nvPr>
        </p:nvSpPr>
        <p:spPr/>
        <p:txBody>
          <a:bodyPr/>
          <a:lstStyle/>
          <a:p>
            <a:fld id="{A2650739-CA58-487E-82D5-D6324AF33BFA}" type="slidenum">
              <a:rPr lang="en-GB" smtClean="0"/>
              <a:t>18</a:t>
            </a:fld>
            <a:endParaRPr lang="en-GB"/>
          </a:p>
        </p:txBody>
      </p:sp>
    </p:spTree>
    <p:extLst>
      <p:ext uri="{BB962C8B-B14F-4D97-AF65-F5344CB8AC3E}">
        <p14:creationId xmlns:p14="http://schemas.microsoft.com/office/powerpoint/2010/main" val="418499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EB32-2AFD-8AD1-3F86-C404EFF6D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AD7E1-8CD8-7F3B-4150-C8D87932A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0B19C-1C86-0C02-2286-29E630CC95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Prepare in advance: Draft proposed measures in each category </a:t>
            </a:r>
          </a:p>
          <a:p>
            <a:pPr marL="171450" indent="-171450">
              <a:buFont typeface="Arial" panose="020B0604020202020204" pitchFamily="34" charset="0"/>
              <a:buChar char="•"/>
            </a:pPr>
            <a:r>
              <a:rPr lang="en-US" b="0" dirty="0"/>
              <a:t>During the meeting, present these drafts and discuss with participants to validate or adapt them.</a:t>
            </a:r>
          </a:p>
          <a:p>
            <a:pPr marL="171450" indent="-171450">
              <a:buFont typeface="Arial" panose="020B0604020202020204" pitchFamily="34" charset="0"/>
              <a:buChar char="•"/>
            </a:pPr>
            <a:r>
              <a:rPr lang="en-US" b="0" dirty="0"/>
              <a:t>Refer to Chapter 6.2 of the Guidelines for detailed guidance.</a:t>
            </a:r>
          </a:p>
          <a:p>
            <a:pPr marL="171450" indent="-171450">
              <a:buFont typeface="Arial" panose="020B0604020202020204" pitchFamily="34" charset="0"/>
              <a:buChar char="•"/>
            </a:pPr>
            <a:r>
              <a:rPr lang="en-US" b="0" dirty="0"/>
              <a:t>Key points to emphasize:</a:t>
            </a:r>
          </a:p>
          <a:p>
            <a:pPr marL="628650" lvl="1" indent="-171450">
              <a:buFont typeface="Arial" panose="020B0604020202020204" pitchFamily="34" charset="0"/>
              <a:buChar char="•"/>
            </a:pPr>
            <a:r>
              <a:rPr lang="en-US" b="0" dirty="0"/>
              <a:t>Formal ethical approval may not always be required, but ethical safeguards are always essential.</a:t>
            </a:r>
          </a:p>
          <a:p>
            <a:pPr marL="628650" lvl="1" indent="-171450">
              <a:buFont typeface="Arial" panose="020B0604020202020204" pitchFamily="34" charset="0"/>
              <a:buChar char="•"/>
            </a:pPr>
            <a:r>
              <a:rPr lang="en-US" b="0" dirty="0"/>
              <a:t>Informed consent should be clear, voluntary, and respectful.</a:t>
            </a:r>
          </a:p>
          <a:p>
            <a:pPr marL="628650" lvl="1" indent="-171450">
              <a:buFont typeface="Arial" panose="020B0604020202020204" pitchFamily="34" charset="0"/>
              <a:buChar char="•"/>
            </a:pPr>
            <a:r>
              <a:rPr lang="en-US" b="0" dirty="0"/>
              <a:t>CLO clients and beneficiaries should at no point be interviewed. </a:t>
            </a:r>
          </a:p>
          <a:p>
            <a:pPr marL="628650" lvl="1" indent="-171450">
              <a:buFont typeface="Arial" panose="020B0604020202020204" pitchFamily="34" charset="0"/>
              <a:buChar char="•"/>
            </a:pPr>
            <a:r>
              <a:rPr lang="en-US" b="0" dirty="0"/>
              <a:t>Confidentiality: stress anonymization, limited access, and secure storage.</a:t>
            </a:r>
          </a:p>
          <a:p>
            <a:pPr marL="628650" lvl="1" indent="-171450">
              <a:buFont typeface="Arial" panose="020B0604020202020204" pitchFamily="34" charset="0"/>
              <a:buChar char="•"/>
            </a:pPr>
            <a:r>
              <a:rPr lang="en-US" b="0" dirty="0"/>
              <a:t>Compensation should be modest, appropriate, and transparent to avoid unintended consequences.</a:t>
            </a:r>
          </a:p>
          <a:p>
            <a:pPr marL="628650" lvl="1" indent="-171450">
              <a:buFont typeface="Arial" panose="020B0604020202020204" pitchFamily="34" charset="0"/>
              <a:buChar char="•"/>
            </a:pPr>
            <a:r>
              <a:rPr lang="en-US" b="0" dirty="0"/>
              <a:t>Encourage stakeholders to raise concerns, this is about building trust and transparency before data collection starts.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97564585-E055-E542-1629-A2AEA5096C67}"/>
              </a:ext>
            </a:extLst>
          </p:cNvPr>
          <p:cNvSpPr>
            <a:spLocks noGrp="1"/>
          </p:cNvSpPr>
          <p:nvPr>
            <p:ph type="sldNum" sz="quarter" idx="5"/>
          </p:nvPr>
        </p:nvSpPr>
        <p:spPr/>
        <p:txBody>
          <a:bodyPr/>
          <a:lstStyle/>
          <a:p>
            <a:fld id="{A2650739-CA58-487E-82D5-D6324AF33BFA}" type="slidenum">
              <a:rPr lang="en-GB" smtClean="0"/>
              <a:t>19</a:t>
            </a:fld>
            <a:endParaRPr lang="en-GB"/>
          </a:p>
        </p:txBody>
      </p:sp>
    </p:spTree>
    <p:extLst>
      <p:ext uri="{BB962C8B-B14F-4D97-AF65-F5344CB8AC3E}">
        <p14:creationId xmlns:p14="http://schemas.microsoft.com/office/powerpoint/2010/main" val="426689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9F16D-A5B0-4F00-A9C7-A02E90597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F1639-088B-44C2-BCC0-6118CFA6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7B4D9-8490-4F46-0AAD-EA4D5FFC40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If an MOU and confidentiality agreement are needed for your exercise, prepare draft documents in advance. </a:t>
            </a:r>
          </a:p>
          <a:p>
            <a:pPr marL="171450" indent="-171450">
              <a:buFont typeface="Arial" panose="020B0604020202020204" pitchFamily="34" charset="0"/>
              <a:buChar char="•"/>
            </a:pPr>
            <a:r>
              <a:rPr lang="en-US" b="0" dirty="0"/>
              <a:t>This step is conditional: </a:t>
            </a:r>
          </a:p>
          <a:p>
            <a:pPr marL="628650" lvl="1" indent="-171450">
              <a:buFont typeface="Arial" panose="020B0604020202020204" pitchFamily="34" charset="0"/>
              <a:buChar char="•"/>
            </a:pPr>
            <a:r>
              <a:rPr lang="en-US" dirty="0"/>
              <a:t>Required if the exercise is externally led, to safeguard CLOs and participants.</a:t>
            </a:r>
          </a:p>
          <a:p>
            <a:pPr marL="628650" lvl="1" indent="-171450">
              <a:buFont typeface="Arial" panose="020B0604020202020204" pitchFamily="34" charset="0"/>
              <a:buChar char="•"/>
            </a:pPr>
            <a:r>
              <a:rPr lang="en-US" dirty="0"/>
              <a:t>Optional if led internally by the CLO, but still good practice to set expectations.</a:t>
            </a:r>
            <a:endParaRPr lang="en-US" b="0" dirty="0"/>
          </a:p>
          <a:p>
            <a:pPr marL="171450" indent="-171450">
              <a:buFont typeface="Arial" panose="020B0604020202020204" pitchFamily="34" charset="0"/>
              <a:buChar char="•"/>
            </a:pPr>
            <a:r>
              <a:rPr lang="en-US" b="0" dirty="0"/>
              <a:t>Refer to appendix for templates</a:t>
            </a:r>
          </a:p>
          <a:p>
            <a:pPr marL="171450" indent="-171450">
              <a:buFont typeface="Arial" panose="020B0604020202020204" pitchFamily="34" charset="0"/>
              <a:buChar char="•"/>
            </a:pPr>
            <a:r>
              <a:rPr lang="en-US" dirty="0"/>
              <a:t>Share the draft (printed or projected) and review together.</a:t>
            </a:r>
          </a:p>
          <a:p>
            <a:pPr marL="171450" indent="-171450">
              <a:buFont typeface="Arial" panose="020B0604020202020204" pitchFamily="34" charset="0"/>
              <a:buChar char="•"/>
            </a:pPr>
            <a:r>
              <a:rPr lang="en-US" dirty="0"/>
              <a:t>Encourage participants to discuss, edit, and confirm understanding.</a:t>
            </a:r>
          </a:p>
          <a:p>
            <a:pPr marL="171450" indent="-171450">
              <a:buFont typeface="Arial" panose="020B0604020202020204" pitchFamily="34" charset="0"/>
              <a:buChar char="•"/>
            </a:pPr>
            <a:r>
              <a:rPr lang="en-US" b="0" dirty="0"/>
              <a:t>Ensure all individuals handling data sign the Confidentiality Agreement before data collection.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9C5FEF20-B0A5-C1C2-CDB8-369BBC439C3A}"/>
              </a:ext>
            </a:extLst>
          </p:cNvPr>
          <p:cNvSpPr>
            <a:spLocks noGrp="1"/>
          </p:cNvSpPr>
          <p:nvPr>
            <p:ph type="sldNum" sz="quarter" idx="5"/>
          </p:nvPr>
        </p:nvSpPr>
        <p:spPr/>
        <p:txBody>
          <a:bodyPr/>
          <a:lstStyle/>
          <a:p>
            <a:fld id="{A2650739-CA58-487E-82D5-D6324AF33BFA}" type="slidenum">
              <a:rPr lang="en-GB" smtClean="0"/>
              <a:t>20</a:t>
            </a:fld>
            <a:endParaRPr lang="en-GB"/>
          </a:p>
        </p:txBody>
      </p:sp>
    </p:spTree>
    <p:extLst>
      <p:ext uri="{BB962C8B-B14F-4D97-AF65-F5344CB8AC3E}">
        <p14:creationId xmlns:p14="http://schemas.microsoft.com/office/powerpoint/2010/main" val="224172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endParaRPr lang="en-US" dirty="0"/>
          </a:p>
          <a:p>
            <a:pPr marL="171450" indent="-171450">
              <a:buFont typeface="Arial" panose="020B0604020202020204" pitchFamily="34" charset="0"/>
              <a:buChar char="•"/>
            </a:pPr>
            <a:r>
              <a:rPr lang="en-US" b="0" i="0" dirty="0"/>
              <a:t>Bring back the list of expectations captured during introductions (flip chart, board, or projected notes).</a:t>
            </a:r>
          </a:p>
          <a:p>
            <a:pPr marL="171450" indent="-171450">
              <a:buFont typeface="Arial" panose="020B0604020202020204" pitchFamily="34" charset="0"/>
              <a:buChar char="•"/>
            </a:pPr>
            <a:r>
              <a:rPr lang="en-US" b="0" i="0" dirty="0"/>
              <a:t>Read through each expectation one by one, and check with participants whether it was addressed.</a:t>
            </a:r>
          </a:p>
          <a:p>
            <a:pPr marL="171450" indent="-171450">
              <a:buFont typeface="Arial" panose="020B0604020202020204" pitchFamily="34" charset="0"/>
              <a:buChar char="•"/>
            </a:pPr>
            <a:r>
              <a:rPr lang="en-US" b="0" i="0" dirty="0"/>
              <a:t>Acknowledge any expectations not yet met, agree on how and when they will be followed up.</a:t>
            </a:r>
          </a:p>
          <a:p>
            <a:pPr marL="171450" indent="-171450">
              <a:buFont typeface="Arial" panose="020B0604020202020204" pitchFamily="34" charset="0"/>
              <a:buChar char="•"/>
            </a:pPr>
            <a:r>
              <a:rPr lang="en-US" b="0" i="0" dirty="0"/>
              <a:t>Thank participants for their contributions, and confirm next steps (e.g., timeline, responsibilities, upcoming meetings).</a:t>
            </a:r>
          </a:p>
          <a:p>
            <a:pPr marL="171450" indent="-171450">
              <a:buFont typeface="Arial" panose="020B0604020202020204" pitchFamily="34" charset="0"/>
              <a:buChar char="•"/>
            </a:pPr>
            <a:r>
              <a:rPr lang="en-US" b="0" i="0" dirty="0"/>
              <a:t>Close on a positive note, emphasizing that this is the start of a collaborative process.</a:t>
            </a:r>
          </a:p>
          <a:p>
            <a:endParaRPr lang="en-GB" dirty="0"/>
          </a:p>
        </p:txBody>
      </p:sp>
      <p:sp>
        <p:nvSpPr>
          <p:cNvPr id="4" name="Slide Number Placeholder 3"/>
          <p:cNvSpPr>
            <a:spLocks noGrp="1"/>
          </p:cNvSpPr>
          <p:nvPr>
            <p:ph type="sldNum" sz="quarter" idx="5"/>
          </p:nvPr>
        </p:nvSpPr>
        <p:spPr/>
        <p:txBody>
          <a:bodyPr/>
          <a:lstStyle/>
          <a:p>
            <a:fld id="{A2650739-CA58-487E-82D5-D6324AF33BFA}" type="slidenum">
              <a:rPr lang="en-GB" smtClean="0"/>
              <a:t>21</a:t>
            </a:fld>
            <a:endParaRPr lang="en-GB"/>
          </a:p>
        </p:txBody>
      </p:sp>
    </p:spTree>
    <p:extLst>
      <p:ext uri="{BB962C8B-B14F-4D97-AF65-F5344CB8AC3E}">
        <p14:creationId xmlns:p14="http://schemas.microsoft.com/office/powerpoint/2010/main" val="315456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1836-6AB3-3BD4-5BEA-69B4305A5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CF9D1-D015-250E-B3B4-D78AC5739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4FE5-93B0-A00E-D553-8E772EF213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5C8433-DA25-F1A2-7DC8-F9D3C7232868}"/>
              </a:ext>
            </a:extLst>
          </p:cNvPr>
          <p:cNvSpPr>
            <a:spLocks noGrp="1"/>
          </p:cNvSpPr>
          <p:nvPr>
            <p:ph type="sldNum" sz="quarter" idx="5"/>
          </p:nvPr>
        </p:nvSpPr>
        <p:spPr/>
        <p:txBody>
          <a:bodyPr/>
          <a:lstStyle/>
          <a:p>
            <a:fld id="{A2650739-CA58-487E-82D5-D6324AF33BFA}" type="slidenum">
              <a:rPr lang="en-GB" smtClean="0"/>
              <a:t>22</a:t>
            </a:fld>
            <a:endParaRPr lang="en-GB"/>
          </a:p>
        </p:txBody>
      </p:sp>
    </p:spTree>
    <p:extLst>
      <p:ext uri="{BB962C8B-B14F-4D97-AF65-F5344CB8AC3E}">
        <p14:creationId xmlns:p14="http://schemas.microsoft.com/office/powerpoint/2010/main" val="115449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will contain notes for the facilitator(s)</a:t>
            </a:r>
          </a:p>
        </p:txBody>
      </p:sp>
      <p:sp>
        <p:nvSpPr>
          <p:cNvPr id="4" name="Slide Number Placeholder 3"/>
          <p:cNvSpPr>
            <a:spLocks noGrp="1"/>
          </p:cNvSpPr>
          <p:nvPr>
            <p:ph type="sldNum" sz="quarter" idx="5"/>
          </p:nvPr>
        </p:nvSpPr>
        <p:spPr/>
        <p:txBody>
          <a:bodyPr/>
          <a:lstStyle/>
          <a:p>
            <a:fld id="{A2650739-CA58-487E-82D5-D6324AF33BFA}" type="slidenum">
              <a:rPr lang="en-GB" smtClean="0"/>
              <a:t>2</a:t>
            </a:fld>
            <a:endParaRPr lang="en-GB"/>
          </a:p>
        </p:txBody>
      </p:sp>
    </p:spTree>
    <p:extLst>
      <p:ext uri="{BB962C8B-B14F-4D97-AF65-F5344CB8AC3E}">
        <p14:creationId xmlns:p14="http://schemas.microsoft.com/office/powerpoint/2010/main" val="89363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b="0" i="0" dirty="0"/>
          </a:p>
          <a:p>
            <a:pPr marL="171450" indent="-171450">
              <a:buFont typeface="Arial" panose="020B0604020202020204" pitchFamily="34" charset="0"/>
              <a:buChar char="•"/>
            </a:pPr>
            <a:r>
              <a:rPr lang="en-US" b="0" i="0" dirty="0"/>
              <a:t>Set expectations clearly:</a:t>
            </a:r>
          </a:p>
          <a:p>
            <a:pPr marL="628650" lvl="1" indent="-171450">
              <a:buFont typeface="Arial" panose="020B0604020202020204" pitchFamily="34" charset="0"/>
              <a:buChar char="•"/>
            </a:pPr>
            <a:r>
              <a:rPr lang="en-US" b="0" i="0" dirty="0"/>
              <a:t>This is a training and workshop, not just a general meeting.</a:t>
            </a:r>
          </a:p>
          <a:p>
            <a:pPr marL="628650" lvl="1" indent="-171450">
              <a:buFont typeface="Arial" panose="020B0604020202020204" pitchFamily="34" charset="0"/>
              <a:buChar char="•"/>
            </a:pPr>
            <a:r>
              <a:rPr lang="en-US" b="0" i="0" dirty="0"/>
              <a:t>Participants will be actively working through exercises, not only listening to presentations.</a:t>
            </a:r>
          </a:p>
          <a:p>
            <a:pPr marL="171450" indent="-171450">
              <a:buFont typeface="Arial" panose="020B0604020202020204" pitchFamily="34" charset="0"/>
              <a:buChar char="•"/>
            </a:pPr>
            <a:r>
              <a:rPr lang="en-US" b="0" i="0" dirty="0"/>
              <a:t>Flexibility:</a:t>
            </a:r>
          </a:p>
          <a:p>
            <a:pPr marL="628650" lvl="1" indent="-171450">
              <a:buFont typeface="Arial" panose="020B0604020202020204" pitchFamily="34" charset="0"/>
              <a:buChar char="•"/>
            </a:pPr>
            <a:r>
              <a:rPr lang="en-US" b="0" i="0" dirty="0"/>
              <a:t>The slides and agenda can be adapted to fit the needs of the group.</a:t>
            </a:r>
          </a:p>
          <a:p>
            <a:pPr marL="628650" lvl="1" indent="-171450">
              <a:buFont typeface="Arial" panose="020B0604020202020204" pitchFamily="34" charset="0"/>
              <a:buChar char="•"/>
            </a:pPr>
            <a:r>
              <a:rPr lang="en-US" b="0" i="0" dirty="0"/>
              <a:t>Facilitators are encouraged to adjust the timing, add examples, or adapt exercises based on context.</a:t>
            </a:r>
          </a:p>
          <a:p>
            <a:pPr marL="171450" indent="-171450">
              <a:buFont typeface="Arial" panose="020B0604020202020204" pitchFamily="34" charset="0"/>
              <a:buChar char="•"/>
            </a:pPr>
            <a:r>
              <a:rPr lang="en-US" b="0" i="0" dirty="0"/>
              <a:t>Duration:</a:t>
            </a:r>
          </a:p>
          <a:p>
            <a:pPr marL="628650" lvl="1" indent="-171450">
              <a:buFont typeface="Arial" panose="020B0604020202020204" pitchFamily="34" charset="0"/>
              <a:buChar char="•"/>
            </a:pPr>
            <a:r>
              <a:rPr lang="en-US" b="0" i="0" dirty="0"/>
              <a:t>Based on experience, this full training typically requires two full days.</a:t>
            </a:r>
          </a:p>
          <a:p>
            <a:pPr marL="628650" lvl="1" indent="-171450">
              <a:buFont typeface="Arial" panose="020B0604020202020204" pitchFamily="34" charset="0"/>
              <a:buChar char="•"/>
            </a:pPr>
            <a:r>
              <a:rPr lang="en-US" b="0" i="0" dirty="0"/>
              <a:t>Schedule sufficient time for discussions and exercises.</a:t>
            </a:r>
          </a:p>
          <a:p>
            <a:pPr marL="628650" lvl="1" indent="-171450">
              <a:buFont typeface="Arial" panose="020B0604020202020204" pitchFamily="34" charset="0"/>
              <a:buChar char="•"/>
            </a:pPr>
            <a:r>
              <a:rPr lang="en-US" b="0" i="0" dirty="0"/>
              <a:t>Plan regular breaks to maintain focus and energy.</a:t>
            </a:r>
          </a:p>
          <a:p>
            <a:pPr marL="171450" indent="-171450">
              <a:buFont typeface="Arial" panose="020B0604020202020204" pitchFamily="34" charset="0"/>
              <a:buChar char="•"/>
            </a:pPr>
            <a:r>
              <a:rPr lang="en-US" b="0" i="0" dirty="0"/>
              <a:t>Tone setting:</a:t>
            </a:r>
          </a:p>
          <a:p>
            <a:pPr marL="628650" lvl="1" indent="-171450">
              <a:buFont typeface="Arial" panose="020B0604020202020204" pitchFamily="34" charset="0"/>
              <a:buChar char="•"/>
            </a:pPr>
            <a:r>
              <a:rPr lang="en-US" b="0" i="0" dirty="0"/>
              <a:t>Emphasize that the workshop is hands-on and participatory.</a:t>
            </a:r>
          </a:p>
          <a:p>
            <a:pPr marL="628650" lvl="1" indent="-171450">
              <a:buFont typeface="Arial" panose="020B0604020202020204" pitchFamily="34" charset="0"/>
              <a:buChar char="•"/>
            </a:pPr>
            <a:r>
              <a:rPr lang="en-US" b="0" i="0" dirty="0"/>
              <a:t>Encourage participants to ask questions, challenge assumptions, and share their own examples.</a:t>
            </a:r>
          </a:p>
          <a:p>
            <a:endParaRPr lang="en-US" dirty="0"/>
          </a:p>
        </p:txBody>
      </p:sp>
      <p:sp>
        <p:nvSpPr>
          <p:cNvPr id="4" name="Slide Number Placeholder 3"/>
          <p:cNvSpPr>
            <a:spLocks noGrp="1"/>
          </p:cNvSpPr>
          <p:nvPr>
            <p:ph type="sldNum" sz="quarter" idx="5"/>
          </p:nvPr>
        </p:nvSpPr>
        <p:spPr/>
        <p:txBody>
          <a:bodyPr/>
          <a:lstStyle/>
          <a:p>
            <a:fld id="{A2650739-CA58-487E-82D5-D6324AF33BFA}" type="slidenum">
              <a:rPr lang="en-GB" smtClean="0"/>
              <a:t>24</a:t>
            </a:fld>
            <a:endParaRPr lang="en-GB"/>
          </a:p>
        </p:txBody>
      </p:sp>
    </p:spTree>
    <p:extLst>
      <p:ext uri="{BB962C8B-B14F-4D97-AF65-F5344CB8AC3E}">
        <p14:creationId xmlns:p14="http://schemas.microsoft.com/office/powerpoint/2010/main" val="288100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B1D8C-B6A3-5C71-39DB-ABB7771D4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5CCE4-D2CA-7847-A99F-E2BA187BA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5FCDE-E62A-000E-34DE-0B54C865188B}"/>
              </a:ext>
            </a:extLst>
          </p:cNvPr>
          <p:cNvSpPr>
            <a:spLocks noGrp="1"/>
          </p:cNvSpPr>
          <p:nvPr>
            <p:ph type="body" idx="1"/>
          </p:nvPr>
        </p:nvSpPr>
        <p:spPr/>
        <p:txBody>
          <a:bodyPr/>
          <a:lstStyle/>
          <a:p>
            <a:r>
              <a:rPr lang="en-GB" dirty="0"/>
              <a:t>Notes for facilitator: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Invite short remarks (2–3 minutes each) from:</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Host organization (e.g., CLO or Ministry of Health representative)</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Partner agencies (e.g., UNAIDS, donors, technical partners)</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Keep remarks brief and focused on the importance of the exercise and shared goals.</a:t>
            </a:r>
          </a:p>
          <a:p>
            <a:endParaRPr lang="en-GB" dirty="0"/>
          </a:p>
          <a:p>
            <a:endParaRPr lang="en-GB" dirty="0"/>
          </a:p>
        </p:txBody>
      </p:sp>
      <p:sp>
        <p:nvSpPr>
          <p:cNvPr id="4" name="Slide Number Placeholder 3">
            <a:extLst>
              <a:ext uri="{FF2B5EF4-FFF2-40B4-BE49-F238E27FC236}">
                <a16:creationId xmlns:a16="http://schemas.microsoft.com/office/drawing/2014/main" id="{878F4479-2F13-6770-98E8-383F2BA3F68D}"/>
              </a:ext>
            </a:extLst>
          </p:cNvPr>
          <p:cNvSpPr>
            <a:spLocks noGrp="1"/>
          </p:cNvSpPr>
          <p:nvPr>
            <p:ph type="sldNum" sz="quarter" idx="5"/>
          </p:nvPr>
        </p:nvSpPr>
        <p:spPr/>
        <p:txBody>
          <a:bodyPr/>
          <a:lstStyle/>
          <a:p>
            <a:fld id="{A2650739-CA58-487E-82D5-D6324AF33BFA}" type="slidenum">
              <a:rPr lang="en-GB" smtClean="0"/>
              <a:t>25</a:t>
            </a:fld>
            <a:endParaRPr lang="en-GB"/>
          </a:p>
        </p:txBody>
      </p:sp>
    </p:spTree>
    <p:extLst>
      <p:ext uri="{BB962C8B-B14F-4D97-AF65-F5344CB8AC3E}">
        <p14:creationId xmlns:p14="http://schemas.microsoft.com/office/powerpoint/2010/main" val="276568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6EF39-3007-AF28-725E-1ED76F79A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BE832-61B6-E921-189B-7C49AC08C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26A8B-8D32-0553-C452-6F74288EC9BE}"/>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dirty="0"/>
              <a:t>Go around the room (or online participants) and invite each person to introduce themselves.</a:t>
            </a:r>
          </a:p>
          <a:p>
            <a:pPr marL="171450" indent="-171450">
              <a:buFont typeface="Arial" panose="020B0604020202020204" pitchFamily="34" charset="0"/>
              <a:buChar char="•"/>
            </a:pPr>
            <a:r>
              <a:rPr lang="en-US" dirty="0"/>
              <a:t>Suggest a concise format: </a:t>
            </a:r>
            <a:r>
              <a:rPr lang="en-US" i="0" dirty="0"/>
              <a:t>Name, organization, role, and expectations from this meeting. </a:t>
            </a:r>
          </a:p>
          <a:p>
            <a:pPr marL="171450" indent="-171450">
              <a:buFont typeface="Arial" panose="020B0604020202020204" pitchFamily="34" charset="0"/>
              <a:buChar char="•"/>
            </a:pPr>
            <a:r>
              <a:rPr lang="en-US" dirty="0"/>
              <a:t>If this is the same group as the previous stakeholder meeting, introductions can be skipped to save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Regardless, invite all participants to share their </a:t>
            </a:r>
            <a:r>
              <a:rPr lang="en-US" b="0" dirty="0"/>
              <a:t>expectations for this training session.</a:t>
            </a:r>
            <a:endParaRPr lang="en-US" b="0" i="0" dirty="0"/>
          </a:p>
          <a:p>
            <a:pPr marL="171450" indent="-171450">
              <a:buFont typeface="Arial" panose="020B0604020202020204" pitchFamily="34" charset="0"/>
              <a:buChar char="•"/>
            </a:pPr>
            <a:r>
              <a:rPr lang="en-US" i="0" dirty="0"/>
              <a:t>W</a:t>
            </a:r>
            <a:r>
              <a:rPr lang="en-US" dirty="0"/>
              <a:t>rite down all expectations on a flip chart, board, or shared screen where everyone can see them.</a:t>
            </a:r>
          </a:p>
          <a:p>
            <a:pPr marL="171450"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At the end of the meeting, revisit the list: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Check whether expectations were met.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Identify any points that need to be followed up later.</a:t>
            </a:r>
            <a:endParaRPr lang="en-US" i="0" dirty="0"/>
          </a:p>
          <a:p>
            <a:pPr marL="171450" indent="-171450">
              <a:buFont typeface="Arial" panose="020B0604020202020204" pitchFamily="34" charset="0"/>
              <a:buChar char="•"/>
            </a:pPr>
            <a:r>
              <a:rPr lang="en-US" dirty="0"/>
              <a:t>Optionally, if the group is large, consider doing quick round-table introductions instead of everyone speaking individually.</a:t>
            </a:r>
          </a:p>
          <a:p>
            <a:endParaRPr lang="en-GB" dirty="0"/>
          </a:p>
        </p:txBody>
      </p:sp>
      <p:sp>
        <p:nvSpPr>
          <p:cNvPr id="4" name="Slide Number Placeholder 3">
            <a:extLst>
              <a:ext uri="{FF2B5EF4-FFF2-40B4-BE49-F238E27FC236}">
                <a16:creationId xmlns:a16="http://schemas.microsoft.com/office/drawing/2014/main" id="{B568DE56-132C-4EE0-3CA4-EE79756F0530}"/>
              </a:ext>
            </a:extLst>
          </p:cNvPr>
          <p:cNvSpPr>
            <a:spLocks noGrp="1"/>
          </p:cNvSpPr>
          <p:nvPr>
            <p:ph type="sldNum" sz="quarter" idx="5"/>
          </p:nvPr>
        </p:nvSpPr>
        <p:spPr/>
        <p:txBody>
          <a:bodyPr/>
          <a:lstStyle/>
          <a:p>
            <a:fld id="{A2650739-CA58-487E-82D5-D6324AF33BFA}" type="slidenum">
              <a:rPr lang="en-GB" smtClean="0"/>
              <a:t>26</a:t>
            </a:fld>
            <a:endParaRPr lang="en-GB"/>
          </a:p>
        </p:txBody>
      </p:sp>
    </p:spTree>
    <p:extLst>
      <p:ext uri="{BB962C8B-B14F-4D97-AF65-F5344CB8AC3E}">
        <p14:creationId xmlns:p14="http://schemas.microsoft.com/office/powerpoint/2010/main" val="33353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following slides cover the content of Chapter 3 of the guidelines. </a:t>
            </a:r>
          </a:p>
          <a:p>
            <a:endParaRPr lang="en-US" dirty="0"/>
          </a:p>
        </p:txBody>
      </p:sp>
      <p:sp>
        <p:nvSpPr>
          <p:cNvPr id="4" name="Slide Number Placeholder 3"/>
          <p:cNvSpPr>
            <a:spLocks noGrp="1"/>
          </p:cNvSpPr>
          <p:nvPr>
            <p:ph type="sldNum" sz="quarter" idx="5"/>
          </p:nvPr>
        </p:nvSpPr>
        <p:spPr/>
        <p:txBody>
          <a:bodyPr/>
          <a:lstStyle/>
          <a:p>
            <a:fld id="{A2650739-CA58-487E-82D5-D6324AF33BFA}" type="slidenum">
              <a:rPr lang="en-GB" smtClean="0"/>
              <a:t>27</a:t>
            </a:fld>
            <a:endParaRPr lang="en-GB"/>
          </a:p>
        </p:txBody>
      </p:sp>
    </p:spTree>
    <p:extLst>
      <p:ext uri="{BB962C8B-B14F-4D97-AF65-F5344CB8AC3E}">
        <p14:creationId xmlns:p14="http://schemas.microsoft.com/office/powerpoint/2010/main" val="115693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9000E-1742-0B84-8F92-E3B801811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95EFC-D380-26C4-416A-E90023EE7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0EDD9-3D88-564B-CEB0-6C2DD8B2E7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This slide repeats content from the earlier stakeholder meeting. If today’s participants are the same group, you can skip quickly or summarize briefly. If there are new participants, take a few extra minutes to go over it. </a:t>
            </a:r>
            <a:endParaRPr lang="en-US" b="0" dirty="0"/>
          </a:p>
          <a:p>
            <a:pPr marL="171450" indent="-171450">
              <a:buFont typeface="Arial" panose="020B0604020202020204" pitchFamily="34" charset="0"/>
              <a:buChar char="•"/>
            </a:pPr>
            <a:r>
              <a:rPr lang="en-US" b="0" dirty="0"/>
              <a:t>Use this slide to highlight the key differences between budgeting and cost analysis.</a:t>
            </a:r>
          </a:p>
          <a:p>
            <a:pPr marL="171450" indent="-171450">
              <a:buFont typeface="Arial" panose="020B0604020202020204" pitchFamily="34" charset="0"/>
              <a:buChar char="•"/>
            </a:pPr>
            <a:r>
              <a:rPr lang="en-US" b="0" dirty="0"/>
              <a:t>Emphasize that:</a:t>
            </a:r>
          </a:p>
          <a:p>
            <a:pPr marL="628650" lvl="1" indent="-171450">
              <a:buFont typeface="Arial" panose="020B0604020202020204" pitchFamily="34" charset="0"/>
              <a:buChar char="•"/>
            </a:pPr>
            <a:r>
              <a:rPr lang="en-US" b="0" dirty="0"/>
              <a:t>Budgeting is forward-looking (prospective), based on anticipated or modeled costs and results, often guided by protocols or expectations, not necessarily reality, and generally excludes in-kind contributions.</a:t>
            </a:r>
          </a:p>
          <a:p>
            <a:pPr marL="628650" lvl="1" indent="-171450">
              <a:buFont typeface="Arial" panose="020B0604020202020204" pitchFamily="34" charset="0"/>
              <a:buChar char="•"/>
            </a:pPr>
            <a:r>
              <a:rPr lang="en-US" b="0" dirty="0"/>
              <a:t>Cost analysis is backward-looking (retrospective or current), based on observed expenditures and results, and in full economic analysis includes capital costs and in-kind contributions.</a:t>
            </a:r>
          </a:p>
          <a:p>
            <a:pPr marL="628650" lvl="1" indent="-171450">
              <a:buFont typeface="Arial" panose="020B0604020202020204" pitchFamily="34" charset="0"/>
              <a:buChar char="•"/>
            </a:pPr>
            <a:r>
              <a:rPr lang="en-US" b="0" dirty="0"/>
              <a:t>Methodologically, budgeting often uses a bottom-up (price × quantity) approach, while cost analysis often uses a top-down allocation of expenditures across inputs, and interventions. </a:t>
            </a:r>
          </a:p>
          <a:p>
            <a:pPr marL="171450" indent="-171450">
              <a:buFont typeface="Arial" panose="020B0604020202020204" pitchFamily="34" charset="0"/>
              <a:buChar char="•"/>
            </a:pPr>
            <a:r>
              <a:rPr lang="en-US" b="0" dirty="0"/>
              <a:t>Clarify that both approaches are valuable but serve different purposes: budgeting is for planning future activities, cost analysis is for understanding actual resource use. </a:t>
            </a:r>
          </a:p>
          <a:p>
            <a:pPr marL="171450" indent="-171450">
              <a:buFont typeface="Arial" panose="020B0604020202020204" pitchFamily="34" charset="0"/>
              <a:buChar char="•"/>
            </a:pPr>
            <a:r>
              <a:rPr lang="en-US" b="0" dirty="0"/>
              <a:t>Refer to Chapters 3 &amp; 4 of the Guidelines for further details.</a:t>
            </a:r>
            <a:endParaRPr lang="en-GB" b="0" dirty="0"/>
          </a:p>
        </p:txBody>
      </p:sp>
      <p:sp>
        <p:nvSpPr>
          <p:cNvPr id="4" name="Slide Number Placeholder 3">
            <a:extLst>
              <a:ext uri="{FF2B5EF4-FFF2-40B4-BE49-F238E27FC236}">
                <a16:creationId xmlns:a16="http://schemas.microsoft.com/office/drawing/2014/main" id="{2BAF2423-0B64-BE1F-B106-9FF6B9A28BBE}"/>
              </a:ext>
            </a:extLst>
          </p:cNvPr>
          <p:cNvSpPr>
            <a:spLocks noGrp="1"/>
          </p:cNvSpPr>
          <p:nvPr>
            <p:ph type="sldNum" sz="quarter" idx="5"/>
          </p:nvPr>
        </p:nvSpPr>
        <p:spPr/>
        <p:txBody>
          <a:bodyPr/>
          <a:lstStyle/>
          <a:p>
            <a:fld id="{A2650739-CA58-487E-82D5-D6324AF33BFA}" type="slidenum">
              <a:rPr lang="en-GB" smtClean="0"/>
              <a:t>28</a:t>
            </a:fld>
            <a:endParaRPr lang="en-GB"/>
          </a:p>
        </p:txBody>
      </p:sp>
    </p:spTree>
    <p:extLst>
      <p:ext uri="{BB962C8B-B14F-4D97-AF65-F5344CB8AC3E}">
        <p14:creationId xmlns:p14="http://schemas.microsoft.com/office/powerpoint/2010/main" val="1061591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98CB2-7F22-FA94-180C-C49E8A5AA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E85E9-6FC9-E3DE-0DCF-375E43284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CCD89-9C5C-8625-5DAC-4B52B39096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repeats content from the earlier stakeholder meeting. If today’s participants are the same group, you can skip quickly or summarize briefly. If there are new participants, take a few extra minutes to go over it. </a:t>
            </a:r>
            <a:endParaRPr lang="en-US" b="0" dirty="0"/>
          </a:p>
          <a:p>
            <a:pPr marL="171450" indent="-171450">
              <a:buFont typeface="Arial" panose="020B0604020202020204" pitchFamily="34" charset="0"/>
              <a:buChar char="•"/>
            </a:pPr>
            <a:r>
              <a:rPr lang="en-US" b="0" dirty="0"/>
              <a:t>This figure shows the budgeting and costing learning cycle: a continuous process rather than one-off activities</a:t>
            </a:r>
          </a:p>
          <a:p>
            <a:pPr marL="171450" indent="-171450">
              <a:buFont typeface="Arial" panose="020B0604020202020204" pitchFamily="34" charset="0"/>
              <a:buChar char="•"/>
            </a:pPr>
            <a:r>
              <a:rPr lang="en-US" b="0" dirty="0"/>
              <a:t>Start with “Cost”: gather data on what resources were used and what outputs or outcomes were achieved.</a:t>
            </a:r>
          </a:p>
          <a:p>
            <a:pPr marL="171450" indent="-171450">
              <a:buFont typeface="Arial" panose="020B0604020202020204" pitchFamily="34" charset="0"/>
              <a:buChar char="•"/>
            </a:pPr>
            <a:r>
              <a:rPr lang="en-US" b="0" dirty="0"/>
              <a:t>Move to “Reflect”: analyze total and unit costs, identify cost drivers, look at spending patterns, and assess whether resources were used effectively to meet community priorities.</a:t>
            </a:r>
          </a:p>
          <a:p>
            <a:pPr marL="171450" indent="-171450">
              <a:buFont typeface="Arial" panose="020B0604020202020204" pitchFamily="34" charset="0"/>
              <a:buChar char="•"/>
            </a:pPr>
            <a:r>
              <a:rPr lang="en-US" b="0" dirty="0"/>
              <a:t>Then “Budget”: use those insights to plan the next round of activities, anticipate future resource needs, and prepare for possible funding gaps.</a:t>
            </a:r>
          </a:p>
          <a:p>
            <a:pPr marL="171450" indent="-171450">
              <a:buFont typeface="Arial" panose="020B0604020202020204" pitchFamily="34" charset="0"/>
              <a:buChar char="•"/>
            </a:pPr>
            <a:r>
              <a:rPr lang="en-US" b="0" dirty="0"/>
              <a:t>Finally, “Implement”: roll out the planned activities, while tracking resource use, outputs, and outcomes.</a:t>
            </a:r>
          </a:p>
          <a:p>
            <a:pPr marL="171450" indent="-171450">
              <a:buFont typeface="Arial" panose="020B0604020202020204" pitchFamily="34" charset="0"/>
              <a:buChar char="•"/>
            </a:pPr>
            <a:r>
              <a:rPr lang="en-US" b="0" dirty="0"/>
              <a:t>Emphasize that this is a cycle: once implementation happens, the next round of costing and reflection begins again.</a:t>
            </a:r>
          </a:p>
          <a:p>
            <a:pPr marL="171450" indent="-171450">
              <a:buFont typeface="Arial" panose="020B0604020202020204" pitchFamily="34" charset="0"/>
              <a:buChar char="•"/>
            </a:pPr>
            <a:r>
              <a:rPr lang="en-US" b="0" dirty="0"/>
              <a:t>The goal is to create a habit of continuous learning and improvement, where communities and stakeholders use costing and budgeting evidence to strengthen planning, advocacy, and sustainability.</a:t>
            </a:r>
          </a:p>
          <a:p>
            <a:endParaRPr lang="en-GB" dirty="0"/>
          </a:p>
        </p:txBody>
      </p:sp>
      <p:sp>
        <p:nvSpPr>
          <p:cNvPr id="4" name="Slide Number Placeholder 3">
            <a:extLst>
              <a:ext uri="{FF2B5EF4-FFF2-40B4-BE49-F238E27FC236}">
                <a16:creationId xmlns:a16="http://schemas.microsoft.com/office/drawing/2014/main" id="{5F9B2363-0426-1DEB-AEF8-E89E5AB8E7FD}"/>
              </a:ext>
            </a:extLst>
          </p:cNvPr>
          <p:cNvSpPr>
            <a:spLocks noGrp="1"/>
          </p:cNvSpPr>
          <p:nvPr>
            <p:ph type="sldNum" sz="quarter" idx="5"/>
          </p:nvPr>
        </p:nvSpPr>
        <p:spPr/>
        <p:txBody>
          <a:bodyPr/>
          <a:lstStyle/>
          <a:p>
            <a:fld id="{A2650739-CA58-487E-82D5-D6324AF33BFA}" type="slidenum">
              <a:rPr lang="en-GB" smtClean="0"/>
              <a:t>29</a:t>
            </a:fld>
            <a:endParaRPr lang="en-GB"/>
          </a:p>
        </p:txBody>
      </p:sp>
    </p:spTree>
    <p:extLst>
      <p:ext uri="{BB962C8B-B14F-4D97-AF65-F5344CB8AC3E}">
        <p14:creationId xmlns:p14="http://schemas.microsoft.com/office/powerpoint/2010/main" val="4142152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9446-7D47-BFFF-184E-A3B227987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6E6AE-6F88-4170-44DC-E6A5770C2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1ED8D-CEFB-C076-C2CF-C8CCD690C5A9}"/>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Introduce this section as the foundation for the rest of the training: before collecting or analyzing any data, we must define the scope.</a:t>
            </a:r>
          </a:p>
          <a:p>
            <a:pPr marL="171450" indent="-171450">
              <a:buFont typeface="Arial" panose="020B0604020202020204" pitchFamily="34" charset="0"/>
              <a:buChar char="•"/>
            </a:pPr>
            <a:r>
              <a:rPr lang="en-US" b="0" i="0" dirty="0"/>
              <a:t>Clarify that these concepts are standard in health economics </a:t>
            </a:r>
          </a:p>
          <a:p>
            <a:pPr marL="171450" indent="-171450">
              <a:buFont typeface="Arial" panose="020B0604020202020204" pitchFamily="34" charset="0"/>
              <a:buChar char="•"/>
            </a:pPr>
            <a:r>
              <a:rPr lang="en-US" b="0" i="0" dirty="0"/>
              <a:t>Emphasize that participants will go through each concept one by one, with examples and short exercises to deepen understanding.</a:t>
            </a:r>
          </a:p>
          <a:p>
            <a:pPr marL="171450" indent="-171450">
              <a:buFont typeface="Arial" panose="020B0604020202020204" pitchFamily="34" charset="0"/>
              <a:buChar char="•"/>
            </a:pPr>
            <a:r>
              <a:rPr lang="en-US" b="0" i="0" dirty="0"/>
              <a:t>Position it as a practical step: defining these boundaries now avoids confusion later when interpreting or comparing results.</a:t>
            </a:r>
          </a:p>
          <a:p>
            <a:endParaRPr lang="en-GB" dirty="0"/>
          </a:p>
        </p:txBody>
      </p:sp>
      <p:sp>
        <p:nvSpPr>
          <p:cNvPr id="4" name="Slide Number Placeholder 3">
            <a:extLst>
              <a:ext uri="{FF2B5EF4-FFF2-40B4-BE49-F238E27FC236}">
                <a16:creationId xmlns:a16="http://schemas.microsoft.com/office/drawing/2014/main" id="{0A50FEDC-1C22-ADD2-7504-3D9506DDC5A3}"/>
              </a:ext>
            </a:extLst>
          </p:cNvPr>
          <p:cNvSpPr>
            <a:spLocks noGrp="1"/>
          </p:cNvSpPr>
          <p:nvPr>
            <p:ph type="sldNum" sz="quarter" idx="5"/>
          </p:nvPr>
        </p:nvSpPr>
        <p:spPr/>
        <p:txBody>
          <a:bodyPr/>
          <a:lstStyle/>
          <a:p>
            <a:fld id="{A2650739-CA58-487E-82D5-D6324AF33BFA}" type="slidenum">
              <a:rPr lang="en-GB" smtClean="0"/>
              <a:t>30</a:t>
            </a:fld>
            <a:endParaRPr lang="en-GB"/>
          </a:p>
        </p:txBody>
      </p:sp>
    </p:spTree>
    <p:extLst>
      <p:ext uri="{BB962C8B-B14F-4D97-AF65-F5344CB8AC3E}">
        <p14:creationId xmlns:p14="http://schemas.microsoft.com/office/powerpoint/2010/main" val="2693598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A121-FEEA-43E6-7FE4-FD325BC22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4E436-0311-EC6C-F55F-3912D1D9A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D2364-BF09-5CFB-82A1-E60893DF523C}"/>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Refer to Chapter 3.3 of the Guidelines for further details.</a:t>
            </a:r>
          </a:p>
          <a:p>
            <a:pPr marL="171450" indent="-171450">
              <a:buFont typeface="Arial" panose="020B0604020202020204" pitchFamily="34" charset="0"/>
              <a:buChar char="•"/>
            </a:pPr>
            <a:r>
              <a:rPr lang="en-US" b="0" i="0" dirty="0"/>
              <a:t>Explain that the perspective determines whose costs are being counted, and therefore, which resources are included or excluded.</a:t>
            </a:r>
          </a:p>
          <a:p>
            <a:pPr marL="171450" indent="-171450">
              <a:buFont typeface="Arial" panose="020B0604020202020204" pitchFamily="34" charset="0"/>
              <a:buChar char="•"/>
            </a:pPr>
            <a:r>
              <a:rPr lang="en-US" b="0" i="0" dirty="0"/>
              <a:t>Walk through the four perspectives:</a:t>
            </a:r>
          </a:p>
          <a:p>
            <a:pPr marL="628650" lvl="1" indent="-171450">
              <a:buFont typeface="Arial" panose="020B0604020202020204" pitchFamily="34" charset="0"/>
              <a:buChar char="•"/>
            </a:pPr>
            <a:r>
              <a:rPr lang="en-US" b="0" i="0" dirty="0"/>
              <a:t>Payer: costs to the funder or donor financing the intervention.</a:t>
            </a:r>
          </a:p>
          <a:p>
            <a:pPr marL="628650" lvl="1" indent="-171450">
              <a:buFont typeface="Arial" panose="020B0604020202020204" pitchFamily="34" charset="0"/>
              <a:buChar char="•"/>
            </a:pPr>
            <a:r>
              <a:rPr lang="en-US" b="0" i="0" dirty="0"/>
              <a:t>Service provider: costs to the organization delivering the service (e.g. a CLO).</a:t>
            </a:r>
          </a:p>
          <a:p>
            <a:pPr marL="628650" lvl="1" indent="-171450">
              <a:buFont typeface="Arial" panose="020B0604020202020204" pitchFamily="34" charset="0"/>
              <a:buChar char="•"/>
            </a:pPr>
            <a:r>
              <a:rPr lang="en-US" b="0" i="0" dirty="0"/>
              <a:t>User: costs to the person receiving services (direct and indirect, like transport, fee for the service, or lost wages).</a:t>
            </a:r>
          </a:p>
          <a:p>
            <a:pPr marL="628650" lvl="1" indent="-171450">
              <a:buFont typeface="Arial" panose="020B0604020202020204" pitchFamily="34" charset="0"/>
              <a:buChar char="•"/>
            </a:pPr>
            <a:r>
              <a:rPr lang="en-US" b="0" i="0" dirty="0"/>
              <a:t>Society: a combined view, capturing all costs (provider and user costs)</a:t>
            </a:r>
          </a:p>
          <a:p>
            <a:pPr marL="171450" indent="-171450">
              <a:buFont typeface="Arial" panose="020B0604020202020204" pitchFamily="34" charset="0"/>
              <a:buChar char="•"/>
            </a:pPr>
            <a:r>
              <a:rPr lang="en-US" b="0" i="0" dirty="0"/>
              <a:t>Use the image (6 vs 9) to emphasize that perspective matters: the same situation can look very different depending on whose view and whose costs is considered.</a:t>
            </a:r>
          </a:p>
          <a:p>
            <a:pPr marL="171450" indent="-171450">
              <a:buFont typeface="Arial" panose="020B0604020202020204" pitchFamily="34" charset="0"/>
              <a:buChar char="•"/>
            </a:pPr>
            <a:r>
              <a:rPr lang="en-US" b="0" i="0" dirty="0"/>
              <a:t>Prompt discussion: </a:t>
            </a:r>
          </a:p>
          <a:p>
            <a:pPr marL="628650" lvl="1" indent="-171450">
              <a:buFont typeface="Arial" panose="020B0604020202020204" pitchFamily="34" charset="0"/>
              <a:buChar char="•"/>
            </a:pPr>
            <a:r>
              <a:rPr lang="en-US" b="0" i="0" dirty="0"/>
              <a:t>Which perspective is most relevant for this current exercise? What would change if we shifted perspectives?</a:t>
            </a:r>
          </a:p>
          <a:p>
            <a:endParaRPr lang="en-GB" dirty="0"/>
          </a:p>
        </p:txBody>
      </p:sp>
      <p:sp>
        <p:nvSpPr>
          <p:cNvPr id="4" name="Slide Number Placeholder 3">
            <a:extLst>
              <a:ext uri="{FF2B5EF4-FFF2-40B4-BE49-F238E27FC236}">
                <a16:creationId xmlns:a16="http://schemas.microsoft.com/office/drawing/2014/main" id="{C3C1873C-828A-7DDE-D821-CDE438ECC9DC}"/>
              </a:ext>
            </a:extLst>
          </p:cNvPr>
          <p:cNvSpPr>
            <a:spLocks noGrp="1"/>
          </p:cNvSpPr>
          <p:nvPr>
            <p:ph type="sldNum" sz="quarter" idx="5"/>
          </p:nvPr>
        </p:nvSpPr>
        <p:spPr/>
        <p:txBody>
          <a:bodyPr/>
          <a:lstStyle/>
          <a:p>
            <a:fld id="{A2650739-CA58-487E-82D5-D6324AF33BFA}" type="slidenum">
              <a:rPr lang="en-GB" smtClean="0"/>
              <a:t>31</a:t>
            </a:fld>
            <a:endParaRPr lang="en-GB"/>
          </a:p>
        </p:txBody>
      </p:sp>
    </p:spTree>
    <p:extLst>
      <p:ext uri="{BB962C8B-B14F-4D97-AF65-F5344CB8AC3E}">
        <p14:creationId xmlns:p14="http://schemas.microsoft.com/office/powerpoint/2010/main" val="443446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3F04B-89AC-8E2F-AF6F-A814555C9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05949-C4F9-3652-A9D5-24B85A5F6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D1208-E8A5-7867-0D19-88EF542B8BA3}"/>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Refer back to Chapter 3.3 of the Guidelines for conceptual guidance.</a:t>
            </a:r>
          </a:p>
          <a:p>
            <a:pPr marL="171450" indent="-171450">
              <a:buFont typeface="Arial" panose="020B0604020202020204" pitchFamily="34" charset="0"/>
              <a:buChar char="•"/>
            </a:pPr>
            <a:r>
              <a:rPr lang="en-US" b="0" i="0" dirty="0"/>
              <a:t>This is a practical exercise to apply the idea of perspective to a real scenario.</a:t>
            </a:r>
          </a:p>
          <a:p>
            <a:pPr marL="171450" indent="-171450">
              <a:buFont typeface="Arial" panose="020B0604020202020204" pitchFamily="34" charset="0"/>
              <a:buChar char="•"/>
            </a:pPr>
            <a:r>
              <a:rPr lang="en-US" b="0" i="0" dirty="0"/>
              <a:t>Ask a participant to read the scenario aloud and clarify any details if needed.</a:t>
            </a:r>
          </a:p>
          <a:p>
            <a:pPr marL="171450" indent="-171450">
              <a:buFont typeface="Arial" panose="020B0604020202020204" pitchFamily="34" charset="0"/>
              <a:buChar char="•"/>
            </a:pPr>
            <a:r>
              <a:rPr lang="en-US" b="0" i="0" dirty="0"/>
              <a:t>Guide discussion by asking:</a:t>
            </a:r>
          </a:p>
          <a:p>
            <a:pPr marL="628650" lvl="1" indent="-171450">
              <a:buFont typeface="Arial" panose="020B0604020202020204" pitchFamily="34" charset="0"/>
              <a:buChar char="•"/>
            </a:pPr>
            <a:r>
              <a:rPr lang="en-US" b="0" i="0" dirty="0"/>
              <a:t>From the payer’s perspective (Global Fund): Which costs would matter? (e.g., test kits, stipends, distribution materials).</a:t>
            </a:r>
          </a:p>
          <a:p>
            <a:pPr marL="628650" lvl="1" indent="-171450">
              <a:buFont typeface="Arial" panose="020B0604020202020204" pitchFamily="34" charset="0"/>
              <a:buChar char="•"/>
            </a:pPr>
            <a:r>
              <a:rPr lang="en-US" b="0" i="0" dirty="0"/>
              <a:t>From the provider’s perspective (CLO): What costs would they face? (e.g., staff/peer educator time, transport, supervision, training, office overheads).</a:t>
            </a:r>
          </a:p>
          <a:p>
            <a:pPr marL="628650" lvl="1" indent="-171450">
              <a:buFont typeface="Arial" panose="020B0604020202020204" pitchFamily="34" charset="0"/>
              <a:buChar char="•"/>
            </a:pPr>
            <a:r>
              <a:rPr lang="en-US" b="0" i="0" dirty="0"/>
              <a:t>From the user’s perspective (sex workers): What costs would they incur? (e.g., time, transport to clinic, lost earnings, stigma-related risks).</a:t>
            </a:r>
          </a:p>
          <a:p>
            <a:pPr marL="628650" lvl="1" indent="-171450">
              <a:buFont typeface="Arial" panose="020B0604020202020204" pitchFamily="34" charset="0"/>
              <a:buChar char="•"/>
            </a:pPr>
            <a:r>
              <a:rPr lang="en-US" b="0" i="0" dirty="0"/>
              <a:t>From society’s perspective: How do we combine provider and user costs? What additional costs/benefits might appear? (e.g., reduced STI transmission, improved health outcomes, reduced burden on health system).</a:t>
            </a:r>
          </a:p>
          <a:p>
            <a:pPr marL="171450" indent="-171450">
              <a:buFont typeface="Arial" panose="020B0604020202020204" pitchFamily="34" charset="0"/>
              <a:buChar char="•"/>
            </a:pPr>
            <a:r>
              <a:rPr lang="en-US" b="0" i="0" dirty="0"/>
              <a:t>Encourage participants to list examples under each perspective, and compare how different the cost picture looks depending on whose view is taken.</a:t>
            </a:r>
          </a:p>
          <a:p>
            <a:pPr marL="171450" indent="-171450">
              <a:buFont typeface="Arial" panose="020B0604020202020204" pitchFamily="34" charset="0"/>
              <a:buChar char="•"/>
            </a:pPr>
            <a:r>
              <a:rPr lang="en-US" b="0" i="0" dirty="0"/>
              <a:t>Close by emphasizing: Perspective is not about finding the “right” one, it’s about being clear which one you choose and how it affects the results.</a:t>
            </a:r>
          </a:p>
          <a:p>
            <a:endParaRPr lang="en-GB" dirty="0"/>
          </a:p>
        </p:txBody>
      </p:sp>
      <p:sp>
        <p:nvSpPr>
          <p:cNvPr id="4" name="Slide Number Placeholder 3">
            <a:extLst>
              <a:ext uri="{FF2B5EF4-FFF2-40B4-BE49-F238E27FC236}">
                <a16:creationId xmlns:a16="http://schemas.microsoft.com/office/drawing/2014/main" id="{B585A7E0-1823-69E2-7C0F-135C9505A4BB}"/>
              </a:ext>
            </a:extLst>
          </p:cNvPr>
          <p:cNvSpPr>
            <a:spLocks noGrp="1"/>
          </p:cNvSpPr>
          <p:nvPr>
            <p:ph type="sldNum" sz="quarter" idx="5"/>
          </p:nvPr>
        </p:nvSpPr>
        <p:spPr/>
        <p:txBody>
          <a:bodyPr/>
          <a:lstStyle/>
          <a:p>
            <a:fld id="{A2650739-CA58-487E-82D5-D6324AF33BFA}" type="slidenum">
              <a:rPr lang="en-GB" smtClean="0"/>
              <a:t>32</a:t>
            </a:fld>
            <a:endParaRPr lang="en-GB"/>
          </a:p>
        </p:txBody>
      </p:sp>
    </p:spTree>
    <p:extLst>
      <p:ext uri="{BB962C8B-B14F-4D97-AF65-F5344CB8AC3E}">
        <p14:creationId xmlns:p14="http://schemas.microsoft.com/office/powerpoint/2010/main" val="113946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6B5EF-2F32-5A61-36CE-52019EED1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0DBA0-9AFC-C6C8-E674-3E5F3A747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53469-1909-DC4C-5CF5-33888EAFFA07}"/>
              </a:ext>
            </a:extLst>
          </p:cNvPr>
          <p:cNvSpPr>
            <a:spLocks noGrp="1"/>
          </p:cNvSpPr>
          <p:nvPr>
            <p:ph type="body" idx="1"/>
          </p:nvPr>
        </p:nvSpPr>
        <p:spPr/>
        <p:txBody>
          <a:bodyPr/>
          <a:lstStyle/>
          <a:p>
            <a:r>
              <a:rPr lang="en-GB" b="0" i="0" dirty="0"/>
              <a:t>Notes for facilitator: </a:t>
            </a:r>
          </a:p>
          <a:p>
            <a:pPr marL="171450" indent="-171450">
              <a:buFont typeface="Arial" panose="020B0604020202020204" pitchFamily="34" charset="0"/>
              <a:buChar char="•"/>
            </a:pPr>
            <a:r>
              <a:rPr lang="en-US" b="0" i="0" dirty="0"/>
              <a:t>Introduce the concept: The time horizon is the length of time over which we observe or project costs. It’s a critical choice because it defines the scope of the analysis.</a:t>
            </a:r>
          </a:p>
          <a:p>
            <a:pPr marL="171450" indent="-171450">
              <a:buFont typeface="Arial" panose="020B0604020202020204" pitchFamily="34" charset="0"/>
              <a:buChar char="•"/>
            </a:pPr>
            <a:r>
              <a:rPr lang="en-US" b="0" i="0" dirty="0"/>
              <a:t>Highlight the default: A typical choice is 1 year, which usually captures seasonal and programmatic variations. But this can change depending on the purpose of the costing or budgeting exercise.</a:t>
            </a:r>
          </a:p>
          <a:p>
            <a:pPr marL="171450" indent="-171450">
              <a:buFont typeface="Arial" panose="020B0604020202020204" pitchFamily="34" charset="0"/>
              <a:buChar char="•"/>
            </a:pPr>
            <a:r>
              <a:rPr lang="en-US" b="0" i="0" dirty="0"/>
              <a:t>Walk through the considerations:</a:t>
            </a:r>
          </a:p>
          <a:p>
            <a:pPr marL="628650" lvl="1" indent="-171450">
              <a:buFont typeface="Arial" panose="020B0604020202020204" pitchFamily="34" charset="0"/>
              <a:buChar char="•"/>
            </a:pPr>
            <a:r>
              <a:rPr lang="en-US" b="0" i="0" dirty="0"/>
              <a:t>Seasonal variation: Costs and outputs may fluctuate by season (e.g. outreach harder during rainy season, demand higher at year-end).</a:t>
            </a:r>
          </a:p>
          <a:p>
            <a:pPr marL="628650" lvl="1" indent="-171450">
              <a:buFont typeface="Arial" panose="020B0604020202020204" pitchFamily="34" charset="0"/>
              <a:buChar char="•"/>
            </a:pPr>
            <a:r>
              <a:rPr lang="en-US" b="0" i="0" dirty="0"/>
              <a:t>Start-up vs. implementation: Costs often look very different in the first few months compared to steady-state delivery.</a:t>
            </a:r>
          </a:p>
          <a:p>
            <a:pPr marL="628650" lvl="1" indent="-171450">
              <a:buFont typeface="Arial" panose="020B0604020202020204" pitchFamily="34" charset="0"/>
              <a:buChar char="•"/>
            </a:pPr>
            <a:r>
              <a:rPr lang="en-US" b="0" i="0" dirty="0"/>
              <a:t>Funding cycles: Donor or government planning horizons may define what is feasible (e.g. Global Fund 3-year cycles).</a:t>
            </a:r>
          </a:p>
          <a:p>
            <a:pPr marL="628650" lvl="1" indent="-171450">
              <a:buFont typeface="Arial" panose="020B0604020202020204" pitchFamily="34" charset="0"/>
              <a:buChar char="•"/>
            </a:pPr>
            <a:r>
              <a:rPr lang="en-US" i="0" dirty="0"/>
              <a:t>Short vs. long horizons: Short horizons give more detail but may miss the bigger picture. Longer horizons provide trends but come with more uncertainty.</a:t>
            </a:r>
          </a:p>
          <a:p>
            <a:pPr marL="628650" lvl="1" indent="-171450">
              <a:buFont typeface="Arial" panose="020B0604020202020204" pitchFamily="34" charset="0"/>
              <a:buChar char="•"/>
            </a:pPr>
            <a:r>
              <a:rPr lang="en-US" i="0" dirty="0"/>
              <a:t>Unexpected disruptions: Remind participants that real-world shocks (stock-outs, strikes, political unrest, pandemics) can significantly distort results if not considered.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3778CBFA-79F1-CAC6-A1D4-62FFAA1365DF}"/>
              </a:ext>
            </a:extLst>
          </p:cNvPr>
          <p:cNvSpPr>
            <a:spLocks noGrp="1"/>
          </p:cNvSpPr>
          <p:nvPr>
            <p:ph type="sldNum" sz="quarter" idx="5"/>
          </p:nvPr>
        </p:nvSpPr>
        <p:spPr/>
        <p:txBody>
          <a:bodyPr/>
          <a:lstStyle/>
          <a:p>
            <a:fld id="{A2650739-CA58-487E-82D5-D6324AF33BFA}" type="slidenum">
              <a:rPr lang="en-GB" smtClean="0"/>
              <a:t>33</a:t>
            </a:fld>
            <a:endParaRPr lang="en-GB"/>
          </a:p>
        </p:txBody>
      </p:sp>
    </p:spTree>
    <p:extLst>
      <p:ext uri="{BB962C8B-B14F-4D97-AF65-F5344CB8AC3E}">
        <p14:creationId xmlns:p14="http://schemas.microsoft.com/office/powerpoint/2010/main" val="37646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50739-CA58-487E-82D5-D6324AF33BFA}" type="slidenum">
              <a:rPr lang="en-GB" smtClean="0"/>
              <a:t>3</a:t>
            </a:fld>
            <a:endParaRPr lang="en-GB"/>
          </a:p>
        </p:txBody>
      </p:sp>
    </p:spTree>
    <p:extLst>
      <p:ext uri="{BB962C8B-B14F-4D97-AF65-F5344CB8AC3E}">
        <p14:creationId xmlns:p14="http://schemas.microsoft.com/office/powerpoint/2010/main" val="83147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95919-87C2-EF87-8D84-97B0F88D4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E043D-4364-D7D0-A299-76B35B49D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ED8F0-F653-1721-540B-421517B5E2AF}"/>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Explain the difference clearly:</a:t>
            </a:r>
          </a:p>
          <a:p>
            <a:pPr marL="628650" lvl="1" indent="-171450">
              <a:buFont typeface="Arial" panose="020B0604020202020204" pitchFamily="34" charset="0"/>
              <a:buChar char="•"/>
            </a:pPr>
            <a:r>
              <a:rPr lang="en-US" b="0" i="0" dirty="0"/>
              <a:t>Financial costs = actual paid expenses (e.g., salaries, rent, utilities, supplies).</a:t>
            </a:r>
          </a:p>
          <a:p>
            <a:pPr marL="628650" lvl="1" indent="-171450">
              <a:buFont typeface="Arial" panose="020B0604020202020204" pitchFamily="34" charset="0"/>
              <a:buChar char="•"/>
            </a:pPr>
            <a:r>
              <a:rPr lang="en-US" b="0" i="0" dirty="0"/>
              <a:t>Economic costs = total value of all resources used, whether paid or not (e.g., volunteer time, donated items, staff time covered by other organizations).</a:t>
            </a:r>
          </a:p>
          <a:p>
            <a:pPr marL="171450" indent="-171450">
              <a:buFont typeface="Arial" panose="020B0604020202020204" pitchFamily="34" charset="0"/>
              <a:buChar char="•"/>
            </a:pPr>
            <a:r>
              <a:rPr lang="en-US" b="0" i="0" dirty="0"/>
              <a:t>Stress that economic costs provide the full picture of what it takes to deliver an intervention, while financial costs are narrower and reflect only what is actually paid for.</a:t>
            </a:r>
          </a:p>
          <a:p>
            <a:pPr marL="171450" indent="-171450">
              <a:buFont typeface="Arial" panose="020B0604020202020204" pitchFamily="34" charset="0"/>
              <a:buChar char="•"/>
            </a:pPr>
            <a:r>
              <a:rPr lang="en-US" b="0" i="0" dirty="0"/>
              <a:t>Emphasize why this matters for community-led responses: many rely heavily on in-kind or unpaid contributions. If these are excluded, the “full” cost is underestimated.</a:t>
            </a:r>
          </a:p>
          <a:p>
            <a:pPr marL="171450" indent="-171450">
              <a:buFont typeface="Arial" panose="020B0604020202020204" pitchFamily="34" charset="0"/>
              <a:buChar char="•"/>
            </a:pPr>
            <a:r>
              <a:rPr lang="en-US" b="0" i="0" dirty="0"/>
              <a:t>Key takeaway: Financial costs are for managing budgets. Economic costs are for recognizing the full value of all contributions—including community efforts.</a:t>
            </a:r>
          </a:p>
          <a:p>
            <a:endParaRPr lang="en-GB" dirty="0"/>
          </a:p>
        </p:txBody>
      </p:sp>
      <p:sp>
        <p:nvSpPr>
          <p:cNvPr id="4" name="Slide Number Placeholder 3">
            <a:extLst>
              <a:ext uri="{FF2B5EF4-FFF2-40B4-BE49-F238E27FC236}">
                <a16:creationId xmlns:a16="http://schemas.microsoft.com/office/drawing/2014/main" id="{10AFE80C-5F98-C89B-82F4-7E7C3975CCD1}"/>
              </a:ext>
            </a:extLst>
          </p:cNvPr>
          <p:cNvSpPr>
            <a:spLocks noGrp="1"/>
          </p:cNvSpPr>
          <p:nvPr>
            <p:ph type="sldNum" sz="quarter" idx="5"/>
          </p:nvPr>
        </p:nvSpPr>
        <p:spPr/>
        <p:txBody>
          <a:bodyPr/>
          <a:lstStyle/>
          <a:p>
            <a:fld id="{A2650739-CA58-487E-82D5-D6324AF33BFA}" type="slidenum">
              <a:rPr lang="en-GB" smtClean="0"/>
              <a:t>34</a:t>
            </a:fld>
            <a:endParaRPr lang="en-GB"/>
          </a:p>
        </p:txBody>
      </p:sp>
    </p:spTree>
    <p:extLst>
      <p:ext uri="{BB962C8B-B14F-4D97-AF65-F5344CB8AC3E}">
        <p14:creationId xmlns:p14="http://schemas.microsoft.com/office/powerpoint/2010/main" val="737892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F0AE6-C0FE-A304-9A6A-90C3AF693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E287F-072D-19D1-5E6F-9D0815536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2D6D2-C1D8-C361-FC0F-D1968B912C06}"/>
              </a:ext>
            </a:extLst>
          </p:cNvPr>
          <p:cNvSpPr>
            <a:spLocks noGrp="1"/>
          </p:cNvSpPr>
          <p:nvPr>
            <p:ph type="body" idx="1"/>
          </p:nvPr>
        </p:nvSpPr>
        <p:spPr/>
        <p:txBody>
          <a:bodyPr/>
          <a:lstStyle/>
          <a:p>
            <a:r>
              <a:rPr lang="en-GB" dirty="0"/>
              <a:t>Notes for 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participatory exercise: ask participants to brainstorm in pairs or small groups, then share back.</a:t>
            </a:r>
            <a:endParaRPr lang="en-GB" dirty="0"/>
          </a:p>
          <a:p>
            <a:r>
              <a:rPr lang="en-US" dirty="0"/>
              <a:t>For each example, what information would you need to assign an economic value?</a:t>
            </a:r>
          </a:p>
          <a:p>
            <a:pPr marL="171450" indent="-171450">
              <a:buFont typeface="Arial" panose="020B0604020202020204" pitchFamily="34" charset="0"/>
              <a:buChar char="•"/>
            </a:pPr>
            <a:r>
              <a:rPr lang="en-US" i="0" dirty="0"/>
              <a:t>Peer distributor’s motorbike: fuel cost, kilometers travelled, the replacement value of the motorbike.</a:t>
            </a:r>
          </a:p>
          <a:p>
            <a:pPr marL="171450" indent="-171450">
              <a:buFont typeface="Arial" panose="020B0604020202020204" pitchFamily="34" charset="0"/>
              <a:buChar char="•"/>
            </a:pPr>
            <a:r>
              <a:rPr lang="en-US" i="0" dirty="0"/>
              <a:t>Radio airtime: usual commercial rate for 3 minutes of radio advertising.</a:t>
            </a:r>
            <a:r>
              <a:rPr lang="en-US" dirty="0"/>
              <a:t> If airtime is </a:t>
            </a:r>
            <a:r>
              <a:rPr lang="en-US" b="0" dirty="0"/>
              <a:t>subsidized</a:t>
            </a:r>
            <a:r>
              <a:rPr lang="en-US" dirty="0"/>
              <a:t>, economic cost should reflect the </a:t>
            </a:r>
            <a:r>
              <a:rPr lang="en-US" i="0" dirty="0"/>
              <a:t>true market value.</a:t>
            </a:r>
          </a:p>
          <a:p>
            <a:pPr marL="171450" indent="-171450">
              <a:buFont typeface="Arial" panose="020B0604020202020204" pitchFamily="34" charset="0"/>
              <a:buChar char="•"/>
            </a:pPr>
            <a:r>
              <a:rPr lang="en-US" i="0" dirty="0"/>
              <a:t>Legal service: hourly professional fee for a para-legal in that context.</a:t>
            </a:r>
          </a:p>
          <a:p>
            <a:pPr marL="171450" indent="-171450">
              <a:buFont typeface="Arial" panose="020B0604020202020204" pitchFamily="34" charset="0"/>
              <a:buChar char="•"/>
            </a:pPr>
            <a:r>
              <a:rPr lang="en-US" i="0" dirty="0"/>
              <a:t>Volunteer mediator: the amount time contributed, and value of their time. </a:t>
            </a:r>
          </a:p>
          <a:p>
            <a:pPr marL="628650" lvl="1" indent="-171450">
              <a:buFont typeface="Arial" panose="020B0604020202020204" pitchFamily="34" charset="0"/>
              <a:buChar char="•"/>
            </a:pPr>
            <a:r>
              <a:rPr lang="en-US" i="0" dirty="0"/>
              <a:t>How should their time be valued?</a:t>
            </a:r>
          </a:p>
          <a:p>
            <a:pPr marL="1085850" lvl="2" indent="-171450">
              <a:buFont typeface="Arial" panose="020B0604020202020204" pitchFamily="34" charset="0"/>
              <a:buChar char="•"/>
            </a:pPr>
            <a:r>
              <a:rPr lang="en-US" i="0" dirty="0"/>
              <a:t>Minimum wage?</a:t>
            </a:r>
          </a:p>
          <a:p>
            <a:pPr marL="1085850" lvl="2" indent="-171450">
              <a:buFont typeface="Arial" panose="020B0604020202020204" pitchFamily="34" charset="0"/>
              <a:buChar char="•"/>
            </a:pPr>
            <a:r>
              <a:rPr lang="en-US" i="0" dirty="0"/>
              <a:t>Replacement cost? (ex: salary for a typical mediator position in the public sector)</a:t>
            </a:r>
          </a:p>
          <a:p>
            <a:r>
              <a:rPr lang="en-GB" dirty="0"/>
              <a:t>Discussion prompt: </a:t>
            </a:r>
          </a:p>
          <a:p>
            <a:pPr marL="171450" indent="-171450">
              <a:buFont typeface="Arial" panose="020B0604020202020204" pitchFamily="34" charset="0"/>
              <a:buChar char="•"/>
            </a:pPr>
            <a:r>
              <a:rPr lang="en-US" dirty="0"/>
              <a:t>How might excluding in-kind or unpaid contributions affect cost estimates? How might that affect funding negotiations or sustainability planning?</a:t>
            </a:r>
            <a:endParaRPr lang="en-GB" dirty="0"/>
          </a:p>
        </p:txBody>
      </p:sp>
      <p:sp>
        <p:nvSpPr>
          <p:cNvPr id="4" name="Slide Number Placeholder 3">
            <a:extLst>
              <a:ext uri="{FF2B5EF4-FFF2-40B4-BE49-F238E27FC236}">
                <a16:creationId xmlns:a16="http://schemas.microsoft.com/office/drawing/2014/main" id="{60773CDE-9BA6-F56E-DE00-F2DCA03D77AF}"/>
              </a:ext>
            </a:extLst>
          </p:cNvPr>
          <p:cNvSpPr>
            <a:spLocks noGrp="1"/>
          </p:cNvSpPr>
          <p:nvPr>
            <p:ph type="sldNum" sz="quarter" idx="5"/>
          </p:nvPr>
        </p:nvSpPr>
        <p:spPr/>
        <p:txBody>
          <a:bodyPr/>
          <a:lstStyle/>
          <a:p>
            <a:fld id="{A2650739-CA58-487E-82D5-D6324AF33BFA}" type="slidenum">
              <a:rPr lang="en-GB" smtClean="0"/>
              <a:t>35</a:t>
            </a:fld>
            <a:endParaRPr lang="en-GB"/>
          </a:p>
        </p:txBody>
      </p:sp>
    </p:spTree>
    <p:extLst>
      <p:ext uri="{BB962C8B-B14F-4D97-AF65-F5344CB8AC3E}">
        <p14:creationId xmlns:p14="http://schemas.microsoft.com/office/powerpoint/2010/main" val="1200056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AC0F2-3C10-5601-04AA-F40A5EE84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B6468-A006-1842-7963-E54366B8E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80262-096B-07B2-1561-3BDD83EE893F}"/>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dirty="0"/>
              <a:t>This slide introduces the difference between best practice costs and real world costs.</a:t>
            </a:r>
          </a:p>
          <a:p>
            <a:pPr marL="171450" indent="-171450">
              <a:buFont typeface="Arial" panose="020B0604020202020204" pitchFamily="34" charset="0"/>
              <a:buChar char="•"/>
            </a:pPr>
            <a:r>
              <a:rPr lang="en-US" b="0" i="0" dirty="0"/>
              <a:t>Best practice costs are based on how procedures should function if everything goes according to plan or protocol. For example, costing PrEP distribution assuming all staff follow guidelines, no stock-outs, and users stay on treatment for the full expected duration.</a:t>
            </a:r>
          </a:p>
          <a:p>
            <a:pPr marL="171450" indent="-171450">
              <a:buFont typeface="Arial" panose="020B0604020202020204" pitchFamily="34" charset="0"/>
              <a:buChar char="•"/>
            </a:pPr>
            <a:r>
              <a:rPr lang="en-US" b="0" i="0" dirty="0"/>
              <a:t>Real world costs, by contrast, are based on how interventions are actually implemented. This means including disruptions like staff absences, stock-outs, or shorter treatment durations.</a:t>
            </a:r>
          </a:p>
          <a:p>
            <a:pPr marL="171450" indent="-171450">
              <a:buFont typeface="Arial" panose="020B0604020202020204" pitchFamily="34" charset="0"/>
              <a:buChar char="•"/>
            </a:pPr>
            <a:r>
              <a:rPr lang="en-US" b="0" i="0" dirty="0"/>
              <a:t>Each approach has a purpose:</a:t>
            </a:r>
          </a:p>
          <a:p>
            <a:pPr marL="628650" lvl="1" indent="-171450">
              <a:buFont typeface="Arial" panose="020B0604020202020204" pitchFamily="34" charset="0"/>
              <a:buChar char="•"/>
            </a:pPr>
            <a:r>
              <a:rPr lang="en-US" b="0" i="0" dirty="0"/>
              <a:t>Best practice costs help us understand what an intervention should cost under ideal conditions, and they can be useful for planning or advocacy.</a:t>
            </a:r>
          </a:p>
          <a:p>
            <a:pPr marL="628650" lvl="1" indent="-171450">
              <a:buFont typeface="Arial" panose="020B0604020202020204" pitchFamily="34" charset="0"/>
              <a:buChar char="•"/>
            </a:pPr>
            <a:r>
              <a:rPr lang="en-US" b="0" i="0" dirty="0"/>
              <a:t>Real world costs help us understand actual resource use and track what’s happening in practice.</a:t>
            </a:r>
          </a:p>
          <a:p>
            <a:pPr marL="171450" indent="-171450">
              <a:buFont typeface="Arial" panose="020B0604020202020204" pitchFamily="34" charset="0"/>
              <a:buChar char="•"/>
            </a:pPr>
            <a:r>
              <a:rPr lang="en-US" b="0" i="0" dirty="0"/>
              <a:t>There are risks to both:</a:t>
            </a:r>
          </a:p>
          <a:p>
            <a:pPr marL="628650" lvl="1" indent="-171450">
              <a:buFont typeface="Arial" panose="020B0604020202020204" pitchFamily="34" charset="0"/>
              <a:buChar char="•"/>
            </a:pPr>
            <a:r>
              <a:rPr lang="en-US" b="0" i="0" dirty="0"/>
              <a:t>Best practice may overestimate resources because it ignores inefficiencies or constraints.</a:t>
            </a:r>
          </a:p>
          <a:p>
            <a:pPr marL="628650" lvl="1" indent="-171450">
              <a:buFont typeface="Arial" panose="020B0604020202020204" pitchFamily="34" charset="0"/>
              <a:buChar char="•"/>
            </a:pPr>
            <a:r>
              <a:rPr lang="en-US" b="0" i="0" dirty="0"/>
              <a:t>Real world may underestimate resources because it reflects inefficiencies or disruptions that ideally should not happen.</a:t>
            </a:r>
          </a:p>
          <a:p>
            <a:pPr marL="171450" indent="-171450">
              <a:buFont typeface="Arial" panose="020B0604020202020204" pitchFamily="34" charset="0"/>
              <a:buChar char="•"/>
            </a:pPr>
            <a:r>
              <a:rPr lang="en-US" b="0" i="0" dirty="0"/>
              <a:t>Neither approach is “better” in all cases — the choice depends on the purpose of your costing exercise.</a:t>
            </a:r>
          </a:p>
          <a:p>
            <a:endParaRPr lang="en-GB" dirty="0"/>
          </a:p>
        </p:txBody>
      </p:sp>
      <p:sp>
        <p:nvSpPr>
          <p:cNvPr id="4" name="Slide Number Placeholder 3">
            <a:extLst>
              <a:ext uri="{FF2B5EF4-FFF2-40B4-BE49-F238E27FC236}">
                <a16:creationId xmlns:a16="http://schemas.microsoft.com/office/drawing/2014/main" id="{929ABDE2-4F91-382A-FB83-5AE1D362F74C}"/>
              </a:ext>
            </a:extLst>
          </p:cNvPr>
          <p:cNvSpPr>
            <a:spLocks noGrp="1"/>
          </p:cNvSpPr>
          <p:nvPr>
            <p:ph type="sldNum" sz="quarter" idx="5"/>
          </p:nvPr>
        </p:nvSpPr>
        <p:spPr/>
        <p:txBody>
          <a:bodyPr/>
          <a:lstStyle/>
          <a:p>
            <a:fld id="{A2650739-CA58-487E-82D5-D6324AF33BFA}" type="slidenum">
              <a:rPr lang="en-GB" smtClean="0"/>
              <a:t>36</a:t>
            </a:fld>
            <a:endParaRPr lang="en-GB"/>
          </a:p>
        </p:txBody>
      </p:sp>
    </p:spTree>
    <p:extLst>
      <p:ext uri="{BB962C8B-B14F-4D97-AF65-F5344CB8AC3E}">
        <p14:creationId xmlns:p14="http://schemas.microsoft.com/office/powerpoint/2010/main" val="391995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AA328-7A70-C8C3-D174-39A0E32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53430-1D88-3521-B2D1-DA7423F78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D3466-85B6-9BA3-25B4-A86B46907DEE}"/>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Refer back to Chapter 3.3 of the Guidelines for conceptual guidance.</a:t>
            </a:r>
          </a:p>
          <a:p>
            <a:pPr marL="171450" indent="-171450">
              <a:buFont typeface="Arial" panose="020B0604020202020204" pitchFamily="34" charset="0"/>
              <a:buChar char="•"/>
            </a:pPr>
            <a:r>
              <a:rPr lang="en-US" b="0" i="0" dirty="0"/>
              <a:t>Explain that this slide distinguishes between:</a:t>
            </a:r>
          </a:p>
          <a:p>
            <a:pPr marL="628650" lvl="1" indent="-171450">
              <a:buFont typeface="Arial" panose="020B0604020202020204" pitchFamily="34" charset="0"/>
              <a:buChar char="•"/>
            </a:pPr>
            <a:r>
              <a:rPr lang="en-US" b="0" i="0" dirty="0"/>
              <a:t>Full costs: the cost of all resources required to deliver an intervention, including central/overhead and indirect costs.</a:t>
            </a:r>
          </a:p>
          <a:p>
            <a:pPr marL="628650" lvl="1" indent="-171450">
              <a:buFont typeface="Arial" panose="020B0604020202020204" pitchFamily="34" charset="0"/>
              <a:buChar char="•"/>
            </a:pPr>
            <a:r>
              <a:rPr lang="en-US" b="0" i="0" dirty="0"/>
              <a:t>Incremental costs: the cost of additional resources needed if you add the intervention to existing services.</a:t>
            </a:r>
          </a:p>
          <a:p>
            <a:pPr marL="171450" indent="-171450">
              <a:buFont typeface="Arial" panose="020B0604020202020204" pitchFamily="34" charset="0"/>
              <a:buChar char="•"/>
            </a:pPr>
            <a:r>
              <a:rPr lang="en-US" b="0" i="0" dirty="0"/>
              <a:t>Clarify: Incremental costs are not the same as full costs, they only capture what’s “extra” on top of what already exists.</a:t>
            </a:r>
          </a:p>
          <a:p>
            <a:pPr marL="171450" indent="-171450">
              <a:buFont typeface="Arial" panose="020B0604020202020204" pitchFamily="34" charset="0"/>
              <a:buChar char="•"/>
            </a:pPr>
            <a:r>
              <a:rPr lang="en-US" b="0" i="0" dirty="0"/>
              <a:t>Discussion prompts:</a:t>
            </a:r>
          </a:p>
          <a:p>
            <a:pPr marL="628650" lvl="1" indent="-171450">
              <a:buFont typeface="Arial" panose="020B0604020202020204" pitchFamily="34" charset="0"/>
              <a:buChar char="•"/>
            </a:pPr>
            <a:r>
              <a:rPr lang="en-US" b="0" i="0" dirty="0"/>
              <a:t>When might you use full costs vs. incremental costs?</a:t>
            </a:r>
          </a:p>
          <a:p>
            <a:pPr marL="1085850" lvl="2" indent="-171450">
              <a:buFont typeface="Arial" panose="020B0604020202020204" pitchFamily="34" charset="0"/>
              <a:buChar char="•"/>
            </a:pPr>
            <a:r>
              <a:rPr lang="en-US" b="0" i="0" dirty="0"/>
              <a:t>Full costs → good for long-term planning, sustainability, and advocacy.</a:t>
            </a:r>
          </a:p>
          <a:p>
            <a:pPr marL="1085850" lvl="2" indent="-171450">
              <a:buFont typeface="Arial" panose="020B0604020202020204" pitchFamily="34" charset="0"/>
              <a:buChar char="•"/>
            </a:pPr>
            <a:r>
              <a:rPr lang="en-US" b="0" i="0" dirty="0"/>
              <a:t>Incremental costs → useful for short-term funding proposals or when scaling up existing activities.</a:t>
            </a:r>
          </a:p>
          <a:p>
            <a:pPr marL="171450" indent="-171450">
              <a:buFont typeface="Arial" panose="020B0604020202020204" pitchFamily="34" charset="0"/>
              <a:buChar char="•"/>
            </a:pPr>
            <a:r>
              <a:rPr lang="en-US" b="0" i="0" dirty="0"/>
              <a:t>Reinforce: both are valid, but you need to be explicit and transparent about which approach you are using, since results will differ.</a:t>
            </a:r>
          </a:p>
          <a:p>
            <a:pPr marL="171450" indent="-171450">
              <a:buFont typeface="Arial" panose="020B0604020202020204" pitchFamily="34" charset="0"/>
              <a:buChar char="•"/>
            </a:pPr>
            <a:r>
              <a:rPr lang="en-US" b="0" i="0" dirty="0"/>
              <a:t>Key takeaway: full costs help show the real cost of sustaining interventions. Incremental costs show the additional resources needed to expand or add activities.</a:t>
            </a:r>
          </a:p>
          <a:p>
            <a:endParaRPr lang="en-GB" dirty="0"/>
          </a:p>
        </p:txBody>
      </p:sp>
      <p:sp>
        <p:nvSpPr>
          <p:cNvPr id="4" name="Slide Number Placeholder 3">
            <a:extLst>
              <a:ext uri="{FF2B5EF4-FFF2-40B4-BE49-F238E27FC236}">
                <a16:creationId xmlns:a16="http://schemas.microsoft.com/office/drawing/2014/main" id="{44C5EEC7-8634-4AE8-22A9-C1AE600D43AF}"/>
              </a:ext>
            </a:extLst>
          </p:cNvPr>
          <p:cNvSpPr>
            <a:spLocks noGrp="1"/>
          </p:cNvSpPr>
          <p:nvPr>
            <p:ph type="sldNum" sz="quarter" idx="5"/>
          </p:nvPr>
        </p:nvSpPr>
        <p:spPr/>
        <p:txBody>
          <a:bodyPr/>
          <a:lstStyle/>
          <a:p>
            <a:fld id="{A2650739-CA58-487E-82D5-D6324AF33BFA}" type="slidenum">
              <a:rPr lang="en-GB" smtClean="0"/>
              <a:t>37</a:t>
            </a:fld>
            <a:endParaRPr lang="en-GB"/>
          </a:p>
        </p:txBody>
      </p:sp>
    </p:spTree>
    <p:extLst>
      <p:ext uri="{BB962C8B-B14F-4D97-AF65-F5344CB8AC3E}">
        <p14:creationId xmlns:p14="http://schemas.microsoft.com/office/powerpoint/2010/main" val="72468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6B7A-540B-B61A-0803-96573EB52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87781-D9C9-AFA2-BE7D-C01BEB3B9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382F6-4EF5-C6D8-4913-292C52BC8F0A}"/>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i="0" dirty="0"/>
              <a:t>Read through the examples aloud (new service, extra clinic hour, new office).</a:t>
            </a:r>
          </a:p>
          <a:p>
            <a:pPr marL="171450" indent="-171450">
              <a:buFont typeface="Arial" panose="020B0604020202020204" pitchFamily="34" charset="0"/>
              <a:buChar char="•"/>
            </a:pPr>
            <a:r>
              <a:rPr lang="en-US" i="0" dirty="0"/>
              <a:t>Ask participants: “Can you think of similar examples from your own organization or context?”</a:t>
            </a:r>
          </a:p>
          <a:p>
            <a:pPr marL="171450" indent="-171450">
              <a:buFont typeface="Arial" panose="020B0604020202020204" pitchFamily="34" charset="0"/>
              <a:buChar char="•"/>
            </a:pPr>
            <a:r>
              <a:rPr lang="en-US" i="0" dirty="0"/>
              <a:t>Encourage brainstorming: e.g.</a:t>
            </a:r>
          </a:p>
          <a:p>
            <a:pPr marL="628650" lvl="1" indent="-171450">
              <a:buFont typeface="Arial" panose="020B0604020202020204" pitchFamily="34" charset="0"/>
              <a:buChar char="•"/>
            </a:pPr>
            <a:r>
              <a:rPr lang="en-US" i="0" dirty="0"/>
              <a:t>Adding an extra peer educator to a project.</a:t>
            </a:r>
          </a:p>
          <a:p>
            <a:pPr marL="628650" lvl="1" indent="-171450">
              <a:buFont typeface="Arial" panose="020B0604020202020204" pitchFamily="34" charset="0"/>
              <a:buChar char="•"/>
            </a:pPr>
            <a:r>
              <a:rPr lang="en-US" i="0" dirty="0"/>
              <a:t>Expanding services to include PrEP distribution alongside HIV testing.</a:t>
            </a:r>
          </a:p>
          <a:p>
            <a:pPr marL="628650" lvl="1" indent="-171450">
              <a:buFont typeface="Arial" panose="020B0604020202020204" pitchFamily="34" charset="0"/>
              <a:buChar char="•"/>
            </a:pPr>
            <a:r>
              <a:rPr lang="en-US" i="0" dirty="0"/>
              <a:t>Running an additional community event each quarter.</a:t>
            </a:r>
          </a:p>
          <a:p>
            <a:pPr marL="628650" lvl="1" indent="-171450">
              <a:buFont typeface="Arial" panose="020B0604020202020204" pitchFamily="34" charset="0"/>
              <a:buChar char="•"/>
            </a:pPr>
            <a:r>
              <a:rPr lang="en-US" i="0" dirty="0"/>
              <a:t>Extending a hotline by one more day a week.</a:t>
            </a:r>
          </a:p>
          <a:p>
            <a:pPr marL="171450" indent="-171450">
              <a:buFont typeface="Arial" panose="020B0604020202020204" pitchFamily="34" charset="0"/>
              <a:buChar char="•"/>
            </a:pPr>
            <a:r>
              <a:rPr lang="en-US" dirty="0"/>
              <a:t>Takeaway: Incremental costs are practical for short-term decisions (like pilots, expansions, or donor proposals), but they don’t replace the need for full costs when thinking about sustainability and long-term planning.</a:t>
            </a:r>
            <a:endParaRPr lang="en-GB" dirty="0"/>
          </a:p>
        </p:txBody>
      </p:sp>
      <p:sp>
        <p:nvSpPr>
          <p:cNvPr id="4" name="Slide Number Placeholder 3">
            <a:extLst>
              <a:ext uri="{FF2B5EF4-FFF2-40B4-BE49-F238E27FC236}">
                <a16:creationId xmlns:a16="http://schemas.microsoft.com/office/drawing/2014/main" id="{11F5E7A2-19C3-89BF-1098-3FD4CD8CC142}"/>
              </a:ext>
            </a:extLst>
          </p:cNvPr>
          <p:cNvSpPr>
            <a:spLocks noGrp="1"/>
          </p:cNvSpPr>
          <p:nvPr>
            <p:ph type="sldNum" sz="quarter" idx="5"/>
          </p:nvPr>
        </p:nvSpPr>
        <p:spPr/>
        <p:txBody>
          <a:bodyPr/>
          <a:lstStyle/>
          <a:p>
            <a:fld id="{A2650739-CA58-487E-82D5-D6324AF33BFA}" type="slidenum">
              <a:rPr lang="en-GB" smtClean="0"/>
              <a:t>38</a:t>
            </a:fld>
            <a:endParaRPr lang="en-GB"/>
          </a:p>
        </p:txBody>
      </p:sp>
    </p:spTree>
    <p:extLst>
      <p:ext uri="{BB962C8B-B14F-4D97-AF65-F5344CB8AC3E}">
        <p14:creationId xmlns:p14="http://schemas.microsoft.com/office/powerpoint/2010/main" val="3847498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782F-18FD-0C76-C8F7-D56CCE3B1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6AFF6-D207-B025-BF2B-F16FBD29F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2AE60-63C1-DAF5-C7DA-29D1E4A15D55}"/>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Introduce inputs as the resources required to deliver an intervention. These can be thought of as the “ingredients” in a recipe, you need the right combination to get the desired result.</a:t>
            </a:r>
          </a:p>
          <a:p>
            <a:pPr marL="171450" indent="-171450">
              <a:buFont typeface="Arial" panose="020B0604020202020204" pitchFamily="34" charset="0"/>
              <a:buChar char="•"/>
            </a:pPr>
            <a:r>
              <a:rPr lang="en-US" b="0" i="0" dirty="0"/>
              <a:t>Explain the diagram:</a:t>
            </a:r>
          </a:p>
          <a:p>
            <a:pPr marL="628650" lvl="1" indent="-171450">
              <a:buFont typeface="Arial" panose="020B0604020202020204" pitchFamily="34" charset="0"/>
              <a:buChar char="•"/>
            </a:pPr>
            <a:r>
              <a:rPr lang="en-US" b="0" i="0" dirty="0"/>
              <a:t>On the left: examples of general inputs such as personnel, supplies, vehicles, buildings.</a:t>
            </a:r>
          </a:p>
          <a:p>
            <a:pPr marL="628650" lvl="1" indent="-171450">
              <a:buFont typeface="Arial" panose="020B0604020202020204" pitchFamily="34" charset="0"/>
              <a:buChar char="•"/>
            </a:pPr>
            <a:r>
              <a:rPr lang="en-US" b="0" i="0" dirty="0"/>
              <a:t>On the right: specific to an HIV testing intervention: peer volunteers, HIV test kits, promo materials, tents, vehicles. These inputs flow into the intervention and produce an output, e.g. number of peers tested.</a:t>
            </a:r>
          </a:p>
          <a:p>
            <a:pPr marL="171450" indent="-171450">
              <a:buFont typeface="Arial" panose="020B0604020202020204" pitchFamily="34" charset="0"/>
              <a:buChar char="•"/>
            </a:pPr>
            <a:r>
              <a:rPr lang="en-US" b="0" i="0" dirty="0"/>
              <a:t>Discussion prompts for participants:</a:t>
            </a:r>
          </a:p>
          <a:p>
            <a:pPr marL="171450" indent="-171450">
              <a:buFont typeface="Arial" panose="020B0604020202020204" pitchFamily="34" charset="0"/>
              <a:buChar char="•"/>
            </a:pPr>
            <a:r>
              <a:rPr lang="en-US" b="0" i="0" dirty="0"/>
              <a:t>Key message to underline:</a:t>
            </a:r>
          </a:p>
          <a:p>
            <a:pPr marL="628650" lvl="1" indent="-171450">
              <a:buFont typeface="Arial" panose="020B0604020202020204" pitchFamily="34" charset="0"/>
              <a:buChar char="•"/>
            </a:pPr>
            <a:r>
              <a:rPr lang="en-US" b="0" i="0" dirty="0"/>
              <a:t>Inputs need to be systematically identified and measured, because what gets included (or excluded) directly shapes the results of the costing or budgeting exercise.</a:t>
            </a:r>
          </a:p>
          <a:p>
            <a:pPr marL="628650" lvl="1" indent="-171450">
              <a:buFont typeface="Arial" panose="020B0604020202020204" pitchFamily="34" charset="0"/>
              <a:buChar char="•"/>
            </a:pPr>
            <a:r>
              <a:rPr lang="en-US" b="0" i="0" dirty="0"/>
              <a:t>In the next slides, you’ll explore different types and levels of inputs, and how choices about inclusion/exclusion affect results.</a:t>
            </a:r>
          </a:p>
        </p:txBody>
      </p:sp>
      <p:sp>
        <p:nvSpPr>
          <p:cNvPr id="4" name="Slide Number Placeholder 3">
            <a:extLst>
              <a:ext uri="{FF2B5EF4-FFF2-40B4-BE49-F238E27FC236}">
                <a16:creationId xmlns:a16="http://schemas.microsoft.com/office/drawing/2014/main" id="{199D27F8-5CAF-8BFA-B66D-05DB6F7DA8E7}"/>
              </a:ext>
            </a:extLst>
          </p:cNvPr>
          <p:cNvSpPr>
            <a:spLocks noGrp="1"/>
          </p:cNvSpPr>
          <p:nvPr>
            <p:ph type="sldNum" sz="quarter" idx="5"/>
          </p:nvPr>
        </p:nvSpPr>
        <p:spPr/>
        <p:txBody>
          <a:bodyPr/>
          <a:lstStyle/>
          <a:p>
            <a:fld id="{A2650739-CA58-487E-82D5-D6324AF33BFA}" type="slidenum">
              <a:rPr lang="en-GB" smtClean="0"/>
              <a:t>39</a:t>
            </a:fld>
            <a:endParaRPr lang="en-GB"/>
          </a:p>
        </p:txBody>
      </p:sp>
    </p:spTree>
    <p:extLst>
      <p:ext uri="{BB962C8B-B14F-4D97-AF65-F5344CB8AC3E}">
        <p14:creationId xmlns:p14="http://schemas.microsoft.com/office/powerpoint/2010/main" val="2872653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32D1-C322-CB94-C1B5-DE849A606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39655-25F6-1E92-EF96-A7EDF95F4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2BDD8-E1FE-4FC8-C1AC-344154A65B8A}"/>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Explain that inputs can be grouped into capital and recurring costs.</a:t>
            </a:r>
          </a:p>
          <a:p>
            <a:pPr marL="171450" indent="-171450">
              <a:buFont typeface="Arial" panose="020B0604020202020204" pitchFamily="34" charset="0"/>
              <a:buChar char="•"/>
            </a:pPr>
            <a:r>
              <a:rPr lang="en-US" b="0" i="0" dirty="0"/>
              <a:t>Capital costs: last more than a year, usually higher value. In costings, these are annualized, </a:t>
            </a:r>
            <a:r>
              <a:rPr lang="en-US" b="0" i="0" dirty="0" err="1"/>
              <a:t>ie</a:t>
            </a:r>
            <a:r>
              <a:rPr lang="en-US" b="0" i="0" dirty="0"/>
              <a:t> spread over their useful life. </a:t>
            </a:r>
          </a:p>
          <a:p>
            <a:pPr marL="628650" lvl="1" indent="-171450">
              <a:buFont typeface="Arial" panose="020B0604020202020204" pitchFamily="34" charset="0"/>
              <a:buChar char="•"/>
            </a:pPr>
            <a:r>
              <a:rPr lang="en-US" dirty="0"/>
              <a:t>For example, if a vehicle costs $20,000 and is expected to last 10 years, the annual cost in the costing analysis is $2,000. This prevents one large purchase from distorting the results for a single year.</a:t>
            </a:r>
          </a:p>
          <a:p>
            <a:pPr marL="628650" lvl="1" indent="-171450">
              <a:buFont typeface="Arial" panose="020B0604020202020204" pitchFamily="34" charset="0"/>
              <a:buChar char="•"/>
            </a:pPr>
            <a:r>
              <a:rPr lang="en-US" b="0" dirty="0"/>
              <a:t>In budgeting: The full purchase price ($20,000) must appear in the year it is bought, because budgeting is about tracking actual money spent and needed for cash flow</a:t>
            </a:r>
          </a:p>
          <a:p>
            <a:pPr marL="171450" indent="-171450">
              <a:buFont typeface="Arial" panose="020B0604020202020204" pitchFamily="34" charset="0"/>
              <a:buChar char="•"/>
            </a:pPr>
            <a:r>
              <a:rPr lang="en-US" b="0" i="0" dirty="0"/>
              <a:t>Recurring costs: items purchased regularly (e.g. fuel, supplies, staff salaries). These also include small equipment under $100 that is used up or replaced quickly.</a:t>
            </a:r>
          </a:p>
        </p:txBody>
      </p:sp>
      <p:sp>
        <p:nvSpPr>
          <p:cNvPr id="4" name="Slide Number Placeholder 3">
            <a:extLst>
              <a:ext uri="{FF2B5EF4-FFF2-40B4-BE49-F238E27FC236}">
                <a16:creationId xmlns:a16="http://schemas.microsoft.com/office/drawing/2014/main" id="{5C0CFDF2-6CD1-CCD9-EEF3-9DBF8A67151D}"/>
              </a:ext>
            </a:extLst>
          </p:cNvPr>
          <p:cNvSpPr>
            <a:spLocks noGrp="1"/>
          </p:cNvSpPr>
          <p:nvPr>
            <p:ph type="sldNum" sz="quarter" idx="5"/>
          </p:nvPr>
        </p:nvSpPr>
        <p:spPr/>
        <p:txBody>
          <a:bodyPr/>
          <a:lstStyle/>
          <a:p>
            <a:fld id="{A2650739-CA58-487E-82D5-D6324AF33BFA}" type="slidenum">
              <a:rPr lang="en-GB" smtClean="0"/>
              <a:t>40</a:t>
            </a:fld>
            <a:endParaRPr lang="en-GB"/>
          </a:p>
        </p:txBody>
      </p:sp>
    </p:spTree>
    <p:extLst>
      <p:ext uri="{BB962C8B-B14F-4D97-AF65-F5344CB8AC3E}">
        <p14:creationId xmlns:p14="http://schemas.microsoft.com/office/powerpoint/2010/main" val="2435457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0138-9E7A-DB4C-BFF2-1E03A9E11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97E45-6736-19DC-EA9B-E5382A9AA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C27D0-2E3A-BF91-3811-B59A0624FDCC}"/>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Walk participants through the table row by row.</a:t>
            </a:r>
          </a:p>
          <a:p>
            <a:pPr marL="171450" indent="-171450">
              <a:buFont typeface="Arial" panose="020B0604020202020204" pitchFamily="34" charset="0"/>
              <a:buChar char="•"/>
            </a:pPr>
            <a:r>
              <a:rPr lang="en-US" b="0" i="0" dirty="0"/>
              <a:t>Emphasize the difference between capital inputs (buildings, vehicles, equipment) and recurring inputs (things that need to be paid for regularly like staff, consumables, utilities).</a:t>
            </a:r>
          </a:p>
        </p:txBody>
      </p:sp>
      <p:sp>
        <p:nvSpPr>
          <p:cNvPr id="4" name="Slide Number Placeholder 3">
            <a:extLst>
              <a:ext uri="{FF2B5EF4-FFF2-40B4-BE49-F238E27FC236}">
                <a16:creationId xmlns:a16="http://schemas.microsoft.com/office/drawing/2014/main" id="{C85D7A1A-D032-D323-F230-DD6640377DFF}"/>
              </a:ext>
            </a:extLst>
          </p:cNvPr>
          <p:cNvSpPr>
            <a:spLocks noGrp="1"/>
          </p:cNvSpPr>
          <p:nvPr>
            <p:ph type="sldNum" sz="quarter" idx="5"/>
          </p:nvPr>
        </p:nvSpPr>
        <p:spPr/>
        <p:txBody>
          <a:bodyPr/>
          <a:lstStyle/>
          <a:p>
            <a:fld id="{A2650739-CA58-487E-82D5-D6324AF33BFA}" type="slidenum">
              <a:rPr lang="en-GB" smtClean="0"/>
              <a:t>41</a:t>
            </a:fld>
            <a:endParaRPr lang="en-GB"/>
          </a:p>
        </p:txBody>
      </p:sp>
    </p:spTree>
    <p:extLst>
      <p:ext uri="{BB962C8B-B14F-4D97-AF65-F5344CB8AC3E}">
        <p14:creationId xmlns:p14="http://schemas.microsoft.com/office/powerpoint/2010/main" val="1248006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DC3E-5384-376B-38B7-CD84FB597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8E475-4C14-AB67-886C-D187E4A9E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93020-F859-EC6C-D9D4-B8A766CE68C7}"/>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This is a classification exercise. Ask participants to place each example into the correct input category.</a:t>
            </a:r>
          </a:p>
          <a:p>
            <a:pPr marL="171450" indent="-171450">
              <a:buFont typeface="Arial" panose="020B0604020202020204" pitchFamily="34" charset="0"/>
              <a:buChar char="•"/>
            </a:pPr>
            <a:r>
              <a:rPr lang="en-US" b="0" i="0" dirty="0"/>
              <a:t>Emphasize that while some items are straightforward, others can be tricky and need careful judgment:</a:t>
            </a:r>
          </a:p>
          <a:p>
            <a:pPr marL="628650" lvl="1" indent="-171450">
              <a:buFont typeface="Arial" panose="020B0604020202020204" pitchFamily="34" charset="0"/>
              <a:buChar char="•"/>
            </a:pPr>
            <a:r>
              <a:rPr lang="en-US" b="0" i="0" dirty="0"/>
              <a:t>Rent: goes under building (capital input), but because it is paid monthly, it should not be annualized like capital purchases (e.g. buying a building).</a:t>
            </a:r>
          </a:p>
          <a:p>
            <a:pPr marL="628650" lvl="1" indent="-171450">
              <a:buFont typeface="Arial" panose="020B0604020202020204" pitchFamily="34" charset="0"/>
              <a:buChar char="•"/>
            </a:pPr>
            <a:r>
              <a:rPr lang="en-US" b="0" i="0" dirty="0"/>
              <a:t>Per diem &amp; transport: actually represent two different inputs. Per diem belongs under staff/personnel, while transport should be under operation of vehicles &amp; transport. Financial reports often lump these together, so cost analysts must disaggregate them to get accurate results.</a:t>
            </a:r>
          </a:p>
          <a:p>
            <a:pPr marL="171450" indent="-171450">
              <a:buFont typeface="Arial" panose="020B0604020202020204" pitchFamily="34" charset="0"/>
              <a:buChar char="•"/>
            </a:pPr>
            <a:r>
              <a:rPr lang="en-US" b="0" i="0" dirty="0"/>
              <a:t>Highlight that this is a common challenge when using financial data for costing: items are often aggregated in ways that don’t map neatly to input categories.</a:t>
            </a:r>
          </a:p>
        </p:txBody>
      </p:sp>
      <p:sp>
        <p:nvSpPr>
          <p:cNvPr id="4" name="Slide Number Placeholder 3">
            <a:extLst>
              <a:ext uri="{FF2B5EF4-FFF2-40B4-BE49-F238E27FC236}">
                <a16:creationId xmlns:a16="http://schemas.microsoft.com/office/drawing/2014/main" id="{6D8C8CED-9FF2-7190-91EB-B1A432354475}"/>
              </a:ext>
            </a:extLst>
          </p:cNvPr>
          <p:cNvSpPr>
            <a:spLocks noGrp="1"/>
          </p:cNvSpPr>
          <p:nvPr>
            <p:ph type="sldNum" sz="quarter" idx="5"/>
          </p:nvPr>
        </p:nvSpPr>
        <p:spPr/>
        <p:txBody>
          <a:bodyPr/>
          <a:lstStyle/>
          <a:p>
            <a:fld id="{A2650739-CA58-487E-82D5-D6324AF33BFA}" type="slidenum">
              <a:rPr lang="en-GB" smtClean="0"/>
              <a:t>42</a:t>
            </a:fld>
            <a:endParaRPr lang="en-GB"/>
          </a:p>
        </p:txBody>
      </p:sp>
    </p:spTree>
    <p:extLst>
      <p:ext uri="{BB962C8B-B14F-4D97-AF65-F5344CB8AC3E}">
        <p14:creationId xmlns:p14="http://schemas.microsoft.com/office/powerpoint/2010/main" val="1357324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FA07-4DC8-591B-BA90-13B05A32A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BC009-90BE-2F46-F304-86A76FAAA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0A448-7A3D-9AC1-A9F5-361904CE1881}"/>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Explain that inputs can be grouped not only by type (capital vs. recurrent) but also by level. This helps clarify where in the system the costs occur.</a:t>
            </a:r>
          </a:p>
          <a:p>
            <a:pPr marL="171450" indent="-171450">
              <a:buFont typeface="Arial" panose="020B0604020202020204" pitchFamily="34" charset="0"/>
              <a:buChar char="•"/>
            </a:pPr>
            <a:r>
              <a:rPr lang="en-US" b="0" i="0" dirty="0"/>
              <a:t>The three key levels to highlight are:</a:t>
            </a:r>
          </a:p>
          <a:p>
            <a:pPr marL="628650" lvl="1" indent="-171450">
              <a:buFont typeface="Arial" panose="020B0604020202020204" pitchFamily="34" charset="0"/>
              <a:buChar char="•"/>
            </a:pPr>
            <a:r>
              <a:rPr lang="en-US" b="0" i="0" dirty="0"/>
              <a:t>Above-intervention (central costs): resources that support multiple interventions, such as management, administration, finance, or monitoring and evaluation. These are sometimes referred to as overhead or shared costs.</a:t>
            </a:r>
          </a:p>
          <a:p>
            <a:pPr marL="628650" lvl="1" indent="-171450">
              <a:buFont typeface="Arial" panose="020B0604020202020204" pitchFamily="34" charset="0"/>
              <a:buChar char="•"/>
            </a:pPr>
            <a:r>
              <a:rPr lang="en-US" b="0" i="0" dirty="0"/>
              <a:t>Intervention-level costs: inputs directly linked to delivering a specific activity or service, such as staff time for peer outreach, test kits, or training sessions.</a:t>
            </a:r>
          </a:p>
          <a:p>
            <a:pPr marL="628650" lvl="1" indent="-171450">
              <a:buFont typeface="Arial" panose="020B0604020202020204" pitchFamily="34" charset="0"/>
              <a:buChar char="•"/>
            </a:pPr>
            <a:r>
              <a:rPr lang="en-US" b="0" i="0" dirty="0"/>
              <a:t>Participant-level costs: resources provided or incurred at the individual user level, such as transport stipends, refreshments at a session, or the time of participants themselves.</a:t>
            </a:r>
          </a:p>
          <a:p>
            <a:pPr marL="171450" indent="-171450">
              <a:buFont typeface="Arial" panose="020B0604020202020204" pitchFamily="34" charset="0"/>
              <a:buChar char="•"/>
            </a:pPr>
            <a:r>
              <a:rPr lang="en-US" b="0" i="0" dirty="0"/>
              <a:t>Stress that all levels contribute to total cost. </a:t>
            </a:r>
          </a:p>
        </p:txBody>
      </p:sp>
      <p:sp>
        <p:nvSpPr>
          <p:cNvPr id="4" name="Slide Number Placeholder 3">
            <a:extLst>
              <a:ext uri="{FF2B5EF4-FFF2-40B4-BE49-F238E27FC236}">
                <a16:creationId xmlns:a16="http://schemas.microsoft.com/office/drawing/2014/main" id="{B1642F50-F00C-815F-4F45-5ED065B851CA}"/>
              </a:ext>
            </a:extLst>
          </p:cNvPr>
          <p:cNvSpPr>
            <a:spLocks noGrp="1"/>
          </p:cNvSpPr>
          <p:nvPr>
            <p:ph type="sldNum" sz="quarter" idx="5"/>
          </p:nvPr>
        </p:nvSpPr>
        <p:spPr/>
        <p:txBody>
          <a:bodyPr/>
          <a:lstStyle/>
          <a:p>
            <a:fld id="{A2650739-CA58-487E-82D5-D6324AF33BFA}" type="slidenum">
              <a:rPr lang="en-GB" smtClean="0"/>
              <a:t>43</a:t>
            </a:fld>
            <a:endParaRPr lang="en-GB"/>
          </a:p>
        </p:txBody>
      </p:sp>
    </p:spTree>
    <p:extLst>
      <p:ext uri="{BB962C8B-B14F-4D97-AF65-F5344CB8AC3E}">
        <p14:creationId xmlns:p14="http://schemas.microsoft.com/office/powerpoint/2010/main" val="11751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BD34-5D47-AF9A-1DA3-67BC6EA47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1DF6E-68CB-6154-8AF9-2EE151939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E889C-7324-7F65-9C6E-51490DC832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320025-50D3-9B11-A4A0-201B3CBBE815}"/>
              </a:ext>
            </a:extLst>
          </p:cNvPr>
          <p:cNvSpPr>
            <a:spLocks noGrp="1"/>
          </p:cNvSpPr>
          <p:nvPr>
            <p:ph type="sldNum" sz="quarter" idx="5"/>
          </p:nvPr>
        </p:nvSpPr>
        <p:spPr/>
        <p:txBody>
          <a:bodyPr/>
          <a:lstStyle/>
          <a:p>
            <a:fld id="{A2650739-CA58-487E-82D5-D6324AF33BFA}" type="slidenum">
              <a:rPr lang="en-GB" smtClean="0"/>
              <a:t>4</a:t>
            </a:fld>
            <a:endParaRPr lang="en-GB"/>
          </a:p>
        </p:txBody>
      </p:sp>
    </p:spTree>
    <p:extLst>
      <p:ext uri="{BB962C8B-B14F-4D97-AF65-F5344CB8AC3E}">
        <p14:creationId xmlns:p14="http://schemas.microsoft.com/office/powerpoint/2010/main" val="3485775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CD63E-F166-A06D-498B-290555892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9B78B-D542-CE57-F6F3-FF0429080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C0AB1-F054-6FCC-99A5-91D2319AB1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Skip or adapt, if doing a budgeting exercise. </a:t>
            </a:r>
          </a:p>
          <a:p>
            <a:endParaRPr lang="en-US" dirty="0"/>
          </a:p>
        </p:txBody>
      </p:sp>
      <p:sp>
        <p:nvSpPr>
          <p:cNvPr id="4" name="Slide Number Placeholder 3">
            <a:extLst>
              <a:ext uri="{FF2B5EF4-FFF2-40B4-BE49-F238E27FC236}">
                <a16:creationId xmlns:a16="http://schemas.microsoft.com/office/drawing/2014/main" id="{F5041097-9825-A4AF-57D8-9F8CAC1E60EF}"/>
              </a:ext>
            </a:extLst>
          </p:cNvPr>
          <p:cNvSpPr>
            <a:spLocks noGrp="1"/>
          </p:cNvSpPr>
          <p:nvPr>
            <p:ph type="sldNum" sz="quarter" idx="5"/>
          </p:nvPr>
        </p:nvSpPr>
        <p:spPr/>
        <p:txBody>
          <a:bodyPr/>
          <a:lstStyle/>
          <a:p>
            <a:fld id="{A2650739-CA58-487E-82D5-D6324AF33BFA}" type="slidenum">
              <a:rPr lang="en-GB" smtClean="0"/>
              <a:t>44</a:t>
            </a:fld>
            <a:endParaRPr lang="en-GB"/>
          </a:p>
        </p:txBody>
      </p:sp>
    </p:spTree>
    <p:extLst>
      <p:ext uri="{BB962C8B-B14F-4D97-AF65-F5344CB8AC3E}">
        <p14:creationId xmlns:p14="http://schemas.microsoft.com/office/powerpoint/2010/main" val="668189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C0BC7-9E9F-75EA-CED0-9890692A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02EF6-EF01-D387-7952-CAABFAE55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BD7D2-0EB3-6511-DDA3-9EA1A048D5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dirty="0"/>
              <a:t>This is the first step in preparing for costing/budgeting.</a:t>
            </a:r>
          </a:p>
          <a:p>
            <a:pPr marL="171450" indent="-171450">
              <a:buFont typeface="Arial" panose="020B0604020202020204" pitchFamily="34" charset="0"/>
              <a:buChar char="•"/>
            </a:pPr>
            <a:r>
              <a:rPr lang="en-US" b="0" dirty="0"/>
              <a:t>At the end of the training, this work will feed into a detailed data collection plan.</a:t>
            </a:r>
          </a:p>
        </p:txBody>
      </p:sp>
      <p:sp>
        <p:nvSpPr>
          <p:cNvPr id="4" name="Slide Number Placeholder 3">
            <a:extLst>
              <a:ext uri="{FF2B5EF4-FFF2-40B4-BE49-F238E27FC236}">
                <a16:creationId xmlns:a16="http://schemas.microsoft.com/office/drawing/2014/main" id="{E27F0E60-FA6C-3F96-58FB-9AAF7AB545F9}"/>
              </a:ext>
            </a:extLst>
          </p:cNvPr>
          <p:cNvSpPr>
            <a:spLocks noGrp="1"/>
          </p:cNvSpPr>
          <p:nvPr>
            <p:ph type="sldNum" sz="quarter" idx="5"/>
          </p:nvPr>
        </p:nvSpPr>
        <p:spPr/>
        <p:txBody>
          <a:bodyPr/>
          <a:lstStyle/>
          <a:p>
            <a:fld id="{A2650739-CA58-487E-82D5-D6324AF33BFA}" type="slidenum">
              <a:rPr lang="en-GB" smtClean="0"/>
              <a:t>45</a:t>
            </a:fld>
            <a:endParaRPr lang="en-GB"/>
          </a:p>
        </p:txBody>
      </p:sp>
    </p:spTree>
    <p:extLst>
      <p:ext uri="{BB962C8B-B14F-4D97-AF65-F5344CB8AC3E}">
        <p14:creationId xmlns:p14="http://schemas.microsoft.com/office/powerpoint/2010/main" val="648037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8A6E-71D5-266D-812F-3BA3618DC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F79BF-C679-A104-8F42-BB261B17A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11F75-F89D-2720-A62D-15EF9AB7B3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This slide was already introduced in the stakeholder meeting when the exercise was first framed.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Just use it to remind everyone of the intervention(s) that will be costed or budgeted. </a:t>
            </a:r>
          </a:p>
        </p:txBody>
      </p:sp>
      <p:sp>
        <p:nvSpPr>
          <p:cNvPr id="4" name="Slide Number Placeholder 3">
            <a:extLst>
              <a:ext uri="{FF2B5EF4-FFF2-40B4-BE49-F238E27FC236}">
                <a16:creationId xmlns:a16="http://schemas.microsoft.com/office/drawing/2014/main" id="{5B4BFAB6-8BB6-ADA1-7F52-CC64FCE6529F}"/>
              </a:ext>
            </a:extLst>
          </p:cNvPr>
          <p:cNvSpPr>
            <a:spLocks noGrp="1"/>
          </p:cNvSpPr>
          <p:nvPr>
            <p:ph type="sldNum" sz="quarter" idx="5"/>
          </p:nvPr>
        </p:nvSpPr>
        <p:spPr/>
        <p:txBody>
          <a:bodyPr/>
          <a:lstStyle/>
          <a:p>
            <a:fld id="{A2650739-CA58-487E-82D5-D6324AF33BFA}" type="slidenum">
              <a:rPr lang="en-GB" smtClean="0"/>
              <a:t>46</a:t>
            </a:fld>
            <a:endParaRPr lang="en-GB"/>
          </a:p>
        </p:txBody>
      </p:sp>
    </p:spTree>
    <p:extLst>
      <p:ext uri="{BB962C8B-B14F-4D97-AF65-F5344CB8AC3E}">
        <p14:creationId xmlns:p14="http://schemas.microsoft.com/office/powerpoint/2010/main" val="1325522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5189-3D24-628E-50F7-50A5E0E2F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8CF1E-B479-C65F-5DDE-0BCD8EB9B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59A0E-C92D-DE6E-8CED-EA7D6C005D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was already introduced in the stakeholder meeting when the exercise was first framed.</a:t>
            </a:r>
          </a:p>
          <a:p>
            <a:pPr marL="171450" indent="-171450">
              <a:buFont typeface="Arial" panose="020B0604020202020204" pitchFamily="34" charset="0"/>
              <a:buChar char="•"/>
            </a:pPr>
            <a:r>
              <a:rPr lang="en-US" b="0" i="0" dirty="0"/>
              <a:t>Now, participants should have a stronger grasp of the concepts: perspective, time horizon, types of costs, levels of inputs, etc... The purpose here is to validate and finalize the scope of the costing/budgeting exercise.</a:t>
            </a:r>
          </a:p>
          <a:p>
            <a:pPr marL="171450" indent="-171450">
              <a:buFont typeface="Arial" panose="020B0604020202020204" pitchFamily="34" charset="0"/>
              <a:buChar char="•"/>
            </a:pPr>
            <a:r>
              <a:rPr lang="en-US" b="0" i="0" dirty="0"/>
              <a:t>Go through each element one by one (Purpose, Perspective, Time horizon, Types of costs, Levels of inputs, Types of outputs).</a:t>
            </a:r>
          </a:p>
          <a:p>
            <a:pPr marL="171450" indent="-171450">
              <a:buFont typeface="Arial" panose="020B0604020202020204" pitchFamily="34" charset="0"/>
              <a:buChar char="•"/>
            </a:pPr>
            <a:r>
              <a:rPr lang="en-US" b="0" i="0" dirty="0"/>
              <a:t>Discussion prompts:</a:t>
            </a:r>
          </a:p>
          <a:p>
            <a:pPr marL="628650" lvl="1" indent="-171450">
              <a:buFont typeface="Arial" panose="020B0604020202020204" pitchFamily="34" charset="0"/>
              <a:buChar char="•"/>
            </a:pPr>
            <a:r>
              <a:rPr lang="en-US" b="0" i="0" dirty="0"/>
              <a:t>Purpose: Does the purpose we agreed earlier still feel relevant? Is there anything to refine or add?</a:t>
            </a:r>
          </a:p>
          <a:p>
            <a:pPr marL="628650" lvl="1" indent="-171450">
              <a:buFont typeface="Arial" panose="020B0604020202020204" pitchFamily="34" charset="0"/>
              <a:buChar char="•"/>
            </a:pPr>
            <a:r>
              <a:rPr lang="en-US" b="0" i="0" dirty="0"/>
              <a:t>Perspective: Do participants agree this is the right point of view? Should other perspectives be considered (payer, provider?) Who specifically would the provider perspective include?</a:t>
            </a:r>
          </a:p>
          <a:p>
            <a:pPr marL="628650" lvl="1" indent="-171450">
              <a:buFont typeface="Arial" panose="020B0604020202020204" pitchFamily="34" charset="0"/>
              <a:buChar char="•"/>
            </a:pPr>
            <a:r>
              <a:rPr lang="en-US" b="0" i="0" dirty="0"/>
              <a:t>Time horizon: Is the chosen period realistic, considering seasonality, funding cycles, or unexpected disruptions?</a:t>
            </a:r>
          </a:p>
          <a:p>
            <a:pPr marL="628650" lvl="1" indent="-171450">
              <a:buFont typeface="Arial" panose="020B0604020202020204" pitchFamily="34" charset="0"/>
              <a:buChar char="•"/>
            </a:pPr>
            <a:r>
              <a:rPr lang="en-US" b="0" i="0" dirty="0"/>
              <a:t>Types of costs: Are we capturing the right approach, financial/economic, best practice/observed, full/incremental?</a:t>
            </a:r>
          </a:p>
          <a:p>
            <a:pPr marL="628650" lvl="1" indent="-171450">
              <a:buFont typeface="Arial" panose="020B0604020202020204" pitchFamily="34" charset="0"/>
              <a:buChar char="•"/>
            </a:pPr>
            <a:r>
              <a:rPr lang="en-US" b="0" i="0" dirty="0"/>
              <a:t>Levels of inputs: Are all levels covered—central, intervention, participant? Should capital vs recurrent be treated differently?</a:t>
            </a:r>
          </a:p>
          <a:p>
            <a:pPr marL="171450" indent="-171450">
              <a:buFont typeface="Arial" panose="020B0604020202020204" pitchFamily="34" charset="0"/>
              <a:buChar char="•"/>
            </a:pPr>
            <a:r>
              <a:rPr lang="en-US" b="0" i="0" dirty="0"/>
              <a:t>Encourage participants to discuss and suggest changes. The facilitator should capture proposed edits on the slide or in notes so the agreed scope is clearly documented.</a:t>
            </a:r>
          </a:p>
          <a:p>
            <a:pPr marL="171450" indent="-171450">
              <a:buFont typeface="Arial" panose="020B0604020202020204" pitchFamily="34" charset="0"/>
              <a:buChar char="•"/>
            </a:pPr>
            <a:r>
              <a:rPr lang="en-US" b="0" i="0" dirty="0"/>
              <a:t>Wrap up:</a:t>
            </a:r>
          </a:p>
          <a:p>
            <a:pPr marL="628650" lvl="1" indent="-171450">
              <a:buFont typeface="Arial" panose="020B0604020202020204" pitchFamily="34" charset="0"/>
              <a:buChar char="•"/>
            </a:pPr>
            <a:r>
              <a:rPr lang="en-US" b="0" i="0" dirty="0"/>
              <a:t>Emphasize that validating scope here is critical, because it sets the boundaries for data collection and analysis.</a:t>
            </a:r>
          </a:p>
          <a:p>
            <a:pPr marL="628650" lvl="1" indent="-171450">
              <a:buFont typeface="Arial" panose="020B0604020202020204" pitchFamily="34" charset="0"/>
              <a:buChar char="•"/>
            </a:pPr>
            <a:r>
              <a:rPr lang="en-US" b="0" i="0" dirty="0"/>
              <a:t>Clarify that once scope is confirmed, it ensures the costing/budgeting exercise is transparent, credible, and aligned with participants’ priorities.</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C434981D-2DCF-E03F-2234-025A6FECAF38}"/>
              </a:ext>
            </a:extLst>
          </p:cNvPr>
          <p:cNvSpPr>
            <a:spLocks noGrp="1"/>
          </p:cNvSpPr>
          <p:nvPr>
            <p:ph type="sldNum" sz="quarter" idx="5"/>
          </p:nvPr>
        </p:nvSpPr>
        <p:spPr/>
        <p:txBody>
          <a:bodyPr/>
          <a:lstStyle/>
          <a:p>
            <a:fld id="{A2650739-CA58-487E-82D5-D6324AF33BFA}" type="slidenum">
              <a:rPr lang="en-GB" smtClean="0"/>
              <a:t>47</a:t>
            </a:fld>
            <a:endParaRPr lang="en-GB"/>
          </a:p>
        </p:txBody>
      </p:sp>
    </p:spTree>
    <p:extLst>
      <p:ext uri="{BB962C8B-B14F-4D97-AF65-F5344CB8AC3E}">
        <p14:creationId xmlns:p14="http://schemas.microsoft.com/office/powerpoint/2010/main" val="1070185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E462-DCAE-7BA7-72A7-3DB9249D1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F2D46-D932-FF72-1DB2-B2B616E0B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1743B-EF87-9189-F9FF-3AAEEE715F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that this is the first step in identifying direct resources. Validation will come later (through observation, role-play, or follow-up discussions).</a:t>
            </a:r>
          </a:p>
          <a:p>
            <a:pPr marL="171450" indent="-171450">
              <a:buFont typeface="Arial" panose="020B0604020202020204" pitchFamily="34" charset="0"/>
              <a:buChar char="•"/>
            </a:pPr>
            <a:r>
              <a:rPr lang="en-US" b="0" i="0" dirty="0"/>
              <a:t>Clarify that the aim is to document the delivery process, not to perfect it now. Encourage participants to be practical and draw on their knowledge.</a:t>
            </a:r>
          </a:p>
          <a:p>
            <a:pPr marL="171450" indent="-171450">
              <a:buFont typeface="Arial" panose="020B0604020202020204" pitchFamily="34" charset="0"/>
              <a:buChar char="•"/>
            </a:pPr>
            <a:r>
              <a:rPr lang="en-US" b="0" i="0" dirty="0"/>
              <a:t>Highlight that each intervention (e.g. ART refill, peer support, CLM visit) may look different depending on where and how it is delivered.</a:t>
            </a:r>
          </a:p>
          <a:p>
            <a:pPr marL="171450" indent="-171450">
              <a:buFont typeface="Arial" panose="020B0604020202020204" pitchFamily="34" charset="0"/>
              <a:buChar char="•"/>
            </a:pPr>
            <a:r>
              <a:rPr lang="en-US" b="0" i="0" dirty="0"/>
              <a:t>Use probing questions:</a:t>
            </a:r>
          </a:p>
          <a:p>
            <a:pPr marL="628650" lvl="1" indent="-171450">
              <a:buFont typeface="Arial" panose="020B0604020202020204" pitchFamily="34" charset="0"/>
              <a:buChar char="•"/>
            </a:pPr>
            <a:r>
              <a:rPr lang="en-US" b="0" i="0" dirty="0"/>
              <a:t>What happens first?</a:t>
            </a:r>
          </a:p>
          <a:p>
            <a:pPr marL="628650" lvl="1" indent="-171450">
              <a:buFont typeface="Arial" panose="020B0604020202020204" pitchFamily="34" charset="0"/>
              <a:buChar char="•"/>
            </a:pPr>
            <a:r>
              <a:rPr lang="en-US" b="0" i="0" dirty="0"/>
              <a:t>Where does it happen?</a:t>
            </a:r>
          </a:p>
          <a:p>
            <a:pPr marL="628650" lvl="1" indent="-171450">
              <a:buFont typeface="Arial" panose="020B0604020202020204" pitchFamily="34" charset="0"/>
              <a:buChar char="•"/>
            </a:pPr>
            <a:r>
              <a:rPr lang="en-US" b="0" i="0" dirty="0"/>
              <a:t>Who is involved?</a:t>
            </a:r>
          </a:p>
          <a:p>
            <a:pPr marL="628650" lvl="1" indent="-171450">
              <a:buFont typeface="Arial" panose="020B0604020202020204" pitchFamily="34" charset="0"/>
              <a:buChar char="•"/>
            </a:pPr>
            <a:r>
              <a:rPr lang="en-US" b="0" i="0" dirty="0"/>
              <a:t>What is used (supplies, space, equipment)?</a:t>
            </a:r>
          </a:p>
          <a:p>
            <a:pPr marL="171450" indent="-171450">
              <a:buFont typeface="Arial" panose="020B0604020202020204" pitchFamily="34" charset="0"/>
              <a:buChar char="•"/>
            </a:pPr>
            <a:r>
              <a:rPr lang="en-US" b="0" i="0" dirty="0"/>
              <a:t>Emphasize: This first attempt doesn’t need to be perfect, but it will guide what data we need to capture and where we need to validate later.</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7D152C03-AB24-9EE2-8959-0A7BB73BB37A}"/>
              </a:ext>
            </a:extLst>
          </p:cNvPr>
          <p:cNvSpPr>
            <a:spLocks noGrp="1"/>
          </p:cNvSpPr>
          <p:nvPr>
            <p:ph type="sldNum" sz="quarter" idx="5"/>
          </p:nvPr>
        </p:nvSpPr>
        <p:spPr/>
        <p:txBody>
          <a:bodyPr/>
          <a:lstStyle/>
          <a:p>
            <a:fld id="{A2650739-CA58-487E-82D5-D6324AF33BFA}" type="slidenum">
              <a:rPr lang="en-GB" smtClean="0"/>
              <a:t>48</a:t>
            </a:fld>
            <a:endParaRPr lang="en-GB"/>
          </a:p>
        </p:txBody>
      </p:sp>
    </p:spTree>
    <p:extLst>
      <p:ext uri="{BB962C8B-B14F-4D97-AF65-F5344CB8AC3E}">
        <p14:creationId xmlns:p14="http://schemas.microsoft.com/office/powerpoint/2010/main" val="3616396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9B53-0E0A-A104-9EA8-6581CC178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93343-B871-BE1C-6290-9226FA2AF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056C7-E848-EE58-24D2-14559E3B98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Present an example of the process mapping exercise.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Participants can either do it using a step by step flow diagram, visually documenting all the steps involved from start to finish. </a:t>
            </a:r>
            <a:r>
              <a:rPr lang="en-GB" sz="1200" kern="1200" dirty="0">
                <a:solidFill>
                  <a:schemeClr val="tx1"/>
                </a:solidFill>
                <a:effectLst/>
                <a:latin typeface="+mn-lt"/>
                <a:ea typeface="+mn-ea"/>
                <a:cs typeface="+mn-cs"/>
              </a:rPr>
              <a:t>Prompt participants to identify alternative steps across different outcomes, if applicable.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34358156-5745-B36E-7405-FDE376D71AFF}"/>
              </a:ext>
            </a:extLst>
          </p:cNvPr>
          <p:cNvSpPr>
            <a:spLocks noGrp="1"/>
          </p:cNvSpPr>
          <p:nvPr>
            <p:ph type="sldNum" sz="quarter" idx="5"/>
          </p:nvPr>
        </p:nvSpPr>
        <p:spPr/>
        <p:txBody>
          <a:bodyPr/>
          <a:lstStyle/>
          <a:p>
            <a:fld id="{A2650739-CA58-487E-82D5-D6324AF33BFA}" type="slidenum">
              <a:rPr lang="en-GB" smtClean="0"/>
              <a:t>49</a:t>
            </a:fld>
            <a:endParaRPr lang="en-GB"/>
          </a:p>
        </p:txBody>
      </p:sp>
    </p:spTree>
    <p:extLst>
      <p:ext uri="{BB962C8B-B14F-4D97-AF65-F5344CB8AC3E}">
        <p14:creationId xmlns:p14="http://schemas.microsoft.com/office/powerpoint/2010/main" val="753263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7E9C-C5BE-906B-1A77-20B856896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2FC60-1DF1-1AFD-98A2-9FC9989D7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08C6B-D2DC-95E6-7D65-518DBC0C6A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Present an example of the process mapping exercise.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Ultimately, this table needs to be completed with: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Start and end times.</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Location or space used.</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Staff roles and time spent.</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Supplies and equipment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should later on be validated with observation, but for now, key resources used for direct intervention implementation should be identified.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sure to collect this information from the CLO(s) at the end of the exercise</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93C073E-8764-7734-7AE7-F33DCED20211}"/>
              </a:ext>
            </a:extLst>
          </p:cNvPr>
          <p:cNvSpPr>
            <a:spLocks noGrp="1"/>
          </p:cNvSpPr>
          <p:nvPr>
            <p:ph type="sldNum" sz="quarter" idx="5"/>
          </p:nvPr>
        </p:nvSpPr>
        <p:spPr/>
        <p:txBody>
          <a:bodyPr/>
          <a:lstStyle/>
          <a:p>
            <a:fld id="{A2650739-CA58-487E-82D5-D6324AF33BFA}" type="slidenum">
              <a:rPr lang="en-GB" smtClean="0"/>
              <a:t>50</a:t>
            </a:fld>
            <a:endParaRPr lang="en-GB"/>
          </a:p>
        </p:txBody>
      </p:sp>
    </p:spTree>
    <p:extLst>
      <p:ext uri="{BB962C8B-B14F-4D97-AF65-F5344CB8AC3E}">
        <p14:creationId xmlns:p14="http://schemas.microsoft.com/office/powerpoint/2010/main" val="4181650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3F97-CC8D-186A-0CE1-6F24FB1AC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9132B-CCD7-CA89-0DD0-F25C50763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5637A-425F-97DC-3238-D1080CFE26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that this is the first step in identifying direct resources. Validation will come later (through observation, role-play, or follow-up discussions).</a:t>
            </a:r>
          </a:p>
          <a:p>
            <a:pPr marL="171450" indent="-171450">
              <a:buFont typeface="Arial" panose="020B0604020202020204" pitchFamily="34" charset="0"/>
              <a:buChar char="•"/>
            </a:pPr>
            <a:r>
              <a:rPr lang="en-US" b="0" i="0" dirty="0"/>
              <a:t>Clarify that the aim is to document the delivery process, not to perfect it now. Encourage participants to be practical and draw on their knowledge.</a:t>
            </a:r>
          </a:p>
          <a:p>
            <a:pPr marL="171450" indent="-171450">
              <a:buFont typeface="Arial" panose="020B0604020202020204" pitchFamily="34" charset="0"/>
              <a:buChar char="•"/>
            </a:pPr>
            <a:r>
              <a:rPr lang="en-US" b="0" i="0" dirty="0"/>
              <a:t>Highlight that each intervention (e.g. ART refill, peer support, CLM visit) may look different depending on where and how it is delivered.</a:t>
            </a:r>
          </a:p>
          <a:p>
            <a:pPr marL="171450" indent="-171450">
              <a:buFont typeface="Arial" panose="020B0604020202020204" pitchFamily="34" charset="0"/>
              <a:buChar char="•"/>
            </a:pPr>
            <a:r>
              <a:rPr lang="en-US" b="0" i="0" dirty="0"/>
              <a:t>Use probing questions:</a:t>
            </a:r>
          </a:p>
          <a:p>
            <a:pPr marL="628650" lvl="1" indent="-171450">
              <a:buFont typeface="Arial" panose="020B0604020202020204" pitchFamily="34" charset="0"/>
              <a:buChar char="•"/>
            </a:pPr>
            <a:r>
              <a:rPr lang="en-US" b="0" i="0" dirty="0"/>
              <a:t>What happens first?</a:t>
            </a:r>
          </a:p>
          <a:p>
            <a:pPr marL="628650" lvl="1" indent="-171450">
              <a:buFont typeface="Arial" panose="020B0604020202020204" pitchFamily="34" charset="0"/>
              <a:buChar char="•"/>
            </a:pPr>
            <a:r>
              <a:rPr lang="en-US" b="0" i="0" dirty="0"/>
              <a:t>Where does it happen?</a:t>
            </a:r>
          </a:p>
          <a:p>
            <a:pPr marL="628650" lvl="1" indent="-171450">
              <a:buFont typeface="Arial" panose="020B0604020202020204" pitchFamily="34" charset="0"/>
              <a:buChar char="•"/>
            </a:pPr>
            <a:r>
              <a:rPr lang="en-US" b="0" i="0" dirty="0"/>
              <a:t>Who is involved?</a:t>
            </a:r>
          </a:p>
          <a:p>
            <a:pPr marL="628650" lvl="1" indent="-171450">
              <a:buFont typeface="Arial" panose="020B0604020202020204" pitchFamily="34" charset="0"/>
              <a:buChar char="•"/>
            </a:pPr>
            <a:r>
              <a:rPr lang="en-US" b="0" i="0" dirty="0"/>
              <a:t>What is used (supplies, space, equipment)?</a:t>
            </a:r>
          </a:p>
          <a:p>
            <a:pPr marL="171450" indent="-171450">
              <a:buFont typeface="Arial" panose="020B0604020202020204" pitchFamily="34" charset="0"/>
              <a:buChar char="•"/>
            </a:pPr>
            <a:r>
              <a:rPr lang="en-US" b="0" i="0" dirty="0"/>
              <a:t>Emphasize: This first attempt doesn’t need to be perfect, but it will guide what data we need to capture and where we need to validate later.</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C64BE2E-38A5-182C-2D68-EE2C45FA4F7E}"/>
              </a:ext>
            </a:extLst>
          </p:cNvPr>
          <p:cNvSpPr>
            <a:spLocks noGrp="1"/>
          </p:cNvSpPr>
          <p:nvPr>
            <p:ph type="sldNum" sz="quarter" idx="5"/>
          </p:nvPr>
        </p:nvSpPr>
        <p:spPr/>
        <p:txBody>
          <a:bodyPr/>
          <a:lstStyle/>
          <a:p>
            <a:fld id="{A2650739-CA58-487E-82D5-D6324AF33BFA}" type="slidenum">
              <a:rPr lang="en-GB" smtClean="0"/>
              <a:t>51</a:t>
            </a:fld>
            <a:endParaRPr lang="en-GB"/>
          </a:p>
        </p:txBody>
      </p:sp>
    </p:spTree>
    <p:extLst>
      <p:ext uri="{BB962C8B-B14F-4D97-AF65-F5344CB8AC3E}">
        <p14:creationId xmlns:p14="http://schemas.microsoft.com/office/powerpoint/2010/main" val="2847657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70FB1-CE49-C4FE-6697-372D90B47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2329F-6FFA-DEC8-B59B-793C6231C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39068-88CC-D653-7577-D1409FAF12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that unlike process mapping (focused on direct service delivery), this step identifies cross-cutting, above-intervention resources that enable the organization to function.</a:t>
            </a:r>
          </a:p>
          <a:p>
            <a:pPr marL="171450" indent="-171450">
              <a:buFont typeface="Arial" panose="020B0604020202020204" pitchFamily="34" charset="0"/>
              <a:buChar char="•"/>
            </a:pPr>
            <a:r>
              <a:rPr lang="en-US" b="0" i="0" dirty="0"/>
              <a:t>Emphasize these costs are often overlooked but are essential (e.g., admin staff, rent, utilities).</a:t>
            </a:r>
          </a:p>
          <a:p>
            <a:pPr marL="171450" indent="-171450">
              <a:buFont typeface="Arial" panose="020B0604020202020204" pitchFamily="34" charset="0"/>
              <a:buChar char="•"/>
            </a:pPr>
            <a:r>
              <a:rPr lang="en-US" b="0" i="0" dirty="0"/>
              <a:t>Ask participants: What central resources does your CLO rely on that support all interventions?</a:t>
            </a:r>
          </a:p>
          <a:p>
            <a:pPr marL="171450" indent="-171450">
              <a:buFont typeface="Arial" panose="020B0604020202020204" pitchFamily="34" charset="0"/>
              <a:buChar char="•"/>
            </a:pPr>
            <a:r>
              <a:rPr lang="en-US" b="0" i="0" dirty="0"/>
              <a:t>Encourage them to think beyond what is in budgets or expense reports (e.g., seconded staff, donated office space, volunteer admin support).</a:t>
            </a:r>
          </a:p>
          <a:p>
            <a:pPr marL="171450" indent="-171450">
              <a:buFont typeface="Arial" panose="020B0604020202020204" pitchFamily="34" charset="0"/>
              <a:buChar char="•"/>
            </a:pPr>
            <a:r>
              <a:rPr lang="en-US" b="0" i="0" dirty="0"/>
              <a:t>Clarify that at this stage, they are only listing inputs, not assigning costs.</a:t>
            </a:r>
          </a:p>
          <a:p>
            <a:pPr marL="171450" indent="-171450">
              <a:buFont typeface="Arial" panose="020B0604020202020204" pitchFamily="34" charset="0"/>
              <a:buChar char="•"/>
            </a:pPr>
            <a:r>
              <a:rPr lang="en-US" b="0" i="0" dirty="0"/>
              <a:t>Remind them to focus on big-ticket items that could significantly affect total costs.</a:t>
            </a:r>
          </a:p>
          <a:p>
            <a:pPr marL="171450" indent="-171450">
              <a:buFont typeface="Arial" panose="020B0604020202020204" pitchFamily="34" charset="0"/>
              <a:buChar char="•"/>
            </a:pPr>
            <a:r>
              <a:rPr lang="en-US" b="0" i="0" dirty="0"/>
              <a:t>Stress the importance of including shared services (IT, cleaning, compliance costs, audits, registrations).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Emphasize: this is a first exercise; the team will do further work later on by reviewing organizational records (budgets, org charts, asset registries) and interviewing central staff to validate and complete the list.</a:t>
            </a:r>
          </a:p>
          <a:p>
            <a:pPr marL="171450" indent="-171450">
              <a:buFont typeface="Arial" panose="020B0604020202020204" pitchFamily="34" charset="0"/>
              <a:buChar cha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D57CCCF5-6AFD-A816-2017-C4BF3F3E2800}"/>
              </a:ext>
            </a:extLst>
          </p:cNvPr>
          <p:cNvSpPr>
            <a:spLocks noGrp="1"/>
          </p:cNvSpPr>
          <p:nvPr>
            <p:ph type="sldNum" sz="quarter" idx="5"/>
          </p:nvPr>
        </p:nvSpPr>
        <p:spPr/>
        <p:txBody>
          <a:bodyPr/>
          <a:lstStyle/>
          <a:p>
            <a:fld id="{A2650739-CA58-487E-82D5-D6324AF33BFA}" type="slidenum">
              <a:rPr lang="en-GB" smtClean="0"/>
              <a:t>52</a:t>
            </a:fld>
            <a:endParaRPr lang="en-GB"/>
          </a:p>
        </p:txBody>
      </p:sp>
    </p:spTree>
    <p:extLst>
      <p:ext uri="{BB962C8B-B14F-4D97-AF65-F5344CB8AC3E}">
        <p14:creationId xmlns:p14="http://schemas.microsoft.com/office/powerpoint/2010/main" val="3405056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A6ED-C729-8EE6-C010-47F439AA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19329-4E21-04FA-F2C8-6751BC5E2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C97D-2F9D-29C4-7395-5F792B0995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Skip or adapt, if doing a budgeting exercise. </a:t>
            </a:r>
          </a:p>
          <a:p>
            <a:endParaRPr lang="en-US" dirty="0"/>
          </a:p>
        </p:txBody>
      </p:sp>
      <p:sp>
        <p:nvSpPr>
          <p:cNvPr id="4" name="Slide Number Placeholder 3">
            <a:extLst>
              <a:ext uri="{FF2B5EF4-FFF2-40B4-BE49-F238E27FC236}">
                <a16:creationId xmlns:a16="http://schemas.microsoft.com/office/drawing/2014/main" id="{9339351C-7DF0-CD47-6664-B8AC109159D2}"/>
              </a:ext>
            </a:extLst>
          </p:cNvPr>
          <p:cNvSpPr>
            <a:spLocks noGrp="1"/>
          </p:cNvSpPr>
          <p:nvPr>
            <p:ph type="sldNum" sz="quarter" idx="5"/>
          </p:nvPr>
        </p:nvSpPr>
        <p:spPr/>
        <p:txBody>
          <a:bodyPr/>
          <a:lstStyle/>
          <a:p>
            <a:fld id="{A2650739-CA58-487E-82D5-D6324AF33BFA}" type="slidenum">
              <a:rPr lang="en-GB" smtClean="0"/>
              <a:t>53</a:t>
            </a:fld>
            <a:endParaRPr lang="en-GB"/>
          </a:p>
        </p:txBody>
      </p:sp>
    </p:spTree>
    <p:extLst>
      <p:ext uri="{BB962C8B-B14F-4D97-AF65-F5344CB8AC3E}">
        <p14:creationId xmlns:p14="http://schemas.microsoft.com/office/powerpoint/2010/main" val="5032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for facilitator: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Invite short remarks (2–3 minutes each) from:</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Host organization (e.g., CLO or Ministry of Health representative)</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Partner agencies (e.g., UNAIDS, donors, technical partners)</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Keep remarks brief and focused on the importance of the exercise and shared goals.</a:t>
            </a:r>
          </a:p>
          <a:p>
            <a:endParaRPr lang="en-GB" dirty="0"/>
          </a:p>
          <a:p>
            <a:endParaRPr lang="en-GB" dirty="0"/>
          </a:p>
        </p:txBody>
      </p:sp>
      <p:sp>
        <p:nvSpPr>
          <p:cNvPr id="4" name="Slide Number Placeholder 3"/>
          <p:cNvSpPr>
            <a:spLocks noGrp="1"/>
          </p:cNvSpPr>
          <p:nvPr>
            <p:ph type="sldNum" sz="quarter" idx="5"/>
          </p:nvPr>
        </p:nvSpPr>
        <p:spPr/>
        <p:txBody>
          <a:bodyPr/>
          <a:lstStyle/>
          <a:p>
            <a:fld id="{A2650739-CA58-487E-82D5-D6324AF33BFA}" type="slidenum">
              <a:rPr lang="en-GB" smtClean="0"/>
              <a:t>7</a:t>
            </a:fld>
            <a:endParaRPr lang="en-GB"/>
          </a:p>
        </p:txBody>
      </p:sp>
    </p:spTree>
    <p:extLst>
      <p:ext uri="{BB962C8B-B14F-4D97-AF65-F5344CB8AC3E}">
        <p14:creationId xmlns:p14="http://schemas.microsoft.com/office/powerpoint/2010/main" val="2370923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3EAB-6E2E-65E0-FEB0-DFEA6AB58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BA59F-0B0B-0D70-3A10-789DC2D59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B853B-D18C-7474-D573-ACBF171559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that there are two main ways to calculate costs:</a:t>
            </a:r>
          </a:p>
          <a:p>
            <a:pPr marL="628650" lvl="1" indent="-171450">
              <a:buFont typeface="Arial" panose="020B0604020202020204" pitchFamily="34" charset="0"/>
              <a:buChar char="•"/>
            </a:pPr>
            <a:r>
              <a:rPr lang="en-US" b="0" i="0" dirty="0"/>
              <a:t>Top-down (descending): Start with total financial expenditures (e.g., from accounts or budgets) and disaggregate them downwards to inputs, interventions, and unit costs.</a:t>
            </a:r>
          </a:p>
          <a:p>
            <a:pPr marL="628650" lvl="1" indent="-171450">
              <a:buFont typeface="Arial" panose="020B0604020202020204" pitchFamily="34" charset="0"/>
              <a:buChar char="•"/>
            </a:pPr>
            <a:r>
              <a:rPr lang="en-US" b="0" i="0" dirty="0"/>
              <a:t>Bottom-up (ascending): Start with all the resources (inputs) used at the intervention level, add them up, and then calculate the total and unit costs.</a:t>
            </a:r>
          </a:p>
          <a:p>
            <a:pPr marL="171450" indent="-171450">
              <a:buFont typeface="Arial" panose="020B0604020202020204" pitchFamily="34" charset="0"/>
              <a:buChar char="•"/>
            </a:pPr>
            <a:r>
              <a:rPr lang="en-US" b="0" i="0" dirty="0"/>
              <a:t>Link to participants’ experience:</a:t>
            </a:r>
          </a:p>
          <a:p>
            <a:pPr marL="628650" lvl="1" indent="-171450">
              <a:buFont typeface="Arial" panose="020B0604020202020204" pitchFamily="34" charset="0"/>
              <a:buChar char="•"/>
            </a:pPr>
            <a:r>
              <a:rPr lang="en-US" b="0" i="0" dirty="0"/>
              <a:t>Emphasize that most people are already familiar with bottom-up, because it is very similar to how budgeting is usually done (adding up expected resources line by line).</a:t>
            </a:r>
          </a:p>
          <a:p>
            <a:pPr marL="171450" indent="-171450">
              <a:buFont typeface="Arial" panose="020B0604020202020204" pitchFamily="34" charset="0"/>
              <a:buChar char="•"/>
            </a:pPr>
            <a:r>
              <a:rPr lang="en-US" b="0" i="0" dirty="0"/>
              <a:t>For a costing:</a:t>
            </a:r>
          </a:p>
          <a:p>
            <a:pPr marL="628650" lvl="1" indent="-171450">
              <a:buFont typeface="Arial" panose="020B0604020202020204" pitchFamily="34" charset="0"/>
              <a:buChar char="•"/>
            </a:pPr>
            <a:r>
              <a:rPr lang="en-US" b="0" i="0" dirty="0"/>
              <a:t>Clarify that you are using will be a combined approach:</a:t>
            </a:r>
          </a:p>
          <a:p>
            <a:pPr marL="1085850" lvl="2" indent="-171450">
              <a:buFont typeface="Arial" panose="020B0604020202020204" pitchFamily="34" charset="0"/>
              <a:buChar char="•"/>
            </a:pPr>
            <a:r>
              <a:rPr lang="en-US" b="0" i="0" dirty="0"/>
              <a:t>The top-down approach is the principal method, because you are working from real expenditures in financial records.</a:t>
            </a:r>
          </a:p>
          <a:p>
            <a:pPr marL="1085850" lvl="2" indent="-171450">
              <a:buFont typeface="Arial" panose="020B0604020202020204" pitchFamily="34" charset="0"/>
              <a:buChar char="•"/>
            </a:pPr>
            <a:r>
              <a:rPr lang="en-US" b="0" i="0" dirty="0"/>
              <a:t>The bottom-up approach will complement it, especially to fill data gaps (for example, where in-kind contributions are not captured in financial accounts).</a:t>
            </a:r>
          </a:p>
          <a:p>
            <a:pPr marL="171450" indent="-171450">
              <a:buFont typeface="Arial" panose="020B0604020202020204" pitchFamily="34" charset="0"/>
              <a:buChar char="•"/>
            </a:pPr>
            <a:r>
              <a:rPr lang="en-US" b="0" i="0" dirty="0"/>
              <a:t>Why this matters:</a:t>
            </a:r>
          </a:p>
          <a:p>
            <a:pPr marL="628650" lvl="1" indent="-171450">
              <a:buFont typeface="Arial" panose="020B0604020202020204" pitchFamily="34" charset="0"/>
              <a:buChar char="•"/>
            </a:pPr>
            <a:r>
              <a:rPr lang="en-US" b="0" i="0" dirty="0"/>
              <a:t>Combining both approaches helps ensure the results are as complete and realistic as possible.</a:t>
            </a:r>
          </a:p>
          <a:p>
            <a:pPr marL="628650" lvl="1" indent="-171450">
              <a:buFont typeface="Arial" panose="020B0604020202020204" pitchFamily="34" charset="0"/>
              <a:buChar char="•"/>
            </a:pPr>
            <a:r>
              <a:rPr lang="en-US" b="0" i="0" dirty="0"/>
              <a:t>It allows you to cross-check between what was actually spent (financial records) and what resources were really used (inputs).</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89DEB3E1-7BFC-FAB6-44A9-582AD527C00D}"/>
              </a:ext>
            </a:extLst>
          </p:cNvPr>
          <p:cNvSpPr>
            <a:spLocks noGrp="1"/>
          </p:cNvSpPr>
          <p:nvPr>
            <p:ph type="sldNum" sz="quarter" idx="5"/>
          </p:nvPr>
        </p:nvSpPr>
        <p:spPr/>
        <p:txBody>
          <a:bodyPr/>
          <a:lstStyle/>
          <a:p>
            <a:fld id="{A2650739-CA58-487E-82D5-D6324AF33BFA}" type="slidenum">
              <a:rPr lang="en-GB" smtClean="0"/>
              <a:t>54</a:t>
            </a:fld>
            <a:endParaRPr lang="en-GB"/>
          </a:p>
        </p:txBody>
      </p:sp>
    </p:spTree>
    <p:extLst>
      <p:ext uri="{BB962C8B-B14F-4D97-AF65-F5344CB8AC3E}">
        <p14:creationId xmlns:p14="http://schemas.microsoft.com/office/powerpoint/2010/main" val="3725606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F06B-0677-C97C-160D-9F50C04F7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545B5-0DA0-333E-BE7E-372EC4500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E3182-9E4E-7DCD-DF3D-7BE757E501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Replace this example screenshot with a real extract from the CLO’s accounts, making sure to:</a:t>
            </a:r>
          </a:p>
          <a:p>
            <a:pPr marL="628650" lvl="1" indent="-171450">
              <a:buFont typeface="Arial" panose="020B0604020202020204" pitchFamily="34" charset="0"/>
              <a:buChar char="•"/>
            </a:pPr>
            <a:r>
              <a:rPr lang="en-US" b="0" i="0" dirty="0"/>
              <a:t>Remove any sensitive or personal information (e.g., staff names, account numbers).</a:t>
            </a:r>
          </a:p>
          <a:p>
            <a:pPr marL="628650" lvl="1" indent="-171450">
              <a:buFont typeface="Arial" panose="020B0604020202020204" pitchFamily="34" charset="0"/>
              <a:buChar char="•"/>
            </a:pPr>
            <a:r>
              <a:rPr lang="en-US" b="0" i="0" dirty="0"/>
              <a:t>Keep only the expense details needed to illustrate the method.</a:t>
            </a:r>
          </a:p>
          <a:p>
            <a:pPr marL="171450" indent="-171450">
              <a:buFont typeface="Arial" panose="020B0604020202020204" pitchFamily="34" charset="0"/>
              <a:buChar char="•"/>
            </a:pPr>
            <a:r>
              <a:rPr lang="en-US" b="0" i="0" dirty="0"/>
              <a:t>Emphasize the key point:</a:t>
            </a:r>
          </a:p>
          <a:p>
            <a:pPr marL="628650" lvl="1" indent="-171450">
              <a:buFont typeface="Arial" panose="020B0604020202020204" pitchFamily="34" charset="0"/>
              <a:buChar char="•"/>
            </a:pPr>
            <a:r>
              <a:rPr lang="en-US" b="0" i="0" dirty="0"/>
              <a:t>We work with real expenditures, not projected budgets, not donor financial reports, not high-level summaries.</a:t>
            </a:r>
          </a:p>
          <a:p>
            <a:pPr marL="628650" lvl="1" indent="-171450">
              <a:buFont typeface="Arial" panose="020B0604020202020204" pitchFamily="34" charset="0"/>
              <a:buChar char="•"/>
            </a:pPr>
            <a:r>
              <a:rPr lang="en-US" b="0" i="0" dirty="0"/>
              <a:t>This means going down to the most detailed, disaggregated line items available, what you see in bank account details, QuickBooks, or other accounting systems.</a:t>
            </a:r>
          </a:p>
          <a:p>
            <a:pPr marL="171450" indent="-171450">
              <a:buFont typeface="Arial" panose="020B0604020202020204" pitchFamily="34" charset="0"/>
              <a:buChar char="•"/>
            </a:pPr>
            <a:r>
              <a:rPr lang="en-US" b="0" i="0" dirty="0"/>
              <a:t>Why this matters:</a:t>
            </a:r>
          </a:p>
          <a:p>
            <a:pPr marL="628650" lvl="1" indent="-171450">
              <a:buFont typeface="Arial" panose="020B0604020202020204" pitchFamily="34" charset="0"/>
              <a:buChar char="•"/>
            </a:pPr>
            <a:r>
              <a:rPr lang="en-US" b="0" i="0" dirty="0"/>
              <a:t>Using line-by-line transactions ensures accuracy and completeness.</a:t>
            </a:r>
          </a:p>
          <a:p>
            <a:pPr marL="628650" lvl="1" indent="-171450">
              <a:buFont typeface="Arial" panose="020B0604020202020204" pitchFamily="34" charset="0"/>
              <a:buChar char="•"/>
            </a:pPr>
            <a:r>
              <a:rPr lang="en-US" b="0" i="0" dirty="0"/>
              <a:t>It avoids missing costs that might be hidden in aggregate categories.</a:t>
            </a:r>
          </a:p>
          <a:p>
            <a:pPr marL="628650" lvl="1" indent="-171450">
              <a:buFont typeface="Arial" panose="020B0604020202020204" pitchFamily="34" charset="0"/>
              <a:buChar char="•"/>
            </a:pPr>
            <a:r>
              <a:rPr lang="en-US" b="0" i="0" dirty="0"/>
              <a:t>It allows us to map each expenditure to the correct input type, intervention, and ultimately to unit costs.</a:t>
            </a:r>
          </a:p>
          <a:p>
            <a:pPr marL="628650" lvl="1" indent="-171450">
              <a:buFont typeface="Arial" panose="020B0604020202020204" pitchFamily="34" charset="0"/>
              <a:buChar char="•"/>
            </a:pPr>
            <a:r>
              <a:rPr lang="en-US" b="0" i="0" dirty="0"/>
              <a:t>This is the foundation of the top-down approach.</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341536B9-8BB1-B8F7-B136-1DE8EBE97E4A}"/>
              </a:ext>
            </a:extLst>
          </p:cNvPr>
          <p:cNvSpPr>
            <a:spLocks noGrp="1"/>
          </p:cNvSpPr>
          <p:nvPr>
            <p:ph type="sldNum" sz="quarter" idx="5"/>
          </p:nvPr>
        </p:nvSpPr>
        <p:spPr/>
        <p:txBody>
          <a:bodyPr/>
          <a:lstStyle/>
          <a:p>
            <a:fld id="{A2650739-CA58-487E-82D5-D6324AF33BFA}" type="slidenum">
              <a:rPr lang="en-GB" smtClean="0"/>
              <a:t>55</a:t>
            </a:fld>
            <a:endParaRPr lang="en-GB"/>
          </a:p>
        </p:txBody>
      </p:sp>
    </p:spTree>
    <p:extLst>
      <p:ext uri="{BB962C8B-B14F-4D97-AF65-F5344CB8AC3E}">
        <p14:creationId xmlns:p14="http://schemas.microsoft.com/office/powerpoint/2010/main" val="3375230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AD7CD-5C05-6C81-69F6-671DF2F35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048F3-EA9D-4218-CC0B-26FEAD9A0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F0DD5-9C1B-874D-E28A-ADEEDE77CC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shows how we move from raw expenditures to </a:t>
            </a:r>
            <a:r>
              <a:rPr lang="en-US" b="0" i="0" dirty="0" err="1"/>
              <a:t>categorised</a:t>
            </a:r>
            <a:r>
              <a:rPr lang="en-US" b="0" i="0" dirty="0"/>
              <a:t> costs.</a:t>
            </a:r>
          </a:p>
          <a:p>
            <a:pPr marL="171450" indent="-171450">
              <a:buFont typeface="Arial" panose="020B0604020202020204" pitchFamily="34" charset="0"/>
              <a:buChar char="•"/>
            </a:pPr>
            <a:r>
              <a:rPr lang="en-US" b="0" i="0" dirty="0"/>
              <a:t>Each expense line should ideally capture the what, why, and where:</a:t>
            </a:r>
          </a:p>
          <a:p>
            <a:pPr marL="628650" lvl="1" indent="-171450">
              <a:buFont typeface="Arial" panose="020B0604020202020204" pitchFamily="34" charset="0"/>
              <a:buChar char="•"/>
            </a:pPr>
            <a:r>
              <a:rPr lang="en-US" b="0" i="0" dirty="0"/>
              <a:t>What = the input type (e.g., food, fuel, per diem, top-ups).</a:t>
            </a:r>
          </a:p>
          <a:p>
            <a:pPr marL="628650" lvl="1" indent="-171450">
              <a:buFont typeface="Arial" panose="020B0604020202020204" pitchFamily="34" charset="0"/>
              <a:buChar char="•"/>
            </a:pPr>
            <a:r>
              <a:rPr lang="en-US" b="0" i="0" dirty="0"/>
              <a:t>Why = the intervention it supports (e.g., peer educator training, community meeting, </a:t>
            </a:r>
            <a:r>
              <a:rPr lang="en-US" b="0" i="0" dirty="0" err="1"/>
              <a:t>sensitisation</a:t>
            </a:r>
            <a:r>
              <a:rPr lang="en-US" b="0" i="0" dirty="0"/>
              <a:t>).</a:t>
            </a:r>
          </a:p>
          <a:p>
            <a:pPr marL="628650" lvl="1" indent="-171450">
              <a:buFont typeface="Arial" panose="020B0604020202020204" pitchFamily="34" charset="0"/>
              <a:buChar char="•"/>
            </a:pPr>
            <a:r>
              <a:rPr lang="en-US" b="0" i="0" dirty="0"/>
              <a:t>Where = the site/location (e.g., Makeni, Bo, Bombali).- this is only really necessary if you’re doing a site-level analysis.</a:t>
            </a:r>
          </a:p>
          <a:p>
            <a:pPr marL="171450" indent="-171450">
              <a:buFont typeface="Arial" panose="020B0604020202020204" pitchFamily="34" charset="0"/>
              <a:buChar char="•"/>
            </a:pPr>
            <a:r>
              <a:rPr lang="en-US" b="0" i="0" dirty="0"/>
              <a:t>Walk participants through the examples:</a:t>
            </a:r>
          </a:p>
          <a:p>
            <a:pPr marL="171450" indent="-171450">
              <a:buFont typeface="Arial" panose="020B0604020202020204" pitchFamily="34" charset="0"/>
              <a:buChar char="•"/>
            </a:pPr>
            <a:r>
              <a:rPr lang="en-US" b="0" i="0" dirty="0"/>
              <a:t>Breakfast and lunch for peer educators training, Makeni →</a:t>
            </a:r>
          </a:p>
          <a:p>
            <a:pPr marL="628650" lvl="1" indent="-171450">
              <a:buFont typeface="Arial" panose="020B0604020202020204" pitchFamily="34" charset="0"/>
              <a:buChar char="•"/>
            </a:pPr>
            <a:r>
              <a:rPr lang="en-US" b="0" i="0" dirty="0"/>
              <a:t>Input = catering (supplies and consumables)</a:t>
            </a:r>
          </a:p>
          <a:p>
            <a:pPr marL="628650" lvl="1" indent="-171450">
              <a:buFont typeface="Arial" panose="020B0604020202020204" pitchFamily="34" charset="0"/>
              <a:buChar char="•"/>
            </a:pPr>
            <a:r>
              <a:rPr lang="en-US" b="0" i="0" dirty="0"/>
              <a:t>Intervention = peer educator training</a:t>
            </a:r>
          </a:p>
          <a:p>
            <a:pPr marL="628650" lvl="1" indent="-171450">
              <a:buFont typeface="Arial" panose="020B0604020202020204" pitchFamily="34" charset="0"/>
              <a:buChar char="•"/>
            </a:pPr>
            <a:r>
              <a:rPr lang="en-US" b="0" i="0" dirty="0"/>
              <a:t>Site = Makeni</a:t>
            </a:r>
          </a:p>
          <a:p>
            <a:pPr marL="171450" indent="-171450">
              <a:buFont typeface="Arial" panose="020B0604020202020204" pitchFamily="34" charset="0"/>
              <a:buChar char="•"/>
            </a:pPr>
            <a:r>
              <a:rPr lang="en-US" b="0" i="0" dirty="0"/>
              <a:t>Payment for match official edutainment in Bo →</a:t>
            </a:r>
          </a:p>
          <a:p>
            <a:pPr marL="628650" lvl="1" indent="-171450">
              <a:buFont typeface="Arial" panose="020B0604020202020204" pitchFamily="34" charset="0"/>
              <a:buChar char="•"/>
            </a:pPr>
            <a:r>
              <a:rPr lang="en-US" b="0" i="0" dirty="0"/>
              <a:t>Input = honorarium/service cost</a:t>
            </a:r>
          </a:p>
          <a:p>
            <a:pPr marL="628650" lvl="1" indent="-171450">
              <a:buFont typeface="Arial" panose="020B0604020202020204" pitchFamily="34" charset="0"/>
              <a:buChar char="•"/>
            </a:pPr>
            <a:r>
              <a:rPr lang="en-US" b="0" i="0" dirty="0"/>
              <a:t>Intervention = edutainment event</a:t>
            </a:r>
          </a:p>
          <a:p>
            <a:pPr marL="628650" lvl="1" indent="-171450">
              <a:buFont typeface="Arial" panose="020B0604020202020204" pitchFamily="34" charset="0"/>
              <a:buChar char="•"/>
            </a:pPr>
            <a:r>
              <a:rPr lang="en-US" b="0" i="0" dirty="0"/>
              <a:t>Site = Bo</a:t>
            </a:r>
          </a:p>
          <a:p>
            <a:pPr marL="171450" indent="-171450">
              <a:buFont typeface="Arial" panose="020B0604020202020204" pitchFamily="34" charset="0"/>
              <a:buChar char="•"/>
            </a:pPr>
            <a:r>
              <a:rPr lang="en-US" b="0" i="0" dirty="0"/>
              <a:t>Support for fuel, top up, pregnant &amp; lactating meeting and HW meeting, Bombali →</a:t>
            </a:r>
          </a:p>
          <a:p>
            <a:pPr marL="628650" lvl="1" indent="-171450">
              <a:buFont typeface="Arial" panose="020B0604020202020204" pitchFamily="34" charset="0"/>
              <a:buChar char="•"/>
            </a:pPr>
            <a:r>
              <a:rPr lang="en-US" b="0" i="0" dirty="0"/>
              <a:t>Input = fuel + communication + meeting costs (needs disaggregation)</a:t>
            </a:r>
          </a:p>
          <a:p>
            <a:pPr marL="628650" lvl="1" indent="-171450">
              <a:buFont typeface="Arial" panose="020B0604020202020204" pitchFamily="34" charset="0"/>
              <a:buChar char="•"/>
            </a:pPr>
            <a:r>
              <a:rPr lang="en-US" b="0" i="0" dirty="0"/>
              <a:t>Intervention = support meetings for pregnant/lactating women and health workers</a:t>
            </a:r>
          </a:p>
          <a:p>
            <a:pPr marL="628650" lvl="1" indent="-171450">
              <a:buFont typeface="Arial" panose="020B0604020202020204" pitchFamily="34" charset="0"/>
              <a:buChar char="•"/>
            </a:pPr>
            <a:r>
              <a:rPr lang="en-US" b="0" i="0" dirty="0"/>
              <a:t>Site = Bombali</a:t>
            </a:r>
          </a:p>
          <a:p>
            <a:pPr marL="171450" indent="-171450">
              <a:buFont typeface="Arial" panose="020B0604020202020204" pitchFamily="34" charset="0"/>
              <a:buChar char="•"/>
            </a:pPr>
            <a:r>
              <a:rPr lang="en-US" b="0" i="0" dirty="0"/>
              <a:t>Key message: Accounting records often don’t cleanly separate inputs. For example:</a:t>
            </a:r>
          </a:p>
          <a:p>
            <a:pPr marL="171450" indent="-171450">
              <a:buFont typeface="Arial" panose="020B0604020202020204" pitchFamily="34" charset="0"/>
              <a:buChar char="•"/>
            </a:pPr>
            <a:r>
              <a:rPr lang="en-US" b="0" i="0" dirty="0"/>
              <a:t>“Fuel, top up, and meeting costs” are bundled together.</a:t>
            </a:r>
          </a:p>
          <a:p>
            <a:pPr marL="171450" indent="-171450">
              <a:buFont typeface="Arial" panose="020B0604020202020204" pitchFamily="34" charset="0"/>
              <a:buChar char="•"/>
            </a:pPr>
            <a:r>
              <a:rPr lang="en-US" b="0" i="0" dirty="0"/>
              <a:t>In costing, we must disaggregate them into their proper categories.</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065B4513-C334-5A4D-47E4-2CEE4D6F86FC}"/>
              </a:ext>
            </a:extLst>
          </p:cNvPr>
          <p:cNvSpPr>
            <a:spLocks noGrp="1"/>
          </p:cNvSpPr>
          <p:nvPr>
            <p:ph type="sldNum" sz="quarter" idx="5"/>
          </p:nvPr>
        </p:nvSpPr>
        <p:spPr/>
        <p:txBody>
          <a:bodyPr/>
          <a:lstStyle/>
          <a:p>
            <a:fld id="{A2650739-CA58-487E-82D5-D6324AF33BFA}" type="slidenum">
              <a:rPr lang="en-GB" smtClean="0"/>
              <a:t>56</a:t>
            </a:fld>
            <a:endParaRPr lang="en-GB"/>
          </a:p>
        </p:txBody>
      </p:sp>
    </p:spTree>
    <p:extLst>
      <p:ext uri="{BB962C8B-B14F-4D97-AF65-F5344CB8AC3E}">
        <p14:creationId xmlns:p14="http://schemas.microsoft.com/office/powerpoint/2010/main" val="3252518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26AA-B95B-7846-29A1-708FF2737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9E0A9-D8A2-308B-52A6-6B65ED051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4E51A-051E-D69A-5E1F-6C3ECF78DA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slide is about practicing direct allocation of costs to specific interventions.</a:t>
            </a:r>
          </a:p>
          <a:p>
            <a:pPr marL="171450" indent="-171450">
              <a:buFont typeface="Arial" panose="020B0604020202020204" pitchFamily="34" charset="0"/>
              <a:buChar char="•"/>
            </a:pPr>
            <a:r>
              <a:rPr lang="en-US" b="0" i="0" dirty="0"/>
              <a:t>On the left you see examples of costs, and on the right you see the interventions.</a:t>
            </a:r>
          </a:p>
          <a:p>
            <a:pPr marL="171450" indent="-171450">
              <a:buFont typeface="Arial" panose="020B0604020202020204" pitchFamily="34" charset="0"/>
              <a:buChar char="•"/>
            </a:pPr>
            <a:r>
              <a:rPr lang="en-US" b="0" i="0" dirty="0"/>
              <a:t>Instructions to participants:</a:t>
            </a:r>
          </a:p>
          <a:p>
            <a:pPr marL="171450" indent="-171450">
              <a:buFont typeface="Arial" panose="020B0604020202020204" pitchFamily="34" charset="0"/>
              <a:buChar char="•"/>
            </a:pPr>
            <a:r>
              <a:rPr lang="en-US" b="0" i="0" dirty="0"/>
              <a:t>For each cost item, decide which intervention it belongs to.</a:t>
            </a:r>
          </a:p>
          <a:p>
            <a:pPr marL="628650" lvl="1" indent="-171450">
              <a:buFont typeface="Arial" panose="020B0604020202020204" pitchFamily="34" charset="0"/>
              <a:buChar char="•"/>
            </a:pPr>
            <a:r>
              <a:rPr lang="en-US" b="0" i="0" dirty="0"/>
              <a:t>Stipend for community-led monitor → Community-led monitoring</a:t>
            </a:r>
          </a:p>
          <a:p>
            <a:pPr marL="628650" lvl="1" indent="-171450">
              <a:buFont typeface="Arial" panose="020B0604020202020204" pitchFamily="34" charset="0"/>
              <a:buChar char="•"/>
            </a:pPr>
            <a:r>
              <a:rPr lang="en-US" b="0" i="0" dirty="0"/>
              <a:t>Payment for field use for edutainment event → Edutainment</a:t>
            </a:r>
          </a:p>
          <a:p>
            <a:pPr marL="628650" lvl="1" indent="-171450">
              <a:buFont typeface="Arial" panose="020B0604020202020204" pitchFamily="34" charset="0"/>
              <a:buChar char="•"/>
            </a:pPr>
            <a:r>
              <a:rPr lang="en-US" b="0" i="0" dirty="0"/>
              <a:t>Facilitation fee for training on HIV self-testing → HIV self-testing</a:t>
            </a:r>
          </a:p>
          <a:p>
            <a:pPr marL="628650" lvl="1" indent="-171450">
              <a:buFont typeface="Arial" panose="020B0604020202020204" pitchFamily="34" charset="0"/>
              <a:buChar char="•"/>
            </a:pPr>
            <a:r>
              <a:rPr lang="en-US" b="0" i="0" dirty="0"/>
              <a:t>Add other examples relevant to the CLO(s) and other stakeholders</a:t>
            </a:r>
          </a:p>
          <a:p>
            <a:pPr marL="171450" indent="-171450">
              <a:buFont typeface="Arial" panose="020B0604020202020204" pitchFamily="34" charset="0"/>
              <a:buChar char="•"/>
            </a:pPr>
            <a:r>
              <a:rPr lang="en-US" b="0" i="0" dirty="0"/>
              <a:t>These are largely straightforward examples where you can assign 100% of the cost to one intervention.</a:t>
            </a:r>
          </a:p>
          <a:p>
            <a:pPr marL="171450" indent="-171450">
              <a:buFont typeface="Arial" panose="020B0604020202020204" pitchFamily="34" charset="0"/>
              <a:buChar char="•"/>
            </a:pPr>
            <a:r>
              <a:rPr lang="en-US" b="0" i="0" dirty="0"/>
              <a:t>Now for the tricky one:</a:t>
            </a:r>
          </a:p>
          <a:p>
            <a:pPr marL="628650" lvl="1" indent="-171450">
              <a:buFont typeface="Arial" panose="020B0604020202020204" pitchFamily="34" charset="0"/>
              <a:buChar char="•"/>
            </a:pPr>
            <a:r>
              <a:rPr lang="en-US" b="0" i="0" dirty="0"/>
              <a:t>Top-up cards for peer navigators.</a:t>
            </a:r>
          </a:p>
          <a:p>
            <a:pPr marL="628650" lvl="1" indent="-171450">
              <a:buFont typeface="Arial" panose="020B0604020202020204" pitchFamily="34" charset="0"/>
              <a:buChar char="•"/>
            </a:pPr>
            <a:r>
              <a:rPr lang="en-US" b="0" i="0" dirty="0"/>
              <a:t>Here, it’s not clear: peer navigators may support multiple interventions (e.g., HIV self-testing, PrEP distribution, community-led monitoring).</a:t>
            </a:r>
          </a:p>
          <a:p>
            <a:pPr marL="628650" lvl="1" indent="-171450">
              <a:buFont typeface="Arial" panose="020B0604020202020204" pitchFamily="34" charset="0"/>
              <a:buChar char="•"/>
            </a:pPr>
            <a:r>
              <a:rPr lang="en-US" b="0" i="0" dirty="0"/>
              <a:t>This shows why in real costing exercises, not all costs can be directly allocated.</a:t>
            </a:r>
          </a:p>
          <a:p>
            <a:pPr marL="171450" indent="-171450">
              <a:buFont typeface="Arial" panose="020B0604020202020204" pitchFamily="34" charset="0"/>
              <a:buChar char="•"/>
            </a:pPr>
            <a:r>
              <a:rPr lang="en-US" b="0" i="0" dirty="0"/>
              <a:t>Prompt to participants:</a:t>
            </a:r>
          </a:p>
          <a:p>
            <a:pPr marL="628650" lvl="1" indent="-171450">
              <a:buFont typeface="Arial" panose="020B0604020202020204" pitchFamily="34" charset="0"/>
              <a:buChar char="•"/>
            </a:pPr>
            <a:r>
              <a:rPr lang="en-US" b="0" i="0" dirty="0"/>
              <a:t>Ask: If peer navigators support multiple interventions, how could we decide to split this cost?</a:t>
            </a:r>
          </a:p>
          <a:p>
            <a:pPr marL="628650" lvl="1" indent="-171450">
              <a:buFont typeface="Arial" panose="020B0604020202020204" pitchFamily="34" charset="0"/>
              <a:buChar char="•"/>
            </a:pPr>
            <a:r>
              <a:rPr lang="en-US" b="0" i="0" dirty="0"/>
              <a:t>Encourage them to suggest allocation bases such as:</a:t>
            </a:r>
          </a:p>
          <a:p>
            <a:pPr marL="1085850" lvl="2" indent="-171450">
              <a:buFont typeface="Arial" panose="020B0604020202020204" pitchFamily="34" charset="0"/>
              <a:buChar char="•"/>
            </a:pPr>
            <a:r>
              <a:rPr lang="en-US" b="0" i="0" dirty="0"/>
              <a:t>% of peer navigators’ time spent on each activity (time-use data),</a:t>
            </a:r>
          </a:p>
          <a:p>
            <a:pPr marL="1085850" lvl="2" indent="-171450">
              <a:buFont typeface="Arial" panose="020B0604020202020204" pitchFamily="34" charset="0"/>
              <a:buChar char="•"/>
            </a:pPr>
            <a:r>
              <a:rPr lang="en-US" b="0" i="0" dirty="0"/>
              <a:t>Number of clients reached in each intervention,</a:t>
            </a:r>
          </a:p>
          <a:p>
            <a:pPr marL="1085850" lvl="2" indent="-171450">
              <a:buFont typeface="Arial" panose="020B0604020202020204" pitchFamily="34" charset="0"/>
              <a:buChar char="•"/>
            </a:pPr>
            <a:r>
              <a:rPr lang="en-US" b="0" i="0" dirty="0"/>
              <a:t>Or another fair method they use in their </a:t>
            </a:r>
            <a:r>
              <a:rPr lang="en-US" b="0" i="0" dirty="0" err="1"/>
              <a:t>organisations</a:t>
            </a:r>
            <a:r>
              <a:rPr lang="en-US" b="0" i="0" dirty="0"/>
              <a:t>.</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701FB64-64C0-3D95-42A3-F8F008464C85}"/>
              </a:ext>
            </a:extLst>
          </p:cNvPr>
          <p:cNvSpPr>
            <a:spLocks noGrp="1"/>
          </p:cNvSpPr>
          <p:nvPr>
            <p:ph type="sldNum" sz="quarter" idx="5"/>
          </p:nvPr>
        </p:nvSpPr>
        <p:spPr/>
        <p:txBody>
          <a:bodyPr/>
          <a:lstStyle/>
          <a:p>
            <a:fld id="{A2650739-CA58-487E-82D5-D6324AF33BFA}" type="slidenum">
              <a:rPr lang="en-GB" smtClean="0"/>
              <a:t>57</a:t>
            </a:fld>
            <a:endParaRPr lang="en-GB"/>
          </a:p>
        </p:txBody>
      </p:sp>
    </p:spTree>
    <p:extLst>
      <p:ext uri="{BB962C8B-B14F-4D97-AF65-F5344CB8AC3E}">
        <p14:creationId xmlns:p14="http://schemas.microsoft.com/office/powerpoint/2010/main" val="33952989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EBD9-8A15-27BA-DCC7-538B2A3D7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08E00-B725-2B6A-5AB8-3FCA1A064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758D0-1BFA-4C0A-98DE-203369FCBB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In practice, many expenditures are shared across interventions or are central costs that support the entire </a:t>
            </a:r>
            <a:r>
              <a:rPr lang="en-US" b="0" i="0" dirty="0" err="1"/>
              <a:t>organisation</a:t>
            </a:r>
            <a:r>
              <a:rPr lang="en-US" b="0" i="0" dirty="0"/>
              <a:t>.</a:t>
            </a:r>
          </a:p>
          <a:p>
            <a:pPr marL="171450" indent="-171450">
              <a:buFont typeface="Arial" panose="020B0604020202020204" pitchFamily="34" charset="0"/>
              <a:buChar char="•"/>
            </a:pPr>
            <a:r>
              <a:rPr lang="en-US" b="0" i="0" dirty="0"/>
              <a:t>Examples:</a:t>
            </a:r>
          </a:p>
          <a:p>
            <a:pPr marL="628650" lvl="1" indent="-171450">
              <a:buFont typeface="Arial" panose="020B0604020202020204" pitchFamily="34" charset="0"/>
              <a:buChar char="•"/>
            </a:pPr>
            <a:r>
              <a:rPr lang="en-US" b="0" i="0" dirty="0"/>
              <a:t>Office rent or utilities (support all activities, not just one).</a:t>
            </a:r>
          </a:p>
          <a:p>
            <a:pPr marL="628650" lvl="1" indent="-171450">
              <a:buFont typeface="Arial" panose="020B0604020202020204" pitchFamily="34" charset="0"/>
              <a:buChar char="•"/>
            </a:pPr>
            <a:r>
              <a:rPr lang="en-US" b="0" i="0" dirty="0"/>
              <a:t>Administrator salaries or finance staff (support multiple interventions).</a:t>
            </a:r>
          </a:p>
          <a:p>
            <a:pPr marL="628650" lvl="1" indent="-171450">
              <a:buFont typeface="Arial" panose="020B0604020202020204" pitchFamily="34" charset="0"/>
              <a:buChar char="•"/>
            </a:pPr>
            <a:r>
              <a:rPr lang="en-US" b="0" i="0" dirty="0"/>
              <a:t>Vehicles or equipment used by different projects at different times.</a:t>
            </a:r>
          </a:p>
          <a:p>
            <a:pPr marL="171450" indent="-171450">
              <a:buFont typeface="Arial" panose="020B0604020202020204" pitchFamily="34" charset="0"/>
              <a:buChar char="•"/>
            </a:pPr>
            <a:r>
              <a:rPr lang="en-US" b="0" i="0" dirty="0"/>
              <a:t>These costs are essential : without them, interventions can’t function, but they’re not easy to attribute to a single activity.</a:t>
            </a:r>
          </a:p>
          <a:p>
            <a:pPr marL="171450" indent="-171450">
              <a:buFont typeface="Arial" panose="020B0604020202020204" pitchFamily="34" charset="0"/>
              <a:buChar char="•"/>
            </a:pPr>
            <a:r>
              <a:rPr lang="en-US" b="0" i="0" dirty="0"/>
              <a:t>This is where allocation factors come in:</a:t>
            </a:r>
          </a:p>
          <a:p>
            <a:pPr marL="628650" lvl="1" indent="-171450">
              <a:buFont typeface="Arial" panose="020B0604020202020204" pitchFamily="34" charset="0"/>
              <a:buChar char="•"/>
            </a:pPr>
            <a:r>
              <a:rPr lang="en-US" b="0" i="0" dirty="0"/>
              <a:t>We need a rule or basis for dividing up shared costs fairly across interventions.</a:t>
            </a:r>
          </a:p>
          <a:p>
            <a:pPr marL="628650" lvl="1" indent="-171450">
              <a:buFont typeface="Arial" panose="020B0604020202020204" pitchFamily="34" charset="0"/>
              <a:buChar char="•"/>
            </a:pPr>
            <a:r>
              <a:rPr lang="en-US" b="0" i="0" dirty="0"/>
              <a:t>Allocation factors could be based on:</a:t>
            </a:r>
          </a:p>
          <a:p>
            <a:pPr marL="1085850" lvl="2" indent="-171450">
              <a:buFont typeface="Arial" panose="020B0604020202020204" pitchFamily="34" charset="0"/>
              <a:buChar char="•"/>
            </a:pPr>
            <a:r>
              <a:rPr lang="en-US" b="0" i="0" dirty="0"/>
              <a:t>Number of staff per intervention,</a:t>
            </a:r>
          </a:p>
          <a:p>
            <a:pPr marL="1085850" lvl="2" indent="-171450">
              <a:buFont typeface="Arial" panose="020B0604020202020204" pitchFamily="34" charset="0"/>
              <a:buChar char="•"/>
            </a:pPr>
            <a:r>
              <a:rPr lang="en-US" b="0" i="0" dirty="0"/>
              <a:t>Time spent (from timesheets or activity logs),</a:t>
            </a:r>
          </a:p>
          <a:p>
            <a:pPr marL="1085850" lvl="2" indent="-171450">
              <a:buFont typeface="Arial" panose="020B0604020202020204" pitchFamily="34" charset="0"/>
              <a:buChar char="•"/>
            </a:pPr>
            <a:r>
              <a:rPr lang="en-US" b="0" i="0" dirty="0"/>
              <a:t>Proportion of direct costs,</a:t>
            </a:r>
          </a:p>
          <a:p>
            <a:pPr marL="1085850" lvl="2" indent="-171450">
              <a:buFont typeface="Arial" panose="020B0604020202020204" pitchFamily="34" charset="0"/>
              <a:buChar char="•"/>
            </a:pPr>
            <a:r>
              <a:rPr lang="en-US" b="0" i="0" dirty="0"/>
              <a:t>Or other relevant measures.</a:t>
            </a:r>
          </a:p>
          <a:p>
            <a:pPr marL="171450" indent="-171450">
              <a:buFont typeface="Arial" panose="020B0604020202020204" pitchFamily="34" charset="0"/>
              <a:buChar char="•"/>
            </a:pPr>
            <a:r>
              <a:rPr lang="en-US" b="0" i="0" dirty="0"/>
              <a:t>The key is transparency: making clear what rule you chose and why.</a:t>
            </a:r>
          </a:p>
          <a:p>
            <a:pPr marL="171450" indent="-171450">
              <a:buFont typeface="Arial" panose="020B0604020202020204" pitchFamily="34" charset="0"/>
              <a:buChar char="•"/>
            </a:pPr>
            <a:r>
              <a:rPr lang="en-US" b="0" i="0" dirty="0"/>
              <a:t>Transition to next part:</a:t>
            </a:r>
          </a:p>
          <a:p>
            <a:pPr marL="628650" lvl="1" indent="-171450">
              <a:buFont typeface="Arial" panose="020B0604020202020204" pitchFamily="34" charset="0"/>
              <a:buChar char="•"/>
            </a:pPr>
            <a:r>
              <a:rPr lang="en-US" b="0" i="0" dirty="0"/>
              <a:t>In the coming slides/exercises, we’ll explore what allocation factors are and the tools that can be used to measure these</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A3C66BF4-FF6F-4CC4-29EA-5C34590C7E54}"/>
              </a:ext>
            </a:extLst>
          </p:cNvPr>
          <p:cNvSpPr>
            <a:spLocks noGrp="1"/>
          </p:cNvSpPr>
          <p:nvPr>
            <p:ph type="sldNum" sz="quarter" idx="5"/>
          </p:nvPr>
        </p:nvSpPr>
        <p:spPr/>
        <p:txBody>
          <a:bodyPr/>
          <a:lstStyle/>
          <a:p>
            <a:fld id="{A2650739-CA58-487E-82D5-D6324AF33BFA}" type="slidenum">
              <a:rPr lang="en-GB" smtClean="0"/>
              <a:t>58</a:t>
            </a:fld>
            <a:endParaRPr lang="en-GB"/>
          </a:p>
        </p:txBody>
      </p:sp>
    </p:spTree>
    <p:extLst>
      <p:ext uri="{BB962C8B-B14F-4D97-AF65-F5344CB8AC3E}">
        <p14:creationId xmlns:p14="http://schemas.microsoft.com/office/powerpoint/2010/main" val="1808459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4DC13-CDD0-DA8F-530B-45DDCAFF9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A5AC6-4C43-21A1-7D41-9734ED884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3E2B8-FF5D-B5F7-AE70-AA2B0783CB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Vehicles are a common shared resource in community-led </a:t>
            </a:r>
            <a:r>
              <a:rPr lang="en-US" b="0" dirty="0" err="1"/>
              <a:t>organisations</a:t>
            </a:r>
            <a:r>
              <a:rPr lang="en-US" b="0" dirty="0"/>
              <a:t>, and their costs need to be allocated across interventions.</a:t>
            </a:r>
          </a:p>
          <a:p>
            <a:pPr marL="171450" indent="-171450">
              <a:buFont typeface="Arial" panose="020B0604020202020204" pitchFamily="34" charset="0"/>
              <a:buChar char="•"/>
            </a:pPr>
            <a:r>
              <a:rPr lang="en-US" b="0" dirty="0"/>
              <a:t>Explain the types of costs:</a:t>
            </a:r>
          </a:p>
          <a:p>
            <a:pPr marL="628650" lvl="1" indent="-171450">
              <a:buFont typeface="Arial" panose="020B0604020202020204" pitchFamily="34" charset="0"/>
              <a:buChar char="•"/>
            </a:pPr>
            <a:r>
              <a:rPr lang="en-US" b="0" dirty="0"/>
              <a:t>Recurring costs: fuel, oil, </a:t>
            </a:r>
            <a:r>
              <a:rPr lang="en-US" b="0" dirty="0" err="1"/>
              <a:t>tyres</a:t>
            </a:r>
            <a:r>
              <a:rPr lang="en-US" b="0" dirty="0"/>
              <a:t>, maintenance, and repairs. These happen regularly.</a:t>
            </a:r>
          </a:p>
          <a:p>
            <a:pPr marL="628650" lvl="1" indent="-171450">
              <a:buFont typeface="Arial" panose="020B0604020202020204" pitchFamily="34" charset="0"/>
              <a:buChar char="•"/>
            </a:pPr>
            <a:r>
              <a:rPr lang="en-US" b="0" dirty="0"/>
              <a:t>Capital costs: the value of the vehicle itself (motorbike, car, van). In costing, these are </a:t>
            </a:r>
            <a:r>
              <a:rPr lang="en-US" b="0" dirty="0" err="1"/>
              <a:t>annualised</a:t>
            </a:r>
            <a:r>
              <a:rPr lang="en-US" b="0" dirty="0"/>
              <a:t>, meaning the purchase value is spread over the useful life of the vehicle so it doesn’t distort one year’s costs.</a:t>
            </a:r>
          </a:p>
          <a:p>
            <a:pPr marL="171450" indent="-171450">
              <a:buFont typeface="Arial" panose="020B0604020202020204" pitchFamily="34" charset="0"/>
              <a:buChar char="•"/>
            </a:pPr>
            <a:r>
              <a:rPr lang="en-US" b="0" dirty="0"/>
              <a:t>Introduce logbooks:</a:t>
            </a:r>
          </a:p>
          <a:p>
            <a:pPr marL="628650" lvl="1" indent="-171450">
              <a:buFont typeface="Arial" panose="020B0604020202020204" pitchFamily="34" charset="0"/>
              <a:buChar char="•"/>
            </a:pPr>
            <a:r>
              <a:rPr lang="en-US" b="0" dirty="0"/>
              <a:t>Logbooks are a practical way to track how vehicles are used.</a:t>
            </a:r>
          </a:p>
          <a:p>
            <a:pPr marL="628650" lvl="1" indent="-171450">
              <a:buFont typeface="Arial" panose="020B0604020202020204" pitchFamily="34" charset="0"/>
              <a:buChar char="•"/>
            </a:pPr>
            <a:r>
              <a:rPr lang="en-US" b="0" dirty="0"/>
              <a:t>Each trip records: the date, destination, </a:t>
            </a:r>
            <a:r>
              <a:rPr lang="en-US" b="0" dirty="0" err="1"/>
              <a:t>kilometres</a:t>
            </a:r>
            <a:r>
              <a:rPr lang="en-US" b="0" dirty="0"/>
              <a:t> travelled, and the intervention it was used for.</a:t>
            </a:r>
          </a:p>
          <a:p>
            <a:pPr marL="628650" lvl="1" indent="-171450">
              <a:buFont typeface="Arial" panose="020B0604020202020204" pitchFamily="34" charset="0"/>
              <a:buChar char="•"/>
            </a:pPr>
            <a:r>
              <a:rPr lang="en-US" b="0" dirty="0"/>
              <a:t>This allows us to calculate how much of total vehicle use went to each intervention.</a:t>
            </a:r>
          </a:p>
          <a:p>
            <a:pPr marL="171450" indent="-171450">
              <a:buFont typeface="Arial" panose="020B0604020202020204" pitchFamily="34" charset="0"/>
              <a:buChar char="•"/>
            </a:pPr>
            <a:r>
              <a:rPr lang="en-US" b="0" dirty="0"/>
              <a:t>Walk through the example (right-hand side):</a:t>
            </a:r>
          </a:p>
          <a:p>
            <a:pPr marL="628650" lvl="1" indent="-171450">
              <a:buFont typeface="Arial" panose="020B0604020202020204" pitchFamily="34" charset="0"/>
              <a:buChar char="•"/>
            </a:pPr>
            <a:r>
              <a:rPr lang="en-US" b="0" dirty="0"/>
              <a:t>Total distance: 125 km.</a:t>
            </a:r>
          </a:p>
          <a:p>
            <a:pPr marL="628650" lvl="1" indent="-171450">
              <a:buFont typeface="Arial" panose="020B0604020202020204" pitchFamily="34" charset="0"/>
              <a:buChar char="•"/>
            </a:pPr>
            <a:r>
              <a:rPr lang="en-US" b="0" dirty="0"/>
              <a:t>Of that:</a:t>
            </a:r>
          </a:p>
          <a:p>
            <a:pPr marL="1085850" lvl="2" indent="-171450">
              <a:buFont typeface="Arial" panose="020B0604020202020204" pitchFamily="34" charset="0"/>
              <a:buChar char="•"/>
            </a:pPr>
            <a:r>
              <a:rPr lang="en-US" b="0" dirty="0"/>
              <a:t>22 km for PrEP = 18%</a:t>
            </a:r>
          </a:p>
          <a:p>
            <a:pPr marL="1085850" lvl="2" indent="-171450">
              <a:buFont typeface="Arial" panose="020B0604020202020204" pitchFamily="34" charset="0"/>
              <a:buChar char="•"/>
            </a:pPr>
            <a:r>
              <a:rPr lang="en-US" b="0" dirty="0"/>
              <a:t>58 km for Admin = 46%</a:t>
            </a:r>
          </a:p>
          <a:p>
            <a:pPr marL="1085850" lvl="2" indent="-171450">
              <a:buFont typeface="Arial" panose="020B0604020202020204" pitchFamily="34" charset="0"/>
              <a:buChar char="•"/>
            </a:pPr>
            <a:r>
              <a:rPr lang="en-US" b="0" dirty="0"/>
              <a:t>45 km for Nutrition = 36%</a:t>
            </a:r>
          </a:p>
          <a:p>
            <a:pPr marL="628650" lvl="1" indent="-171450">
              <a:buFont typeface="Arial" panose="020B0604020202020204" pitchFamily="34" charset="0"/>
              <a:buChar char="•"/>
            </a:pPr>
            <a:r>
              <a:rPr lang="en-US" b="0" dirty="0"/>
              <a:t>So if fuel or </a:t>
            </a:r>
            <a:r>
              <a:rPr lang="en-US" b="0" dirty="0" err="1"/>
              <a:t>annualised</a:t>
            </a:r>
            <a:r>
              <a:rPr lang="en-US" b="0" dirty="0"/>
              <a:t> vehicle costs were $1,000, we would allocate:</a:t>
            </a:r>
          </a:p>
          <a:p>
            <a:pPr marL="1085850" lvl="2" indent="-171450">
              <a:buFont typeface="Arial" panose="020B0604020202020204" pitchFamily="34" charset="0"/>
              <a:buChar char="•"/>
            </a:pPr>
            <a:r>
              <a:rPr lang="en-US" b="0" dirty="0"/>
              <a:t>$180 to PrEP,</a:t>
            </a:r>
          </a:p>
          <a:p>
            <a:pPr marL="1085850" lvl="2" indent="-171450">
              <a:buFont typeface="Arial" panose="020B0604020202020204" pitchFamily="34" charset="0"/>
              <a:buChar char="•"/>
            </a:pPr>
            <a:r>
              <a:rPr lang="en-US" b="0" dirty="0"/>
              <a:t>$460 to Admin,</a:t>
            </a:r>
          </a:p>
          <a:p>
            <a:pPr marL="1085850" lvl="2" indent="-171450">
              <a:buFont typeface="Arial" panose="020B0604020202020204" pitchFamily="34" charset="0"/>
              <a:buChar char="•"/>
            </a:pPr>
            <a:r>
              <a:rPr lang="en-US" b="0" dirty="0"/>
              <a:t>$360 to Nutrition.</a:t>
            </a:r>
          </a:p>
          <a:p>
            <a:pPr marL="171450" indent="-171450">
              <a:buFont typeface="Arial" panose="020B0604020202020204" pitchFamily="34" charset="0"/>
              <a:buChar char="•"/>
            </a:pPr>
            <a:r>
              <a:rPr lang="en-US" b="0" dirty="0"/>
              <a:t>Key message:</a:t>
            </a:r>
          </a:p>
          <a:p>
            <a:pPr marL="628650" lvl="1" indent="-171450">
              <a:buFont typeface="Arial" panose="020B0604020202020204" pitchFamily="34" charset="0"/>
              <a:buChar char="•"/>
            </a:pPr>
            <a:r>
              <a:rPr lang="en-US" b="0" dirty="0"/>
              <a:t>Without logbooks, </a:t>
            </a:r>
            <a:r>
              <a:rPr lang="en-US" b="0" dirty="0" err="1"/>
              <a:t>organisations</a:t>
            </a:r>
            <a:r>
              <a:rPr lang="en-US" b="0" dirty="0"/>
              <a:t> may have to guess or make arbitrary allocations.</a:t>
            </a:r>
          </a:p>
          <a:p>
            <a:pPr marL="628650" lvl="1" indent="-171450">
              <a:buFont typeface="Arial" panose="020B0604020202020204" pitchFamily="34" charset="0"/>
              <a:buChar char="•"/>
            </a:pPr>
            <a:r>
              <a:rPr lang="en-US" b="0" dirty="0"/>
              <a:t>With logbooks, the allocation is evidence-based and transparent.</a:t>
            </a:r>
          </a:p>
        </p:txBody>
      </p:sp>
      <p:sp>
        <p:nvSpPr>
          <p:cNvPr id="4" name="Slide Number Placeholder 3">
            <a:extLst>
              <a:ext uri="{FF2B5EF4-FFF2-40B4-BE49-F238E27FC236}">
                <a16:creationId xmlns:a16="http://schemas.microsoft.com/office/drawing/2014/main" id="{B269D864-7D8E-DF47-74D1-E242D6AEC18E}"/>
              </a:ext>
            </a:extLst>
          </p:cNvPr>
          <p:cNvSpPr>
            <a:spLocks noGrp="1"/>
          </p:cNvSpPr>
          <p:nvPr>
            <p:ph type="sldNum" sz="quarter" idx="5"/>
          </p:nvPr>
        </p:nvSpPr>
        <p:spPr/>
        <p:txBody>
          <a:bodyPr/>
          <a:lstStyle/>
          <a:p>
            <a:fld id="{A2650739-CA58-487E-82D5-D6324AF33BFA}" type="slidenum">
              <a:rPr lang="en-GB" smtClean="0"/>
              <a:t>59</a:t>
            </a:fld>
            <a:endParaRPr lang="en-GB"/>
          </a:p>
        </p:txBody>
      </p:sp>
    </p:spTree>
    <p:extLst>
      <p:ext uri="{BB962C8B-B14F-4D97-AF65-F5344CB8AC3E}">
        <p14:creationId xmlns:p14="http://schemas.microsoft.com/office/powerpoint/2010/main" val="3857854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48965-B8F3-29E6-B413-011869B45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BE4C7-9AF4-436B-282E-1ED7BD8E6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46119-0874-9CCB-C7A1-6FA75654B9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Transition from the previous slide: We just saw how logbooks can be used to allocate vehicle costs fairly across interventions. Now let’s think about how this applies to your </a:t>
            </a:r>
            <a:r>
              <a:rPr lang="en-US" b="0" i="0" dirty="0" err="1"/>
              <a:t>organisations</a:t>
            </a:r>
            <a:r>
              <a:rPr lang="en-US" b="0" i="0" dirty="0"/>
              <a:t>.</a:t>
            </a:r>
          </a:p>
          <a:p>
            <a:pPr marL="171450" indent="-171450">
              <a:buFont typeface="Arial" panose="020B0604020202020204" pitchFamily="34" charset="0"/>
              <a:buChar char="•"/>
            </a:pPr>
            <a:r>
              <a:rPr lang="en-US" b="0" i="0" dirty="0"/>
              <a:t>Walk through each question:</a:t>
            </a:r>
          </a:p>
          <a:p>
            <a:pPr marL="628650" lvl="1" indent="-171450">
              <a:buFont typeface="Arial" panose="020B0604020202020204" pitchFamily="34" charset="0"/>
              <a:buChar char="•"/>
            </a:pPr>
            <a:r>
              <a:rPr lang="en-US" b="0" i="0" dirty="0"/>
              <a:t>Do you use vehicles?</a:t>
            </a:r>
            <a:br>
              <a:rPr lang="en-US" b="0" i="0" dirty="0"/>
            </a:br>
            <a:r>
              <a:rPr lang="en-US" b="0" i="0" dirty="0"/>
              <a:t>→ Ask participants to share what kinds of vehicles are used in their CLO (motorbikes, cars, shared vans, etc.) and whether they’re used for service delivery, outreach, administration, or a mix.</a:t>
            </a:r>
          </a:p>
          <a:p>
            <a:pPr marL="628650" lvl="1" indent="-171450">
              <a:buFont typeface="Arial" panose="020B0604020202020204" pitchFamily="34" charset="0"/>
              <a:buChar char="•"/>
            </a:pPr>
            <a:r>
              <a:rPr lang="en-US" b="0" i="0" dirty="0"/>
              <a:t>Do you currently track usage?</a:t>
            </a:r>
            <a:br>
              <a:rPr lang="en-US" b="0" i="0" dirty="0"/>
            </a:br>
            <a:r>
              <a:rPr lang="en-US" b="0" i="0" dirty="0"/>
              <a:t>→ Probe how detailed records are: do they just track fuel bills, or do they have records of trips linked to interventions?</a:t>
            </a:r>
          </a:p>
          <a:p>
            <a:pPr marL="628650" lvl="1" indent="-171450">
              <a:buFont typeface="Arial" panose="020B0604020202020204" pitchFamily="34" charset="0"/>
              <a:buChar char="•"/>
            </a:pPr>
            <a:r>
              <a:rPr lang="en-US" b="0" i="0" dirty="0"/>
              <a:t>Could a logbook system be implemented?</a:t>
            </a:r>
            <a:br>
              <a:rPr lang="en-US" b="0" i="0" dirty="0"/>
            </a:br>
            <a:r>
              <a:rPr lang="en-US" b="0" i="0" dirty="0"/>
              <a:t>→ Emphasize this doesn’t have to be permanent — even 1–3 months of tracking can give a useful picture of allocation. Ask if they think it’s realistic in their context.</a:t>
            </a:r>
          </a:p>
          <a:p>
            <a:pPr marL="628650" lvl="1" indent="-171450">
              <a:buFont typeface="Arial" panose="020B0604020202020204" pitchFamily="34" charset="0"/>
              <a:buChar char="•"/>
            </a:pPr>
            <a:r>
              <a:rPr lang="en-US" b="0" i="0" dirty="0"/>
              <a:t>What changes would be needed?</a:t>
            </a:r>
            <a:br>
              <a:rPr lang="en-US" b="0" i="0" dirty="0"/>
            </a:br>
            <a:r>
              <a:rPr lang="en-US" b="0" i="0" dirty="0"/>
              <a:t>→ Encourage them to suggest practical adaptations: simpler formats, adding columns, making it digital, or assigning responsibility to a specific staff member.</a:t>
            </a:r>
          </a:p>
          <a:p>
            <a:pPr marL="171450" indent="-171450">
              <a:buFont typeface="Arial" panose="020B0604020202020204" pitchFamily="34" charset="0"/>
              <a:buChar char="•"/>
            </a:pPr>
            <a:r>
              <a:rPr lang="en-US" b="0" i="0" dirty="0"/>
              <a:t>Key message:</a:t>
            </a:r>
            <a:br>
              <a:rPr lang="en-US" b="0" i="0" dirty="0"/>
            </a:br>
            <a:r>
              <a:rPr lang="en-US" b="0" i="0" dirty="0"/>
              <a:t>Tracking vehicle use doesn’t have to be burdensome, but it creates transparency and allows CLOs to show funders exactly how shared resources like vehicles are used across multiple interventions.</a:t>
            </a:r>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5F045FF6-C074-9C27-4F01-6404CC70D22C}"/>
              </a:ext>
            </a:extLst>
          </p:cNvPr>
          <p:cNvSpPr>
            <a:spLocks noGrp="1"/>
          </p:cNvSpPr>
          <p:nvPr>
            <p:ph type="sldNum" sz="quarter" idx="5"/>
          </p:nvPr>
        </p:nvSpPr>
        <p:spPr/>
        <p:txBody>
          <a:bodyPr/>
          <a:lstStyle/>
          <a:p>
            <a:fld id="{A2650739-CA58-487E-82D5-D6324AF33BFA}" type="slidenum">
              <a:rPr lang="en-GB" smtClean="0"/>
              <a:t>60</a:t>
            </a:fld>
            <a:endParaRPr lang="en-GB"/>
          </a:p>
        </p:txBody>
      </p:sp>
    </p:spTree>
    <p:extLst>
      <p:ext uri="{BB962C8B-B14F-4D97-AF65-F5344CB8AC3E}">
        <p14:creationId xmlns:p14="http://schemas.microsoft.com/office/powerpoint/2010/main" val="3459781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2947-A0E3-7A31-1F9F-3A2218A58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C262A-8A56-039E-9F8C-4B60190FD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A9ECD-7B7E-FFC7-0714-0B0A1839B5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the types of personnel costs:</a:t>
            </a:r>
          </a:p>
          <a:p>
            <a:pPr marL="628650" lvl="1" indent="-171450">
              <a:buFont typeface="Arial" panose="020B0604020202020204" pitchFamily="34" charset="0"/>
              <a:buChar char="•"/>
            </a:pPr>
            <a:r>
              <a:rPr lang="en-US" b="0" i="0" dirty="0"/>
              <a:t>Salaries of direct service staff (e.g., nurses, peer navigators).</a:t>
            </a:r>
          </a:p>
          <a:p>
            <a:pPr marL="628650" lvl="1" indent="-171450">
              <a:buFont typeface="Arial" panose="020B0604020202020204" pitchFamily="34" charset="0"/>
              <a:buChar char="•"/>
            </a:pPr>
            <a:r>
              <a:rPr lang="en-US" b="0" i="0" dirty="0"/>
              <a:t>Benefits, per diems, incentives, or stipends.</a:t>
            </a:r>
          </a:p>
          <a:p>
            <a:pPr marL="171450" indent="-171450">
              <a:buFont typeface="Arial" panose="020B0604020202020204" pitchFamily="34" charset="0"/>
              <a:buChar char="•"/>
            </a:pPr>
            <a:r>
              <a:rPr lang="en-US" b="0" i="0" dirty="0"/>
              <a:t>Introduce time sheets as a tool:</a:t>
            </a:r>
          </a:p>
          <a:p>
            <a:pPr marL="628650" lvl="1" indent="-171450">
              <a:buFont typeface="Arial" panose="020B0604020202020204" pitchFamily="34" charset="0"/>
              <a:buChar char="•"/>
            </a:pPr>
            <a:r>
              <a:rPr lang="en-US" b="0" i="0" dirty="0"/>
              <a:t>Staff record their activities daily or weekly.</a:t>
            </a:r>
          </a:p>
          <a:p>
            <a:pPr marL="628650" lvl="1" indent="-171450">
              <a:buFont typeface="Arial" panose="020B0604020202020204" pitchFamily="34" charset="0"/>
              <a:buChar char="•"/>
            </a:pPr>
            <a:r>
              <a:rPr lang="en-US" b="0" i="0" dirty="0"/>
              <a:t>Activities are linked to specific interventions (e.g., HIV self-testing, PrEP distribution, CLM).</a:t>
            </a:r>
          </a:p>
          <a:p>
            <a:pPr marL="628650" lvl="1" indent="-171450">
              <a:buFont typeface="Arial" panose="020B0604020202020204" pitchFamily="34" charset="0"/>
              <a:buChar char="•"/>
            </a:pPr>
            <a:r>
              <a:rPr lang="en-US" b="0" i="0" dirty="0"/>
              <a:t>The percentages show how their total time is distributed across interventions.</a:t>
            </a:r>
          </a:p>
          <a:p>
            <a:pPr marL="171450" indent="-171450">
              <a:buFont typeface="Arial" panose="020B0604020202020204" pitchFamily="34" charset="0"/>
              <a:buChar char="•"/>
            </a:pPr>
            <a:r>
              <a:rPr lang="en-US" b="0" i="0" dirty="0"/>
              <a:t>Emphasize that this allows costs to be allocated proportionally, rather than assuming 100% of a salary belongs to one intervention.</a:t>
            </a:r>
          </a:p>
          <a:p>
            <a:pPr marL="171450" indent="-171450">
              <a:buFont typeface="Arial" panose="020B0604020202020204" pitchFamily="34" charset="0"/>
              <a:buChar char="•"/>
            </a:pPr>
            <a:r>
              <a:rPr lang="en-US" dirty="0"/>
              <a:t>While a CLO may already charge a fixed % of staff time to a specific project or funder, in costing exercises we use the </a:t>
            </a:r>
            <a:r>
              <a:rPr lang="en-US" b="0" dirty="0"/>
              <a:t>observed data: </a:t>
            </a:r>
            <a:r>
              <a:rPr lang="en-US" dirty="0"/>
              <a:t>the total salary and the real split of time across interventions</a:t>
            </a:r>
            <a:endParaRPr lang="en-US" b="0" i="0" dirty="0"/>
          </a:p>
          <a:p>
            <a:pPr marL="171450" indent="-171450">
              <a:buFont typeface="Arial" panose="020B0604020202020204" pitchFamily="34" charset="0"/>
              <a:buChar char="•"/>
            </a:pPr>
            <a:r>
              <a:rPr lang="en-US" b="0" i="0" dirty="0"/>
              <a:t>Key message: Personnel costs are often the largest share of budgets, so allocating them accurately is essential for credible costing.</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C1FAEA06-7800-122F-B04D-24CD53DBEAF1}"/>
              </a:ext>
            </a:extLst>
          </p:cNvPr>
          <p:cNvSpPr>
            <a:spLocks noGrp="1"/>
          </p:cNvSpPr>
          <p:nvPr>
            <p:ph type="sldNum" sz="quarter" idx="5"/>
          </p:nvPr>
        </p:nvSpPr>
        <p:spPr/>
        <p:txBody>
          <a:bodyPr/>
          <a:lstStyle/>
          <a:p>
            <a:fld id="{A2650739-CA58-487E-82D5-D6324AF33BFA}" type="slidenum">
              <a:rPr lang="en-GB" smtClean="0"/>
              <a:t>61</a:t>
            </a:fld>
            <a:endParaRPr lang="en-GB"/>
          </a:p>
        </p:txBody>
      </p:sp>
    </p:spTree>
    <p:extLst>
      <p:ext uri="{BB962C8B-B14F-4D97-AF65-F5344CB8AC3E}">
        <p14:creationId xmlns:p14="http://schemas.microsoft.com/office/powerpoint/2010/main" val="3571328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747A9-BDD7-A12A-30ED-3078B9E4B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AC995-25E1-FBAD-2A32-B077C4B2D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935AB-8413-9EBD-427E-F5F63C8B35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Emphasize that not every staff member needs to complete this. Only those with time spread across different interventions (e.g., peer navigators, field staff, program officers).</a:t>
            </a:r>
          </a:p>
          <a:p>
            <a:pPr marL="171450" indent="-171450">
              <a:buFont typeface="Arial" panose="020B0604020202020204" pitchFamily="34" charset="0"/>
              <a:buChar char="•"/>
            </a:pPr>
            <a:r>
              <a:rPr lang="en-US" b="0" i="0" dirty="0"/>
              <a:t>Discuss retrospective vs. prospective use:</a:t>
            </a:r>
          </a:p>
          <a:p>
            <a:pPr marL="628650" lvl="1" indent="-171450">
              <a:buFont typeface="Arial" panose="020B0604020202020204" pitchFamily="34" charset="0"/>
              <a:buChar char="•"/>
            </a:pPr>
            <a:r>
              <a:rPr lang="en-US" b="0" i="0" dirty="0"/>
              <a:t>Retrospective may be easier (staff reflect on a past week/month), but risks recall bias.</a:t>
            </a:r>
          </a:p>
          <a:p>
            <a:pPr marL="628650" lvl="1" indent="-171450">
              <a:buFont typeface="Arial" panose="020B0604020202020204" pitchFamily="34" charset="0"/>
              <a:buChar char="•"/>
            </a:pPr>
            <a:r>
              <a:rPr lang="en-US" b="0" i="0" dirty="0"/>
              <a:t>Prospective (daily/weekly recording) is more accurate, but requires discipline.</a:t>
            </a:r>
          </a:p>
          <a:p>
            <a:pPr marL="171450" indent="-171450">
              <a:buFont typeface="Arial" panose="020B0604020202020204" pitchFamily="34" charset="0"/>
              <a:buChar char="•"/>
            </a:pPr>
            <a:r>
              <a:rPr lang="en-US" b="0" i="0" dirty="0"/>
              <a:t>Highlight that this activity can be strenuous, it’s not realistic to do continuously. Instead, agree on a representative period (e.g., 1-2 weeks,) to capture typical activities.</a:t>
            </a:r>
          </a:p>
          <a:p>
            <a:pPr marL="171450" indent="-171450">
              <a:buFont typeface="Arial" panose="020B0604020202020204" pitchFamily="34" charset="0"/>
              <a:buChar char="•"/>
            </a:pPr>
            <a:r>
              <a:rPr lang="en-US" b="0" i="0" dirty="0"/>
              <a:t>Ask participants: What time period would work in your organization to be representative without overburdening staff?</a:t>
            </a:r>
          </a:p>
          <a:p>
            <a:pPr marL="171450" indent="-171450">
              <a:buFont typeface="Arial" panose="020B0604020202020204" pitchFamily="34" charset="0"/>
              <a:buChar char="•"/>
            </a:pPr>
            <a:r>
              <a:rPr lang="en-US" b="0" i="0" dirty="0"/>
              <a:t>Adaptation: Explore ways to simplify the tool (e.g., fewer intervention categories, weekly instead of daily logs, start time and end time or total time spent)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48EA74D4-ED19-7C19-4A5D-2149430F453C}"/>
              </a:ext>
            </a:extLst>
          </p:cNvPr>
          <p:cNvSpPr>
            <a:spLocks noGrp="1"/>
          </p:cNvSpPr>
          <p:nvPr>
            <p:ph type="sldNum" sz="quarter" idx="5"/>
          </p:nvPr>
        </p:nvSpPr>
        <p:spPr/>
        <p:txBody>
          <a:bodyPr/>
          <a:lstStyle/>
          <a:p>
            <a:fld id="{A2650739-CA58-487E-82D5-D6324AF33BFA}" type="slidenum">
              <a:rPr lang="en-GB" smtClean="0"/>
              <a:t>62</a:t>
            </a:fld>
            <a:endParaRPr lang="en-GB"/>
          </a:p>
        </p:txBody>
      </p:sp>
    </p:spTree>
    <p:extLst>
      <p:ext uri="{BB962C8B-B14F-4D97-AF65-F5344CB8AC3E}">
        <p14:creationId xmlns:p14="http://schemas.microsoft.com/office/powerpoint/2010/main" val="3566441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E553-540F-ACC1-C7A8-7B24E1B91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A958F-AC4B-9F0D-1CB4-3FD4CADBC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C9406-ABC9-28EC-E89F-4B2582A4DD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tool helps allocate building-related costs (rent, utilities, maintenance) to different interventions.</a:t>
            </a:r>
          </a:p>
          <a:p>
            <a:pPr marL="171450" indent="-171450">
              <a:buFont typeface="Arial" panose="020B0604020202020204" pitchFamily="34" charset="0"/>
              <a:buChar char="•"/>
            </a:pPr>
            <a:r>
              <a:rPr lang="en-US" b="0" i="0" dirty="0"/>
              <a:t>The method is useful only if certain areas are clearly dedicated to specific activities, interventions, or personnel.</a:t>
            </a:r>
          </a:p>
          <a:p>
            <a:pPr marL="628650" lvl="1" indent="-171450">
              <a:buFont typeface="Arial" panose="020B0604020202020204" pitchFamily="34" charset="0"/>
              <a:buChar char="•"/>
            </a:pPr>
            <a:r>
              <a:rPr lang="en-US" b="0" i="0" dirty="0"/>
              <a:t>Example: A room used entirely to stock PrEP medications can be allocated fully to </a:t>
            </a:r>
            <a:r>
              <a:rPr lang="en-US" b="0" i="0" dirty="0" err="1"/>
              <a:t>PrEP.</a:t>
            </a:r>
            <a:endParaRPr lang="en-US" b="0" i="0" dirty="0"/>
          </a:p>
          <a:p>
            <a:pPr marL="628650" lvl="1" indent="-171450">
              <a:buFont typeface="Arial" panose="020B0604020202020204" pitchFamily="34" charset="0"/>
              <a:buChar char="•"/>
            </a:pPr>
            <a:r>
              <a:rPr lang="en-US" b="0" i="0" dirty="0"/>
              <a:t>Example: An office used exclusively by the CLM project manager can be allocated to CLM.</a:t>
            </a:r>
          </a:p>
          <a:p>
            <a:pPr marL="171450" lvl="0" indent="-171450">
              <a:buFont typeface="Arial" panose="020B0604020202020204" pitchFamily="34" charset="0"/>
              <a:buChar char="•"/>
            </a:pPr>
            <a:r>
              <a:rPr lang="en-US" b="0" i="0" dirty="0"/>
              <a:t>But you can encourage participants to think creatively:</a:t>
            </a:r>
          </a:p>
          <a:p>
            <a:pPr marL="628650" lvl="1" indent="-171450">
              <a:buFont typeface="Arial" panose="020B0604020202020204" pitchFamily="34" charset="0"/>
              <a:buChar char="•"/>
            </a:pPr>
            <a:r>
              <a:rPr lang="en-US" b="0" i="0" dirty="0"/>
              <a:t>For spaces serving multiple interventions (e.g., a supply room with test kits, ART, and PrEP), costs could be allocated based on stock quantities or usage patterns.</a:t>
            </a:r>
          </a:p>
          <a:p>
            <a:pPr marL="628650" lvl="1" indent="-171450">
              <a:buFont typeface="Arial" panose="020B0604020202020204" pitchFamily="34" charset="0"/>
              <a:buChar char="•"/>
            </a:pPr>
            <a:r>
              <a:rPr lang="en-US" b="0" i="0" dirty="0"/>
              <a:t>For shared offices (e.g., a manager who works across several projects), their office space could be allocated using the same proportions as their timesheet.</a:t>
            </a:r>
          </a:p>
          <a:p>
            <a:pPr marL="171450" indent="-171450">
              <a:buFont typeface="Arial" panose="020B0604020202020204" pitchFamily="34" charset="0"/>
              <a:buChar char="•"/>
            </a:pPr>
            <a:r>
              <a:rPr lang="en-US" b="0" i="0" dirty="0"/>
              <a:t>Emphasize practicality: this level of detail may become complicated. It’s most useful where space is clearly linked to one activity or team. Where spaces are very mixed-use, other allocation methods (e.g., staff time, number of clients served) may be more feasible.</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9A42837A-5CB0-5D0E-85A6-9E58B35B9C86}"/>
              </a:ext>
            </a:extLst>
          </p:cNvPr>
          <p:cNvSpPr>
            <a:spLocks noGrp="1"/>
          </p:cNvSpPr>
          <p:nvPr>
            <p:ph type="sldNum" sz="quarter" idx="5"/>
          </p:nvPr>
        </p:nvSpPr>
        <p:spPr/>
        <p:txBody>
          <a:bodyPr/>
          <a:lstStyle/>
          <a:p>
            <a:fld id="{A2650739-CA58-487E-82D5-D6324AF33BFA}" type="slidenum">
              <a:rPr lang="en-GB" smtClean="0"/>
              <a:t>63</a:t>
            </a:fld>
            <a:endParaRPr lang="en-GB"/>
          </a:p>
        </p:txBody>
      </p:sp>
    </p:spTree>
    <p:extLst>
      <p:ext uri="{BB962C8B-B14F-4D97-AF65-F5344CB8AC3E}">
        <p14:creationId xmlns:p14="http://schemas.microsoft.com/office/powerpoint/2010/main" val="3520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dirty="0"/>
              <a:t>Go around the room (or online participants) and invite each person to introduce themselves.</a:t>
            </a:r>
          </a:p>
          <a:p>
            <a:pPr marL="171450" indent="-171450">
              <a:buFont typeface="Arial" panose="020B0604020202020204" pitchFamily="34" charset="0"/>
              <a:buChar char="•"/>
            </a:pPr>
            <a:r>
              <a:rPr lang="en-US" dirty="0"/>
              <a:t>Suggest a concise format: </a:t>
            </a:r>
            <a:r>
              <a:rPr lang="en-US" i="0" dirty="0"/>
              <a:t>Name, organization, role, and expectations from this meeting. </a:t>
            </a:r>
          </a:p>
          <a:p>
            <a:pPr marL="171450" indent="-171450">
              <a:buFont typeface="Arial" panose="020B0604020202020204" pitchFamily="34" charset="0"/>
              <a:buChar char="•"/>
            </a:pPr>
            <a:r>
              <a:rPr lang="en-US" i="0" dirty="0"/>
              <a:t>W</a:t>
            </a:r>
            <a:r>
              <a:rPr lang="en-US" dirty="0"/>
              <a:t>rite down all expectations on a flip chart, board, or shared screen where everyone can see them.</a:t>
            </a:r>
          </a:p>
          <a:p>
            <a:pPr marL="171450"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At the end of the meeting, revisit the list: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Check whether expectations were met.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Identify any points that need to be followed up later.</a:t>
            </a:r>
            <a:endParaRPr lang="en-US" i="0" dirty="0"/>
          </a:p>
          <a:p>
            <a:pPr marL="171450" indent="-171450">
              <a:buFont typeface="Arial" panose="020B0604020202020204" pitchFamily="34" charset="0"/>
              <a:buChar char="•"/>
            </a:pPr>
            <a:r>
              <a:rPr lang="en-US" dirty="0"/>
              <a:t>Optionally, if the group is large, consider doing quick round-table introductions instead of everyone speaking individually.</a:t>
            </a:r>
          </a:p>
          <a:p>
            <a:endParaRPr lang="en-GB" dirty="0"/>
          </a:p>
        </p:txBody>
      </p:sp>
      <p:sp>
        <p:nvSpPr>
          <p:cNvPr id="4" name="Slide Number Placeholder 3"/>
          <p:cNvSpPr>
            <a:spLocks noGrp="1"/>
          </p:cNvSpPr>
          <p:nvPr>
            <p:ph type="sldNum" sz="quarter" idx="5"/>
          </p:nvPr>
        </p:nvSpPr>
        <p:spPr/>
        <p:txBody>
          <a:bodyPr/>
          <a:lstStyle/>
          <a:p>
            <a:fld id="{A2650739-CA58-487E-82D5-D6324AF33BFA}" type="slidenum">
              <a:rPr lang="en-GB" smtClean="0"/>
              <a:t>8</a:t>
            </a:fld>
            <a:endParaRPr lang="en-GB"/>
          </a:p>
        </p:txBody>
      </p:sp>
    </p:spTree>
    <p:extLst>
      <p:ext uri="{BB962C8B-B14F-4D97-AF65-F5344CB8AC3E}">
        <p14:creationId xmlns:p14="http://schemas.microsoft.com/office/powerpoint/2010/main" val="1067412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411D-5142-611B-AB37-C75623E20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0D165-8292-39DB-645F-891D9246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50BBB-A562-D72E-EFD2-0B64A24A02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Additional questions to pose to participants:</a:t>
            </a:r>
          </a:p>
          <a:p>
            <a:pPr marL="171450" indent="-171450">
              <a:buFont typeface="Arial" panose="020B0604020202020204" pitchFamily="34" charset="0"/>
              <a:buChar char="•"/>
            </a:pPr>
            <a:r>
              <a:rPr lang="en-US" b="0" i="0" dirty="0"/>
              <a:t>Which spaces are clearly dedicated to one intervention or activity, and which are shared?</a:t>
            </a:r>
          </a:p>
          <a:p>
            <a:pPr marL="171450" indent="-171450">
              <a:buFont typeface="Arial" panose="020B0604020202020204" pitchFamily="34" charset="0"/>
              <a:buChar char="•"/>
            </a:pPr>
            <a:r>
              <a:rPr lang="en-US" b="0" i="0" dirty="0"/>
              <a:t>What other methods would they want to use to allocate shared building costs?</a:t>
            </a:r>
          </a:p>
          <a:p>
            <a:pPr marL="171450" indent="-171450">
              <a:buFont typeface="Arial" panose="020B0604020202020204" pitchFamily="34" charset="0"/>
              <a:buChar char="•"/>
            </a:pPr>
            <a:r>
              <a:rPr lang="en-US" b="0" i="0" dirty="0"/>
              <a:t>Reinforce that the goal is not perfection, but to have a reasonable and transparent method to allocate costs fairly.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4F165A3E-139E-D87A-D63F-CFD93320D041}"/>
              </a:ext>
            </a:extLst>
          </p:cNvPr>
          <p:cNvSpPr>
            <a:spLocks noGrp="1"/>
          </p:cNvSpPr>
          <p:nvPr>
            <p:ph type="sldNum" sz="quarter" idx="5"/>
          </p:nvPr>
        </p:nvSpPr>
        <p:spPr/>
        <p:txBody>
          <a:bodyPr/>
          <a:lstStyle/>
          <a:p>
            <a:fld id="{A2650739-CA58-487E-82D5-D6324AF33BFA}" type="slidenum">
              <a:rPr lang="en-GB" smtClean="0"/>
              <a:t>64</a:t>
            </a:fld>
            <a:endParaRPr lang="en-GB"/>
          </a:p>
        </p:txBody>
      </p:sp>
    </p:spTree>
    <p:extLst>
      <p:ext uri="{BB962C8B-B14F-4D97-AF65-F5344CB8AC3E}">
        <p14:creationId xmlns:p14="http://schemas.microsoft.com/office/powerpoint/2010/main" val="3731925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28CE-C074-63E3-5CC0-3BB92A286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56BCA-434D-C4E6-9DAC-8DBC9F4BB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29ECF-DC6B-1846-3D88-C9AB55BD88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Explain that supplies (e.g., gloves, HIV test kits, ARVs, PrEP commodities) are usually consumed directly by interventions, so it’s important to know not only the purchase price but also how much is used and where.</a:t>
            </a:r>
          </a:p>
          <a:p>
            <a:pPr marL="171450" indent="-171450">
              <a:buFont typeface="Arial" panose="020B0604020202020204" pitchFamily="34" charset="0"/>
              <a:buChar char="•"/>
            </a:pPr>
            <a:r>
              <a:rPr lang="en-US" b="0" i="0" dirty="0"/>
              <a:t>Point out that the unit cost should include:</a:t>
            </a:r>
          </a:p>
          <a:p>
            <a:pPr marL="628650" lvl="1" indent="-171450">
              <a:buFont typeface="Arial" panose="020B0604020202020204" pitchFamily="34" charset="0"/>
              <a:buChar char="•"/>
            </a:pPr>
            <a:r>
              <a:rPr lang="en-US" b="0" i="0" dirty="0"/>
              <a:t>Purchase price of the input</a:t>
            </a:r>
          </a:p>
          <a:p>
            <a:pPr marL="628650" lvl="1" indent="-171450">
              <a:buFont typeface="Arial" panose="020B0604020202020204" pitchFamily="34" charset="0"/>
              <a:buChar char="•"/>
            </a:pPr>
            <a:r>
              <a:rPr lang="en-US" b="0" i="0" dirty="0"/>
              <a:t>Insurance costs (if relevant)</a:t>
            </a:r>
          </a:p>
          <a:p>
            <a:pPr marL="628650" lvl="1" indent="-171450">
              <a:buFont typeface="Arial" panose="020B0604020202020204" pitchFamily="34" charset="0"/>
              <a:buChar char="•"/>
            </a:pPr>
            <a:r>
              <a:rPr lang="en-US" b="0" i="0" dirty="0"/>
              <a:t>Other costs (like shipping, handling, clearing fees)</a:t>
            </a:r>
          </a:p>
          <a:p>
            <a:pPr marL="171450" indent="-171450">
              <a:buFont typeface="Arial" panose="020B0604020202020204" pitchFamily="34" charset="0"/>
              <a:buChar char="•"/>
            </a:pPr>
            <a:r>
              <a:rPr lang="en-US" b="0" i="0" dirty="0"/>
              <a:t>Highlight how M&amp;E data is extremely useful here:</a:t>
            </a:r>
          </a:p>
          <a:p>
            <a:pPr marL="628650" lvl="1" indent="-171450">
              <a:buFont typeface="Arial" panose="020B0604020202020204" pitchFamily="34" charset="0"/>
              <a:buChar char="•"/>
            </a:pPr>
            <a:r>
              <a:rPr lang="en-US" b="0" i="0" dirty="0"/>
              <a:t>For example, if Site 1 reached 80% of clients and Site 2 reached 20%, then we can allocate 80% of the supplies costs to Site 1 and 20% to Site 2.</a:t>
            </a:r>
          </a:p>
          <a:p>
            <a:pPr marL="171450" indent="-171450">
              <a:buFont typeface="Arial" panose="020B0604020202020204" pitchFamily="34" charset="0"/>
              <a:buChar char="•"/>
            </a:pPr>
            <a:r>
              <a:rPr lang="en-US" b="0" i="0" dirty="0"/>
              <a:t>This ensures the allocation reflects real service delivery data, not guesses.</a:t>
            </a:r>
          </a:p>
          <a:p>
            <a:pPr marL="171450" indent="-171450">
              <a:buFont typeface="Arial" panose="020B0604020202020204" pitchFamily="34" charset="0"/>
              <a:buChar char="•"/>
            </a:pPr>
            <a:r>
              <a:rPr lang="en-US" b="0" i="0" dirty="0"/>
              <a:t>Emphasize: This is a practical way to use existing program monitoring data to make cost allocation more accurate and credible.</a:t>
            </a:r>
          </a:p>
          <a:p>
            <a:pPr marL="171450" indent="-171450">
              <a:buFont typeface="Arial" panose="020B0604020202020204" pitchFamily="34" charset="0"/>
              <a:buChar char="•"/>
            </a:pPr>
            <a:r>
              <a:rPr lang="en-US" b="0" i="0" dirty="0"/>
              <a:t>No discussion exercise is needed here, this slide is mainly to show participants how to link costing with routine program data they already collect.</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129DA8C6-E638-E79D-6D78-1CBC2F8BD216}"/>
              </a:ext>
            </a:extLst>
          </p:cNvPr>
          <p:cNvSpPr>
            <a:spLocks noGrp="1"/>
          </p:cNvSpPr>
          <p:nvPr>
            <p:ph type="sldNum" sz="quarter" idx="5"/>
          </p:nvPr>
        </p:nvSpPr>
        <p:spPr/>
        <p:txBody>
          <a:bodyPr/>
          <a:lstStyle/>
          <a:p>
            <a:fld id="{A2650739-CA58-487E-82D5-D6324AF33BFA}" type="slidenum">
              <a:rPr lang="en-GB" smtClean="0"/>
              <a:t>65</a:t>
            </a:fld>
            <a:endParaRPr lang="en-GB"/>
          </a:p>
        </p:txBody>
      </p:sp>
    </p:spTree>
    <p:extLst>
      <p:ext uri="{BB962C8B-B14F-4D97-AF65-F5344CB8AC3E}">
        <p14:creationId xmlns:p14="http://schemas.microsoft.com/office/powerpoint/2010/main" val="1577874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CB22E-221E-9E1D-B172-7B7AA5EFD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A3FBC-14E4-106C-9147-153B9C188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E53E9-F1BB-8E0B-4255-61F4F809F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895CD-55BA-6AD4-F097-F4A1C2702868}"/>
              </a:ext>
            </a:extLst>
          </p:cNvPr>
          <p:cNvSpPr>
            <a:spLocks noGrp="1"/>
          </p:cNvSpPr>
          <p:nvPr>
            <p:ph type="sldNum" sz="quarter" idx="5"/>
          </p:nvPr>
        </p:nvSpPr>
        <p:spPr/>
        <p:txBody>
          <a:bodyPr/>
          <a:lstStyle/>
          <a:p>
            <a:fld id="{A2650739-CA58-487E-82D5-D6324AF33BFA}" type="slidenum">
              <a:rPr lang="en-GB" smtClean="0"/>
              <a:t>66</a:t>
            </a:fld>
            <a:endParaRPr lang="en-GB"/>
          </a:p>
        </p:txBody>
      </p:sp>
    </p:spTree>
    <p:extLst>
      <p:ext uri="{BB962C8B-B14F-4D97-AF65-F5344CB8AC3E}">
        <p14:creationId xmlns:p14="http://schemas.microsoft.com/office/powerpoint/2010/main" val="2595624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A9576-CA43-643E-A949-F16622C1D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54A61-10EF-B095-617C-876CE7B74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4813A-66CC-98C9-192B-AD10B77F2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7050A7-FE96-6134-1EC8-8E784DD24DD1}"/>
              </a:ext>
            </a:extLst>
          </p:cNvPr>
          <p:cNvSpPr>
            <a:spLocks noGrp="1"/>
          </p:cNvSpPr>
          <p:nvPr>
            <p:ph type="sldNum" sz="quarter" idx="5"/>
          </p:nvPr>
        </p:nvSpPr>
        <p:spPr/>
        <p:txBody>
          <a:bodyPr/>
          <a:lstStyle/>
          <a:p>
            <a:fld id="{A2650739-CA58-487E-82D5-D6324AF33BFA}" type="slidenum">
              <a:rPr lang="en-GB" smtClean="0"/>
              <a:t>67</a:t>
            </a:fld>
            <a:endParaRPr lang="en-GB"/>
          </a:p>
        </p:txBody>
      </p:sp>
    </p:spTree>
    <p:extLst>
      <p:ext uri="{BB962C8B-B14F-4D97-AF65-F5344CB8AC3E}">
        <p14:creationId xmlns:p14="http://schemas.microsoft.com/office/powerpoint/2010/main" val="8047070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A89A-BED0-B1FE-C5AC-A29B72856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9C0D6-48DE-8351-9605-3111C6DE0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7B717-4B69-5774-F120-631E373B92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Start by reminding participants: Up to now, we’ve looked at expenditures from CLO financial accounts. But these don’t always tell the full story.</a:t>
            </a:r>
          </a:p>
          <a:p>
            <a:pPr marL="171450" indent="-171450">
              <a:buFont typeface="Arial" panose="020B0604020202020204" pitchFamily="34" charset="0"/>
              <a:buChar char="•"/>
            </a:pPr>
            <a:r>
              <a:rPr lang="en-US" b="0" i="0" dirty="0"/>
              <a:t>Explain each category:</a:t>
            </a:r>
          </a:p>
          <a:p>
            <a:pPr marL="628650" lvl="1" indent="-171450">
              <a:buFont typeface="Arial" panose="020B0604020202020204" pitchFamily="34" charset="0"/>
              <a:buChar char="•"/>
            </a:pPr>
            <a:r>
              <a:rPr lang="en-US" b="0" i="0" dirty="0"/>
              <a:t>Other funders’ items: If commodities are procured by partners, CLO accounts won’t show them. </a:t>
            </a:r>
          </a:p>
          <a:p>
            <a:pPr marL="628650" lvl="1" indent="-171450">
              <a:buFont typeface="Arial" panose="020B0604020202020204" pitchFamily="34" charset="0"/>
              <a:buChar char="•"/>
            </a:pPr>
            <a:r>
              <a:rPr lang="en-US" b="0" i="0" dirty="0"/>
              <a:t>Equipment purchased earlier: A motorbike bought two years ago won’t appear in this year’s accounts, but it is still a costed input — so we annualize its value.</a:t>
            </a:r>
          </a:p>
          <a:p>
            <a:pPr marL="628650" lvl="1" indent="-171450">
              <a:buFont typeface="Arial" panose="020B0604020202020204" pitchFamily="34" charset="0"/>
              <a:buChar char="•"/>
            </a:pPr>
            <a:r>
              <a:rPr lang="en-US" b="0" i="0" dirty="0"/>
              <a:t>In-kind contributions: Volunteer peer educators’ time, donated venues for events, or a free billboard space for awareness campaigns. These may not appear in financials but are real resources used.</a:t>
            </a:r>
          </a:p>
          <a:p>
            <a:pPr marL="171450" indent="-171450">
              <a:buFont typeface="Arial" panose="020B0604020202020204" pitchFamily="34" charset="0"/>
              <a:buChar char="•"/>
            </a:pPr>
            <a:r>
              <a:rPr lang="en-US" b="0" i="0" dirty="0"/>
              <a:t>Highlight: This is why we distinguish between financial and economic costs, financial shows what CLOs actually spent; economic includes everything used, whether paid for or not.</a:t>
            </a:r>
          </a:p>
          <a:p>
            <a:pPr marL="171450" indent="-171450">
              <a:buFont typeface="Arial" panose="020B0604020202020204" pitchFamily="34" charset="0"/>
              <a:buChar char="•"/>
            </a:pPr>
            <a:r>
              <a:rPr lang="en-US" b="0" i="0" dirty="0"/>
              <a:t>Encourage participants to share examples from their CLOs where real resources may be missing from financial accounts.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76C9CD5F-827D-B759-91C3-AF3DA3C39E00}"/>
              </a:ext>
            </a:extLst>
          </p:cNvPr>
          <p:cNvSpPr>
            <a:spLocks noGrp="1"/>
          </p:cNvSpPr>
          <p:nvPr>
            <p:ph type="sldNum" sz="quarter" idx="5"/>
          </p:nvPr>
        </p:nvSpPr>
        <p:spPr/>
        <p:txBody>
          <a:bodyPr/>
          <a:lstStyle/>
          <a:p>
            <a:fld id="{A2650739-CA58-487E-82D5-D6324AF33BFA}" type="slidenum">
              <a:rPr lang="en-GB" smtClean="0"/>
              <a:t>68</a:t>
            </a:fld>
            <a:endParaRPr lang="en-GB"/>
          </a:p>
        </p:txBody>
      </p:sp>
    </p:spTree>
    <p:extLst>
      <p:ext uri="{BB962C8B-B14F-4D97-AF65-F5344CB8AC3E}">
        <p14:creationId xmlns:p14="http://schemas.microsoft.com/office/powerpoint/2010/main" val="1858949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42D26-E3E5-15A8-A875-FEC660D5F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9EEDF-0815-D5C7-0A8B-361E731F3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45A63-8738-5351-37E7-6A2458FC81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This tool helps you document all the stakeholders that contribute resources to an intervention or to the organization as a whole.</a:t>
            </a:r>
          </a:p>
          <a:p>
            <a:pPr marL="171450" indent="-171450">
              <a:buFont typeface="Arial" panose="020B0604020202020204" pitchFamily="34" charset="0"/>
              <a:buChar char="•"/>
            </a:pPr>
            <a:r>
              <a:rPr lang="en-US" b="0" dirty="0"/>
              <a:t>Stakeholders can include donors, government agencies, partner NGOs, community groups. </a:t>
            </a:r>
          </a:p>
          <a:p>
            <a:pPr marL="171450" indent="-171450">
              <a:buFont typeface="Arial" panose="020B0604020202020204" pitchFamily="34" charset="0"/>
              <a:buChar char="•"/>
            </a:pPr>
            <a:r>
              <a:rPr lang="en-US" b="0" dirty="0"/>
              <a:t>It makes visible who provides what, whether it’s funding, commodities, staff time, infrastructure</a:t>
            </a:r>
          </a:p>
          <a:p>
            <a:pPr marL="171450" indent="-171450">
              <a:buFont typeface="Arial" panose="020B0604020202020204" pitchFamily="34" charset="0"/>
              <a:buChar char="•"/>
            </a:pPr>
            <a:r>
              <a:rPr lang="en-US" b="0" dirty="0"/>
              <a:t>How it works:</a:t>
            </a:r>
          </a:p>
          <a:p>
            <a:pPr marL="171450" indent="-171450">
              <a:buFont typeface="Arial" panose="020B0604020202020204" pitchFamily="34" charset="0"/>
              <a:buChar char="•"/>
            </a:pPr>
            <a:r>
              <a:rPr lang="en-US" b="0" dirty="0"/>
              <a:t>For each intervention being costed or budgeted, you record:</a:t>
            </a:r>
          </a:p>
          <a:p>
            <a:pPr marL="628650" lvl="1" indent="-171450">
              <a:buFont typeface="Arial" panose="020B0604020202020204" pitchFamily="34" charset="0"/>
              <a:buChar char="•"/>
            </a:pPr>
            <a:r>
              <a:rPr lang="en-US" b="0" dirty="0"/>
              <a:t>The stakeholder/actor (e.g., Ministry of Health, Global Fund, local CLO).</a:t>
            </a:r>
          </a:p>
          <a:p>
            <a:pPr marL="628650" lvl="1" indent="-171450">
              <a:buFont typeface="Arial" panose="020B0604020202020204" pitchFamily="34" charset="0"/>
              <a:buChar char="•"/>
            </a:pPr>
            <a:r>
              <a:rPr lang="en-US" b="0" dirty="0"/>
              <a:t>Their role in delivering the intervention (e.g., provide commodities, supervise staff, mobilize community).</a:t>
            </a:r>
          </a:p>
          <a:p>
            <a:pPr marL="628650" lvl="1" indent="-171450">
              <a:buFont typeface="Arial" panose="020B0604020202020204" pitchFamily="34" charset="0"/>
              <a:buChar char="•"/>
            </a:pPr>
            <a:r>
              <a:rPr lang="en-US" b="0" dirty="0"/>
              <a:t>The resources contributed (be as specific as possible: HIVST kits, staff salaries, meeting space, data systems).</a:t>
            </a:r>
          </a:p>
          <a:p>
            <a:pPr marL="628650" lvl="1" indent="-171450">
              <a:buFont typeface="Arial" panose="020B0604020202020204" pitchFamily="34" charset="0"/>
              <a:buChar char="•"/>
            </a:pPr>
            <a:r>
              <a:rPr lang="en-US" b="0" dirty="0"/>
              <a:t>The type of contribution – is it financial (cash, paid for directly) or in-kind (volunteer time, donated goods, office space)? Sometimes it’s a mix.</a:t>
            </a:r>
          </a:p>
          <a:p>
            <a:pPr marL="628650" lvl="1" indent="-171450">
              <a:buFont typeface="Arial" panose="020B0604020202020204" pitchFamily="34" charset="0"/>
              <a:buChar char="•"/>
            </a:pPr>
            <a:r>
              <a:rPr lang="en-US" b="0" dirty="0"/>
              <a:t>Whether to include it in costing or budgeting. Remember this has to match with the exercise scope you agreed on!</a:t>
            </a:r>
          </a:p>
          <a:p>
            <a:pPr marL="171450" lvl="0" indent="-171450">
              <a:buFont typeface="Arial" panose="020B0604020202020204" pitchFamily="34" charset="0"/>
              <a:buChar char="•"/>
            </a:pPr>
            <a:r>
              <a:rPr lang="en-US" b="0" dirty="0"/>
              <a:t>This mapping is important because financial accounts don’t always tell the whole story. Many CLOs rely on external stakeholders for donated items, shared staff, or free infrastructure. Without stakeholder mapping, these resources are invisible in the costing exercise.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AD7C11D3-4B55-BC60-5B90-7346A2FF9C5C}"/>
              </a:ext>
            </a:extLst>
          </p:cNvPr>
          <p:cNvSpPr>
            <a:spLocks noGrp="1"/>
          </p:cNvSpPr>
          <p:nvPr>
            <p:ph type="sldNum" sz="quarter" idx="5"/>
          </p:nvPr>
        </p:nvSpPr>
        <p:spPr/>
        <p:txBody>
          <a:bodyPr/>
          <a:lstStyle/>
          <a:p>
            <a:fld id="{A2650739-CA58-487E-82D5-D6324AF33BFA}" type="slidenum">
              <a:rPr lang="en-GB" smtClean="0"/>
              <a:t>69</a:t>
            </a:fld>
            <a:endParaRPr lang="en-GB"/>
          </a:p>
        </p:txBody>
      </p:sp>
    </p:spTree>
    <p:extLst>
      <p:ext uri="{BB962C8B-B14F-4D97-AF65-F5344CB8AC3E}">
        <p14:creationId xmlns:p14="http://schemas.microsoft.com/office/powerpoint/2010/main" val="1054250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DCD8-E7DD-254F-5DAB-33DF97ABC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F70A8-BD99-ECD6-26C0-01B2A91E0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39C8B-4751-6A07-6280-65C40238A6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How to run the exercise:</a:t>
            </a:r>
          </a:p>
          <a:p>
            <a:pPr marL="171450" indent="-171450">
              <a:buFont typeface="Arial" panose="020B0604020202020204" pitchFamily="34" charset="0"/>
              <a:buChar char="•"/>
            </a:pPr>
            <a:r>
              <a:rPr lang="en-US" b="0" i="0" dirty="0"/>
              <a:t>Set up the task:</a:t>
            </a:r>
          </a:p>
          <a:p>
            <a:pPr marL="628650" lvl="1" indent="-171450">
              <a:buFont typeface="Arial" panose="020B0604020202020204" pitchFamily="34" charset="0"/>
              <a:buChar char="•"/>
            </a:pPr>
            <a:r>
              <a:rPr lang="en-US" b="0" i="0" dirty="0"/>
              <a:t>Tell participants this tool is best completed in real time as a group exercise.</a:t>
            </a:r>
          </a:p>
          <a:p>
            <a:pPr marL="628650" lvl="1" indent="-171450">
              <a:buFont typeface="Arial" panose="020B0604020202020204" pitchFamily="34" charset="0"/>
              <a:buChar char="•"/>
            </a:pPr>
            <a:r>
              <a:rPr lang="en-US" b="0" i="0" dirty="0"/>
              <a:t>They should map out all stakeholders who provide resources to their intervention or organization.</a:t>
            </a:r>
          </a:p>
          <a:p>
            <a:pPr marL="628650" lvl="1" indent="-171450">
              <a:buFont typeface="Arial" panose="020B0604020202020204" pitchFamily="34" charset="0"/>
              <a:buChar char="•"/>
            </a:pPr>
            <a:r>
              <a:rPr lang="en-US" b="0" i="0" dirty="0"/>
              <a:t>Remind them that this includes not just funders, but also government, community groups, partner NGOs.</a:t>
            </a:r>
          </a:p>
          <a:p>
            <a:pPr marL="628650" lvl="1" indent="-171450">
              <a:buFont typeface="Arial" panose="020B0604020202020204" pitchFamily="34" charset="0"/>
              <a:buChar char="•"/>
            </a:pPr>
            <a:r>
              <a:rPr lang="en-US" b="0" i="0" dirty="0"/>
              <a:t>Complete the table together:</a:t>
            </a:r>
          </a:p>
          <a:p>
            <a:pPr marL="1085850" lvl="2" indent="-171450">
              <a:buFont typeface="Arial" panose="020B0604020202020204" pitchFamily="34" charset="0"/>
              <a:buChar char="•"/>
            </a:pPr>
            <a:r>
              <a:rPr lang="en-US" b="0" i="0" dirty="0"/>
              <a:t>List each stakeholder.</a:t>
            </a:r>
          </a:p>
          <a:p>
            <a:pPr marL="1085850" lvl="2" indent="-171450">
              <a:buFont typeface="Arial" panose="020B0604020202020204" pitchFamily="34" charset="0"/>
              <a:buChar char="•"/>
            </a:pPr>
            <a:r>
              <a:rPr lang="en-US" b="0" i="0" dirty="0"/>
              <a:t>Note their role (e.g., providing staff, commodities, infrastructure, data systems).</a:t>
            </a:r>
          </a:p>
          <a:p>
            <a:pPr marL="1085850" lvl="2" indent="-171450">
              <a:buFont typeface="Arial" panose="020B0604020202020204" pitchFamily="34" charset="0"/>
              <a:buChar char="•"/>
            </a:pPr>
            <a:r>
              <a:rPr lang="en-US" b="0" i="0" dirty="0"/>
              <a:t>Record the specific resources contributed.</a:t>
            </a:r>
          </a:p>
          <a:p>
            <a:pPr marL="1085850" lvl="2" indent="-171450">
              <a:buFont typeface="Arial" panose="020B0604020202020204" pitchFamily="34" charset="0"/>
              <a:buChar char="•"/>
            </a:pPr>
            <a:r>
              <a:rPr lang="en-US" b="0" i="0" dirty="0"/>
              <a:t>Decide the type of contribution (financial, in-kind, or mix).</a:t>
            </a:r>
          </a:p>
          <a:p>
            <a:pPr marL="1085850" lvl="2" indent="-171450">
              <a:buFont typeface="Arial" panose="020B0604020202020204" pitchFamily="34" charset="0"/>
              <a:buChar char="•"/>
            </a:pPr>
            <a:r>
              <a:rPr lang="en-US" b="0" i="0" dirty="0"/>
              <a:t>Discuss whether to include it in the costing or budgeting exercise, checking back to the perspective and scope you defined earlier.</a:t>
            </a:r>
          </a:p>
          <a:p>
            <a:pPr marL="171450" indent="-171450">
              <a:buFont typeface="Arial" panose="020B0604020202020204" pitchFamily="34" charset="0"/>
              <a:buChar char="•"/>
            </a:pPr>
            <a:r>
              <a:rPr lang="en-US" b="0" i="0" dirty="0"/>
              <a:t>Facilitation tips:</a:t>
            </a:r>
          </a:p>
          <a:p>
            <a:pPr marL="628650" lvl="1" indent="-171450">
              <a:buFont typeface="Arial" panose="020B0604020202020204" pitchFamily="34" charset="0"/>
              <a:buChar char="•"/>
            </a:pPr>
            <a:r>
              <a:rPr lang="en-US" b="0" i="0" dirty="0"/>
              <a:t>Encourage them to think beyond what shows up in the books (e.g., donated ARVs, free use of community halls).</a:t>
            </a:r>
          </a:p>
          <a:p>
            <a:pPr marL="628650" lvl="1" indent="-171450">
              <a:buFont typeface="Arial" panose="020B0604020202020204" pitchFamily="34" charset="0"/>
              <a:buChar char="•"/>
            </a:pPr>
            <a:r>
              <a:rPr lang="en-US" b="0" i="0" dirty="0"/>
              <a:t>Use probing questions like: “Is this resource visible in your accounts?” “If not, does it still matter for a full picture of resources?”</a:t>
            </a:r>
          </a:p>
          <a:p>
            <a:pPr marL="628650" lvl="1" indent="-171450">
              <a:buFont typeface="Arial" panose="020B0604020202020204" pitchFamily="34" charset="0"/>
              <a:buChar char="•"/>
            </a:pPr>
            <a:r>
              <a:rPr lang="en-US" b="0" i="0" dirty="0"/>
              <a:t>Emphasize that it’s okay to exclude some contributions, but it’s critical to be transparent and justify why.</a:t>
            </a:r>
          </a:p>
          <a:p>
            <a:pPr marL="628650" lvl="1"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E87CA79-2011-3F52-A390-0EBDED7CC66C}"/>
              </a:ext>
            </a:extLst>
          </p:cNvPr>
          <p:cNvSpPr>
            <a:spLocks noGrp="1"/>
          </p:cNvSpPr>
          <p:nvPr>
            <p:ph type="sldNum" sz="quarter" idx="5"/>
          </p:nvPr>
        </p:nvSpPr>
        <p:spPr/>
        <p:txBody>
          <a:bodyPr/>
          <a:lstStyle/>
          <a:p>
            <a:fld id="{A2650739-CA58-487E-82D5-D6324AF33BFA}" type="slidenum">
              <a:rPr lang="en-GB" smtClean="0"/>
              <a:t>70</a:t>
            </a:fld>
            <a:endParaRPr lang="en-GB"/>
          </a:p>
        </p:txBody>
      </p:sp>
    </p:spTree>
    <p:extLst>
      <p:ext uri="{BB962C8B-B14F-4D97-AF65-F5344CB8AC3E}">
        <p14:creationId xmlns:p14="http://schemas.microsoft.com/office/powerpoint/2010/main" val="3525154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3525-553E-B82A-C31E-4FE28BD47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6ABB4-9CE2-CDEB-38D0-DFAC13200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3B39D-BC5E-9E4A-4C8E-C781AC12B3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Purpose of the tool:</a:t>
            </a:r>
          </a:p>
          <a:p>
            <a:pPr marL="628650" lvl="1" indent="-171450">
              <a:buFont typeface="Arial" panose="020B0604020202020204" pitchFamily="34" charset="0"/>
              <a:buChar char="•"/>
            </a:pPr>
            <a:r>
              <a:rPr lang="en-US" b="0" i="0" dirty="0"/>
              <a:t>Explain that this tool is designed to capture all equipment and vehicles used by the organization, including medical, laboratory, IT, non-medical, furniture and vehicles.</a:t>
            </a:r>
          </a:p>
          <a:p>
            <a:pPr marL="171450" indent="-171450">
              <a:buFont typeface="Arial" panose="020B0604020202020204" pitchFamily="34" charset="0"/>
              <a:buChar char="•"/>
            </a:pPr>
            <a:r>
              <a:rPr lang="en-US" b="0" i="0" dirty="0"/>
              <a:t>Highlight: it’s not just about what the CLO bought, but what the CLO uses. </a:t>
            </a:r>
          </a:p>
          <a:p>
            <a:pPr marL="171450" indent="-171450">
              <a:buFont typeface="Arial" panose="020B0604020202020204" pitchFamily="34" charset="0"/>
              <a:buChar char="•"/>
            </a:pPr>
            <a:r>
              <a:rPr lang="en-US" b="0" i="0" dirty="0"/>
              <a:t>Stress that equipment is valued using its replacement cost, not the original purchase price, because what matters is the current value of resources being used.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7E49DE90-2998-3029-C6E6-84B125CCE986}"/>
              </a:ext>
            </a:extLst>
          </p:cNvPr>
          <p:cNvSpPr>
            <a:spLocks noGrp="1"/>
          </p:cNvSpPr>
          <p:nvPr>
            <p:ph type="sldNum" sz="quarter" idx="5"/>
          </p:nvPr>
        </p:nvSpPr>
        <p:spPr/>
        <p:txBody>
          <a:bodyPr/>
          <a:lstStyle/>
          <a:p>
            <a:fld id="{A2650739-CA58-487E-82D5-D6324AF33BFA}" type="slidenum">
              <a:rPr lang="en-GB" smtClean="0"/>
              <a:t>71</a:t>
            </a:fld>
            <a:endParaRPr lang="en-GB"/>
          </a:p>
        </p:txBody>
      </p:sp>
    </p:spTree>
    <p:extLst>
      <p:ext uri="{BB962C8B-B14F-4D97-AF65-F5344CB8AC3E}">
        <p14:creationId xmlns:p14="http://schemas.microsoft.com/office/powerpoint/2010/main" val="2557486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860C-D554-2BA5-FF8C-6F2F6BC92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326B4-CFD9-D31F-6DAA-E3C3E328B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D15D9-550B-6D1E-A576-8089D843FF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Does your organization already have an equipment or asset inventory?</a:t>
            </a:r>
          </a:p>
          <a:p>
            <a:pPr marL="628650" lvl="1" indent="-171450">
              <a:buFont typeface="Arial" panose="020B0604020202020204" pitchFamily="34" charset="0"/>
              <a:buChar char="•"/>
            </a:pPr>
            <a:r>
              <a:rPr lang="en-US" b="0" i="0" dirty="0"/>
              <a:t>Some may have it under finance, others under administration.</a:t>
            </a:r>
          </a:p>
          <a:p>
            <a:pPr marL="628650" lvl="1" indent="-171450">
              <a:buFont typeface="Arial" panose="020B0604020202020204" pitchFamily="34" charset="0"/>
              <a:buChar char="•"/>
            </a:pPr>
            <a:r>
              <a:rPr lang="en-US" b="0" i="0" dirty="0"/>
              <a:t>They might call it an "asset register" or “inventory list.”</a:t>
            </a:r>
          </a:p>
          <a:p>
            <a:pPr marL="171450" indent="-171450">
              <a:buFont typeface="Arial" panose="020B0604020202020204" pitchFamily="34" charset="0"/>
              <a:buChar char="•"/>
            </a:pPr>
            <a:r>
              <a:rPr lang="en-US" b="0" i="0" dirty="0"/>
              <a:t>Does it include all the information shown here?</a:t>
            </a:r>
          </a:p>
          <a:p>
            <a:pPr marL="628650" lvl="1" indent="-171450">
              <a:buFont typeface="Arial" panose="020B0604020202020204" pitchFamily="34" charset="0"/>
              <a:buChar char="•"/>
            </a:pPr>
            <a:r>
              <a:rPr lang="en-US" b="0" i="0" dirty="0"/>
              <a:t>Many inventories miss key fields like payer, allocation, or current replacement value.</a:t>
            </a:r>
          </a:p>
          <a:p>
            <a:pPr marL="171450" indent="-171450">
              <a:buFont typeface="Arial" panose="020B0604020202020204" pitchFamily="34" charset="0"/>
              <a:buChar char="•"/>
            </a:pPr>
            <a:r>
              <a:rPr lang="en-US" b="0" i="0" dirty="0"/>
              <a:t>Is it updated regularly?</a:t>
            </a:r>
          </a:p>
          <a:p>
            <a:pPr marL="628650" lvl="1" indent="-171450">
              <a:buFont typeface="Arial" panose="020B0604020202020204" pitchFamily="34" charset="0"/>
              <a:buChar char="•"/>
            </a:pPr>
            <a:r>
              <a:rPr lang="en-US" b="0" i="0" dirty="0"/>
              <a:t>Often, inventories are created once for audits or donor requirements, but not consistently updated.</a:t>
            </a:r>
          </a:p>
          <a:p>
            <a:pPr marL="628650" lvl="1" indent="-171450">
              <a:buFont typeface="Arial" panose="020B0604020202020204" pitchFamily="34" charset="0"/>
              <a:buChar char="•"/>
            </a:pPr>
            <a:r>
              <a:rPr lang="en-US" b="0" i="0" dirty="0"/>
              <a:t>Ask participants: How up to date is yours? What’s missing?</a:t>
            </a:r>
          </a:p>
          <a:p>
            <a:pPr marL="171450" indent="-171450">
              <a:buFont typeface="Arial" panose="020B0604020202020204" pitchFamily="34" charset="0"/>
              <a:buChar char="•"/>
            </a:pPr>
            <a:r>
              <a:rPr lang="en-US" b="0" i="0" dirty="0"/>
              <a:t>What would need to change to make this tool usable in your CLO?</a:t>
            </a:r>
          </a:p>
          <a:p>
            <a:pPr marL="628650" lvl="1" indent="-171450">
              <a:buFont typeface="Arial" panose="020B0604020202020204" pitchFamily="34" charset="0"/>
              <a:buChar char="•"/>
            </a:pPr>
            <a:r>
              <a:rPr lang="en-US" b="0" i="0" dirty="0"/>
              <a:t>Could fields be added?</a:t>
            </a:r>
          </a:p>
          <a:p>
            <a:pPr marL="628650" lvl="1" indent="-171450">
              <a:buFont typeface="Arial" panose="020B0604020202020204" pitchFamily="34" charset="0"/>
              <a:buChar char="•"/>
            </a:pPr>
            <a:r>
              <a:rPr lang="en-US" b="0" i="0" dirty="0"/>
              <a:t>Who would update it?</a:t>
            </a:r>
          </a:p>
          <a:p>
            <a:pPr marL="171450" indent="-171450">
              <a:buFont typeface="Arial" panose="020B0604020202020204" pitchFamily="34" charset="0"/>
              <a:buChar char="•"/>
            </a:pPr>
            <a:r>
              <a:rPr lang="en-US" b="0" i="0" dirty="0"/>
              <a:t>Key message to stress:</a:t>
            </a:r>
          </a:p>
          <a:p>
            <a:pPr marL="628650" lvl="1" indent="-171450">
              <a:buFont typeface="Arial" panose="020B0604020202020204" pitchFamily="34" charset="0"/>
              <a:buChar char="•"/>
            </a:pPr>
            <a:r>
              <a:rPr lang="en-US" b="0" i="0" dirty="0"/>
              <a:t>An updated equipment inventory is critical for economic costing, since older purchases and donated items won’t appear in annual accounts.</a:t>
            </a:r>
          </a:p>
          <a:p>
            <a:pPr marL="628650" lvl="1" indent="-171450">
              <a:buFont typeface="Arial" panose="020B0604020202020204" pitchFamily="34" charset="0"/>
              <a:buChar char="•"/>
            </a:pPr>
            <a:r>
              <a:rPr lang="en-US" b="0" i="0" dirty="0"/>
              <a:t>Encourage participants to see this not as “extra work” but as a tool that helps CLOs demonstrate the full value of the resources they manage.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6FFEBDFE-0023-A022-D917-27DA024D5ECF}"/>
              </a:ext>
            </a:extLst>
          </p:cNvPr>
          <p:cNvSpPr>
            <a:spLocks noGrp="1"/>
          </p:cNvSpPr>
          <p:nvPr>
            <p:ph type="sldNum" sz="quarter" idx="5"/>
          </p:nvPr>
        </p:nvSpPr>
        <p:spPr/>
        <p:txBody>
          <a:bodyPr/>
          <a:lstStyle/>
          <a:p>
            <a:fld id="{A2650739-CA58-487E-82D5-D6324AF33BFA}" type="slidenum">
              <a:rPr lang="en-GB" smtClean="0"/>
              <a:t>72</a:t>
            </a:fld>
            <a:endParaRPr lang="en-GB"/>
          </a:p>
        </p:txBody>
      </p:sp>
    </p:spTree>
    <p:extLst>
      <p:ext uri="{BB962C8B-B14F-4D97-AF65-F5344CB8AC3E}">
        <p14:creationId xmlns:p14="http://schemas.microsoft.com/office/powerpoint/2010/main" val="22185731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8AEB-534B-BA63-DEAB-C67CA2EB4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FA58F-EE2E-FB6E-C998-02CB084CF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8D2AD-40DE-3353-05AD-BEFCF6BBBA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Introduce the exercise: explain that in-kind contributions are goods and services that support interventions but are not paid for by the organization.</a:t>
            </a:r>
          </a:p>
          <a:p>
            <a:pPr marL="171450" indent="-171450">
              <a:buFont typeface="Arial" panose="020B0604020202020204" pitchFamily="34" charset="0"/>
              <a:buChar char="•"/>
            </a:pPr>
            <a:r>
              <a:rPr lang="en-US" b="0" i="0" dirty="0"/>
              <a:t>Emphasize: these are important to capture because they show the true economic cost of community-led interventions.</a:t>
            </a:r>
          </a:p>
          <a:p>
            <a:pPr marL="171450" indent="-171450">
              <a:buFont typeface="Arial" panose="020B0604020202020204" pitchFamily="34" charset="0"/>
              <a:buChar char="•"/>
            </a:pPr>
            <a:r>
              <a:rPr lang="en-US" b="0" i="0" dirty="0"/>
              <a:t>Instruct participants to:</a:t>
            </a:r>
          </a:p>
          <a:p>
            <a:pPr marL="628650" lvl="1" indent="-171450">
              <a:buFont typeface="Arial" panose="020B0604020202020204" pitchFamily="34" charset="0"/>
              <a:buChar char="•"/>
            </a:pPr>
            <a:r>
              <a:rPr lang="en-US" b="0" i="0" dirty="0"/>
              <a:t>Write down all in-kind contributions they can think of (on paper, board, or flip chart).</a:t>
            </a:r>
          </a:p>
          <a:p>
            <a:pPr marL="628650" lvl="1" indent="-171450">
              <a:buFont typeface="Arial" panose="020B0604020202020204" pitchFamily="34" charset="0"/>
              <a:buChar char="•"/>
            </a:pPr>
            <a:r>
              <a:rPr lang="en-US" b="0" i="0" dirty="0"/>
              <a:t>Focus on big-ticket items (e.g. volunteer time, donated office space, vehicles)</a:t>
            </a:r>
          </a:p>
          <a:p>
            <a:pPr marL="171450" indent="-171450">
              <a:buFont typeface="Arial" panose="020B0604020202020204" pitchFamily="34" charset="0"/>
              <a:buChar char="•"/>
            </a:pPr>
            <a:r>
              <a:rPr lang="en-US" b="0" i="0" dirty="0"/>
              <a:t>Remind them what to exclude:</a:t>
            </a:r>
          </a:p>
          <a:p>
            <a:pPr marL="628650" lvl="1" indent="-171450">
              <a:buFont typeface="Arial" panose="020B0604020202020204" pitchFamily="34" charset="0"/>
              <a:buChar char="•"/>
            </a:pPr>
            <a:r>
              <a:rPr lang="en-US" b="0" i="0" dirty="0"/>
              <a:t>Normal personal costs (e.g. commuting to work).</a:t>
            </a:r>
          </a:p>
          <a:p>
            <a:pPr marL="628650" lvl="1" indent="-171450">
              <a:buFont typeface="Arial" panose="020B0604020202020204" pitchFamily="34" charset="0"/>
              <a:buChar char="•"/>
            </a:pPr>
            <a:r>
              <a:rPr lang="en-US" b="0" i="0" dirty="0"/>
              <a:t>Out-of-pocket expenses if they are reimbursed.</a:t>
            </a:r>
          </a:p>
          <a:p>
            <a:pPr marL="171450" indent="-171450">
              <a:buFont typeface="Arial" panose="020B0604020202020204" pitchFamily="34" charset="0"/>
              <a:buChar char="•"/>
            </a:pPr>
            <a:r>
              <a:rPr lang="en-US" b="0" i="0" dirty="0"/>
              <a:t>Encourage participants to draw from earlier exercises but make sure to add anything missing that has not yet been identified. </a:t>
            </a:r>
          </a:p>
          <a:p>
            <a:pPr marL="628650" lvl="1" indent="-171450">
              <a:buFont typeface="Arial" panose="020B0604020202020204" pitchFamily="34" charset="0"/>
              <a:buChar char="•"/>
            </a:pPr>
            <a:r>
              <a:rPr lang="en-US" b="0" i="0" dirty="0"/>
              <a:t>Process mapping (direct delivery resources).</a:t>
            </a:r>
          </a:p>
          <a:p>
            <a:pPr marL="628650" lvl="1" indent="-171450">
              <a:buFont typeface="Arial" panose="020B0604020202020204" pitchFamily="34" charset="0"/>
              <a:buChar char="•"/>
            </a:pPr>
            <a:r>
              <a:rPr lang="en-US" b="0" i="0" dirty="0"/>
              <a:t>Central resource mapping (shared organizational inputs).</a:t>
            </a:r>
          </a:p>
          <a:p>
            <a:pPr marL="628650" lvl="1" indent="-171450">
              <a:buFont typeface="Arial" panose="020B0604020202020204" pitchFamily="34" charset="0"/>
              <a:buChar char="•"/>
            </a:pPr>
            <a:r>
              <a:rPr lang="en-US" b="0" i="0" dirty="0"/>
              <a:t>Stakeholder mapping (partners who provide in-kind support).</a:t>
            </a:r>
          </a:p>
          <a:p>
            <a:pPr marL="171450" indent="-171450">
              <a:buFont typeface="Arial" panose="020B0604020202020204" pitchFamily="34" charset="0"/>
              <a:buChar char="•"/>
            </a:pPr>
            <a:r>
              <a:rPr lang="en-US" b="0" i="0" dirty="0"/>
              <a:t>Stress that this is a first step—a brainstorm. Later, these items will need to be reviewed, measured, and valued.</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DA160F4-2F3C-BFD7-7063-06051E7B34DF}"/>
              </a:ext>
            </a:extLst>
          </p:cNvPr>
          <p:cNvSpPr>
            <a:spLocks noGrp="1"/>
          </p:cNvSpPr>
          <p:nvPr>
            <p:ph type="sldNum" sz="quarter" idx="5"/>
          </p:nvPr>
        </p:nvSpPr>
        <p:spPr/>
        <p:txBody>
          <a:bodyPr/>
          <a:lstStyle/>
          <a:p>
            <a:fld id="{A2650739-CA58-487E-82D5-D6324AF33BFA}" type="slidenum">
              <a:rPr lang="en-GB" smtClean="0"/>
              <a:t>73</a:t>
            </a:fld>
            <a:endParaRPr lang="en-GB"/>
          </a:p>
        </p:txBody>
      </p:sp>
    </p:spTree>
    <p:extLst>
      <p:ext uri="{BB962C8B-B14F-4D97-AF65-F5344CB8AC3E}">
        <p14:creationId xmlns:p14="http://schemas.microsoft.com/office/powerpoint/2010/main" val="34224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14A38-71F5-3F40-25CE-DCB97795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54BF1-CE2F-B8FB-357B-C9813912F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745FB-C1ED-8B31-4846-4EED265D5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highlight the key differences between budgeting and cost analysis.</a:t>
            </a:r>
          </a:p>
          <a:p>
            <a:pPr marL="171450" indent="-171450">
              <a:buFont typeface="Arial" panose="020B0604020202020204" pitchFamily="34" charset="0"/>
              <a:buChar char="•"/>
            </a:pPr>
            <a:r>
              <a:rPr lang="en-US" b="0" dirty="0"/>
              <a:t>Emphasize that:</a:t>
            </a:r>
          </a:p>
          <a:p>
            <a:pPr marL="628650" lvl="1" indent="-171450">
              <a:buFont typeface="Arial" panose="020B0604020202020204" pitchFamily="34" charset="0"/>
              <a:buChar char="•"/>
            </a:pPr>
            <a:r>
              <a:rPr lang="en-US" b="0" dirty="0"/>
              <a:t>Budgeting is forward-looking (prospective), based on anticipated or modeled costs and results, often guided by protocols or expectations, not necessarily reality, and generally excludes in-kind contributions.</a:t>
            </a:r>
          </a:p>
          <a:p>
            <a:pPr marL="628650" lvl="1" indent="-171450">
              <a:buFont typeface="Arial" panose="020B0604020202020204" pitchFamily="34" charset="0"/>
              <a:buChar char="•"/>
            </a:pPr>
            <a:r>
              <a:rPr lang="en-US" b="0" dirty="0"/>
              <a:t>Cost analysis is backward-looking (retrospective or current), based on observed expenditures and results, and in full economic analysis includes capital costs and in-kind contributions.</a:t>
            </a:r>
          </a:p>
          <a:p>
            <a:pPr marL="628650" lvl="1" indent="-171450">
              <a:buFont typeface="Arial" panose="020B0604020202020204" pitchFamily="34" charset="0"/>
              <a:buChar char="•"/>
            </a:pPr>
            <a:r>
              <a:rPr lang="en-US" b="0" dirty="0"/>
              <a:t>Methodologically, budgeting often uses a bottom-up (price × quantity) approach, while cost analysis often uses a top-down allocation of expenditures across inputs, and interventions. </a:t>
            </a:r>
          </a:p>
          <a:p>
            <a:pPr marL="171450" indent="-171450">
              <a:buFont typeface="Arial" panose="020B0604020202020204" pitchFamily="34" charset="0"/>
              <a:buChar char="•"/>
            </a:pPr>
            <a:r>
              <a:rPr lang="en-US" b="0" dirty="0"/>
              <a:t>Clarify that both approaches are valuable but serve different purposes: budgeting is for planning future activities, cost analysis is for understanding actual resource use. </a:t>
            </a:r>
          </a:p>
          <a:p>
            <a:pPr marL="171450" indent="-171450">
              <a:buFont typeface="Arial" panose="020B0604020202020204" pitchFamily="34" charset="0"/>
              <a:buChar char="•"/>
            </a:pPr>
            <a:r>
              <a:rPr lang="en-US" b="0" dirty="0"/>
              <a:t>Refer to Chapters 3 &amp; 4 of the Guidelines for further details.</a:t>
            </a:r>
            <a:endParaRPr lang="en-GB" b="0" dirty="0"/>
          </a:p>
        </p:txBody>
      </p:sp>
      <p:sp>
        <p:nvSpPr>
          <p:cNvPr id="4" name="Slide Number Placeholder 3">
            <a:extLst>
              <a:ext uri="{FF2B5EF4-FFF2-40B4-BE49-F238E27FC236}">
                <a16:creationId xmlns:a16="http://schemas.microsoft.com/office/drawing/2014/main" id="{9471D88C-14D0-1AB3-C5FE-31D2C5F0B27D}"/>
              </a:ext>
            </a:extLst>
          </p:cNvPr>
          <p:cNvSpPr>
            <a:spLocks noGrp="1"/>
          </p:cNvSpPr>
          <p:nvPr>
            <p:ph type="sldNum" sz="quarter" idx="5"/>
          </p:nvPr>
        </p:nvSpPr>
        <p:spPr/>
        <p:txBody>
          <a:bodyPr/>
          <a:lstStyle/>
          <a:p>
            <a:fld id="{A2650739-CA58-487E-82D5-D6324AF33BFA}" type="slidenum">
              <a:rPr lang="en-GB" smtClean="0"/>
              <a:t>10</a:t>
            </a:fld>
            <a:endParaRPr lang="en-GB"/>
          </a:p>
        </p:txBody>
      </p:sp>
    </p:spTree>
    <p:extLst>
      <p:ext uri="{BB962C8B-B14F-4D97-AF65-F5344CB8AC3E}">
        <p14:creationId xmlns:p14="http://schemas.microsoft.com/office/powerpoint/2010/main" val="4273767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F2AB7-6BC1-825A-4635-907FB5516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502F8-E89C-1550-3330-675FD2C86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61EFE-8BFA-E121-D8AB-696AE2794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13B98-6EAF-ACB5-280E-C3DC5804C015}"/>
              </a:ext>
            </a:extLst>
          </p:cNvPr>
          <p:cNvSpPr>
            <a:spLocks noGrp="1"/>
          </p:cNvSpPr>
          <p:nvPr>
            <p:ph type="sldNum" sz="quarter" idx="5"/>
          </p:nvPr>
        </p:nvSpPr>
        <p:spPr/>
        <p:txBody>
          <a:bodyPr/>
          <a:lstStyle/>
          <a:p>
            <a:fld id="{A2650739-CA58-487E-82D5-D6324AF33BFA}" type="slidenum">
              <a:rPr lang="en-GB" smtClean="0"/>
              <a:t>74</a:t>
            </a:fld>
            <a:endParaRPr lang="en-GB"/>
          </a:p>
        </p:txBody>
      </p:sp>
    </p:spTree>
    <p:extLst>
      <p:ext uri="{BB962C8B-B14F-4D97-AF65-F5344CB8AC3E}">
        <p14:creationId xmlns:p14="http://schemas.microsoft.com/office/powerpoint/2010/main" val="4022134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DDDE-F4C2-8490-8510-45630BC5A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0F169-796A-3E8C-AD88-AB042CA18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2A00D-887E-D40B-F5E5-9223A8CB72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Introduce the slide as a recap: Let’s pause for a moment and review what we’ve achieved so far in this training.</a:t>
            </a:r>
          </a:p>
          <a:p>
            <a:pPr marL="171450" indent="-171450">
              <a:buFont typeface="Arial" panose="020B0604020202020204" pitchFamily="34" charset="0"/>
              <a:buChar char="•"/>
            </a:pPr>
            <a:r>
              <a:rPr lang="en-US" b="0" i="0" dirty="0"/>
              <a:t>Walk through the list point by point:</a:t>
            </a:r>
          </a:p>
          <a:p>
            <a:pPr marL="628650" lvl="1" indent="-171450">
              <a:buFont typeface="Arial" panose="020B0604020202020204" pitchFamily="34" charset="0"/>
              <a:buChar char="•"/>
            </a:pPr>
            <a:r>
              <a:rPr lang="en-US" b="0" i="0" dirty="0"/>
              <a:t>Basic health economics concepts: making sure everyone understands the building blocks.</a:t>
            </a:r>
          </a:p>
          <a:p>
            <a:pPr marL="628650" lvl="1" indent="-171450">
              <a:buFont typeface="Arial" panose="020B0604020202020204" pitchFamily="34" charset="0"/>
              <a:buChar char="•"/>
            </a:pPr>
            <a:r>
              <a:rPr lang="en-US" b="0" i="0" dirty="0"/>
              <a:t>Defining and mapping resources: ensuring clarity on what inputs are needed.</a:t>
            </a:r>
          </a:p>
          <a:p>
            <a:pPr marL="628650" lvl="1" indent="-171450">
              <a:buFont typeface="Arial" panose="020B0604020202020204" pitchFamily="34" charset="0"/>
              <a:buChar char="•"/>
            </a:pPr>
            <a:r>
              <a:rPr lang="en-US" b="0" i="0" dirty="0"/>
              <a:t>Methodology: confirming how the costing/budgeting will be carried out.</a:t>
            </a:r>
          </a:p>
          <a:p>
            <a:pPr marL="628650" lvl="1" indent="-171450">
              <a:buFont typeface="Arial" panose="020B0604020202020204" pitchFamily="34" charset="0"/>
              <a:buChar char="•"/>
            </a:pPr>
            <a:r>
              <a:rPr lang="en-US" b="0" i="0" dirty="0"/>
              <a:t>Tools for shared and central resources: adapting them to the CLO’s context.</a:t>
            </a:r>
          </a:p>
          <a:p>
            <a:pPr marL="628650" lvl="1" indent="-171450">
              <a:buFont typeface="Arial" panose="020B0604020202020204" pitchFamily="34" charset="0"/>
              <a:buChar char="•"/>
            </a:pPr>
            <a:r>
              <a:rPr lang="en-US" b="0" i="0" dirty="0"/>
              <a:t>Bottom-up resources: identifying which ones need detailed capture.</a:t>
            </a:r>
          </a:p>
          <a:p>
            <a:pPr marL="171450" indent="-171450">
              <a:buFont typeface="Arial" panose="020B0604020202020204" pitchFamily="34" charset="0"/>
              <a:buChar char="•"/>
            </a:pPr>
            <a:r>
              <a:rPr lang="en-US" b="0" i="0" dirty="0"/>
              <a:t>Emphasize progress made: We’ve laid the foundation by making sure the concepts, resources, and tools are clear.</a:t>
            </a:r>
          </a:p>
          <a:p>
            <a:pPr marL="171450" indent="-171450">
              <a:buFont typeface="Arial" panose="020B0604020202020204" pitchFamily="34" charset="0"/>
              <a:buChar char="•"/>
            </a:pPr>
            <a:r>
              <a:rPr lang="en-US" b="0" i="0" dirty="0"/>
              <a:t>Transition to next steps: Now, we’ll shift focus to the practical side: mapping and planning the actual data collection, and reviewing the logistical and administrative steps needed to carry this out smoothly.</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F4AAD9C8-23BE-06AB-2796-565961803DC8}"/>
              </a:ext>
            </a:extLst>
          </p:cNvPr>
          <p:cNvSpPr>
            <a:spLocks noGrp="1"/>
          </p:cNvSpPr>
          <p:nvPr>
            <p:ph type="sldNum" sz="quarter" idx="5"/>
          </p:nvPr>
        </p:nvSpPr>
        <p:spPr/>
        <p:txBody>
          <a:bodyPr/>
          <a:lstStyle/>
          <a:p>
            <a:fld id="{A2650739-CA58-487E-82D5-D6324AF33BFA}" type="slidenum">
              <a:rPr lang="en-GB" smtClean="0"/>
              <a:t>75</a:t>
            </a:fld>
            <a:endParaRPr lang="en-GB"/>
          </a:p>
        </p:txBody>
      </p:sp>
    </p:spTree>
    <p:extLst>
      <p:ext uri="{BB962C8B-B14F-4D97-AF65-F5344CB8AC3E}">
        <p14:creationId xmlns:p14="http://schemas.microsoft.com/office/powerpoint/2010/main" val="20313280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F77B-6327-5629-E192-8385D8460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11D70-1D74-F136-2929-0FFACE5E7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5B09E-8564-521B-5A5A-AB8449C35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8AB818-7F55-A52C-5D16-6B944CB6764D}"/>
              </a:ext>
            </a:extLst>
          </p:cNvPr>
          <p:cNvSpPr>
            <a:spLocks noGrp="1"/>
          </p:cNvSpPr>
          <p:nvPr>
            <p:ph type="sldNum" sz="quarter" idx="5"/>
          </p:nvPr>
        </p:nvSpPr>
        <p:spPr/>
        <p:txBody>
          <a:bodyPr/>
          <a:lstStyle/>
          <a:p>
            <a:fld id="{A2650739-CA58-487E-82D5-D6324AF33BFA}" type="slidenum">
              <a:rPr lang="en-GB" smtClean="0"/>
              <a:t>76</a:t>
            </a:fld>
            <a:endParaRPr lang="en-GB"/>
          </a:p>
        </p:txBody>
      </p:sp>
    </p:spTree>
    <p:extLst>
      <p:ext uri="{BB962C8B-B14F-4D97-AF65-F5344CB8AC3E}">
        <p14:creationId xmlns:p14="http://schemas.microsoft.com/office/powerpoint/2010/main" val="3993189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726F-649F-D097-FBC7-D9F902D7A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2BB4F-8925-93AC-4706-1F6FA296C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2C24A-4C2C-2396-8730-22ECBF085B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Introduce the slide as a recap: Let’s pause for a moment and review what we’ve achieved so far in this training.</a:t>
            </a:r>
          </a:p>
          <a:p>
            <a:pPr marL="171450" indent="-171450">
              <a:buFont typeface="Arial" panose="020B0604020202020204" pitchFamily="34" charset="0"/>
              <a:buChar char="•"/>
            </a:pPr>
            <a:r>
              <a:rPr lang="en-US" b="0" i="0" dirty="0"/>
              <a:t>Walk through the list point by point:</a:t>
            </a:r>
          </a:p>
          <a:p>
            <a:pPr marL="628650" lvl="1" indent="-171450">
              <a:buFont typeface="Arial" panose="020B0604020202020204" pitchFamily="34" charset="0"/>
              <a:buChar char="•"/>
            </a:pPr>
            <a:r>
              <a:rPr lang="en-US" b="0" i="0" dirty="0"/>
              <a:t>Basic health economics concepts: making sure everyone understands the building blocks.</a:t>
            </a:r>
          </a:p>
          <a:p>
            <a:pPr marL="628650" lvl="1" indent="-171450">
              <a:buFont typeface="Arial" panose="020B0604020202020204" pitchFamily="34" charset="0"/>
              <a:buChar char="•"/>
            </a:pPr>
            <a:r>
              <a:rPr lang="en-US" b="0" i="0" dirty="0"/>
              <a:t>Defining and mapping resources: ensuring clarity on what inputs are needed.</a:t>
            </a:r>
          </a:p>
          <a:p>
            <a:pPr marL="628650" lvl="1" indent="-171450">
              <a:buFont typeface="Arial" panose="020B0604020202020204" pitchFamily="34" charset="0"/>
              <a:buChar char="•"/>
            </a:pPr>
            <a:r>
              <a:rPr lang="en-US" b="0" i="0" dirty="0"/>
              <a:t>Methodology: confirming how the costing/budgeting will be carried out.</a:t>
            </a:r>
          </a:p>
          <a:p>
            <a:pPr marL="628650" lvl="1" indent="-171450">
              <a:buFont typeface="Arial" panose="020B0604020202020204" pitchFamily="34" charset="0"/>
              <a:buChar char="•"/>
            </a:pPr>
            <a:r>
              <a:rPr lang="en-US" b="0" i="0" dirty="0"/>
              <a:t>Tools for shared and central resources: adapting them to the CLO’s context.</a:t>
            </a:r>
          </a:p>
          <a:p>
            <a:pPr marL="628650" lvl="1" indent="-171450">
              <a:buFont typeface="Arial" panose="020B0604020202020204" pitchFamily="34" charset="0"/>
              <a:buChar char="•"/>
            </a:pPr>
            <a:r>
              <a:rPr lang="en-US" b="0" i="0" dirty="0"/>
              <a:t>Bottom-up resources: identifying which ones need detailed capture.</a:t>
            </a:r>
          </a:p>
          <a:p>
            <a:pPr marL="171450" indent="-171450">
              <a:buFont typeface="Arial" panose="020B0604020202020204" pitchFamily="34" charset="0"/>
              <a:buChar char="•"/>
            </a:pPr>
            <a:r>
              <a:rPr lang="en-US" b="0" i="0" dirty="0"/>
              <a:t>Emphasize progress made: We’ve laid the foundation by making sure the concepts, resources, and tools are clear.</a:t>
            </a:r>
          </a:p>
          <a:p>
            <a:pPr marL="171450" indent="-171450">
              <a:buFont typeface="Arial" panose="020B0604020202020204" pitchFamily="34" charset="0"/>
              <a:buChar char="•"/>
            </a:pPr>
            <a:r>
              <a:rPr lang="en-US" b="0" i="0" dirty="0"/>
              <a:t>Transition to next steps: Now, we’ll shift focus to the practical side: mapping and planning the actual data collection, and reviewing the logistical and administrative steps needed to carry this out smoothly.</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F47D09A0-68B0-575E-50AD-DD6AC6B570EE}"/>
              </a:ext>
            </a:extLst>
          </p:cNvPr>
          <p:cNvSpPr>
            <a:spLocks noGrp="1"/>
          </p:cNvSpPr>
          <p:nvPr>
            <p:ph type="sldNum" sz="quarter" idx="5"/>
          </p:nvPr>
        </p:nvSpPr>
        <p:spPr/>
        <p:txBody>
          <a:bodyPr/>
          <a:lstStyle/>
          <a:p>
            <a:fld id="{A2650739-CA58-487E-82D5-D6324AF33BFA}" type="slidenum">
              <a:rPr lang="en-GB" smtClean="0"/>
              <a:t>77</a:t>
            </a:fld>
            <a:endParaRPr lang="en-GB"/>
          </a:p>
        </p:txBody>
      </p:sp>
    </p:spTree>
    <p:extLst>
      <p:ext uri="{BB962C8B-B14F-4D97-AF65-F5344CB8AC3E}">
        <p14:creationId xmlns:p14="http://schemas.microsoft.com/office/powerpoint/2010/main" val="30733071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F94F-7768-25E3-36E8-6FE7B7F0B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2ECCB-78EB-4AF6-0411-A0F25E527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4D659-249B-0965-C68B-2BB717646F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Refer to Chapter 5.1.6 and Appendix 4 (Data Mapping Tool).</a:t>
            </a:r>
          </a:p>
          <a:p>
            <a:pPr marL="171450" indent="-171450">
              <a:buFont typeface="Arial" panose="020B0604020202020204" pitchFamily="34" charset="0"/>
              <a:buChar char="•"/>
            </a:pPr>
            <a:r>
              <a:rPr lang="en-US" b="0" i="0" dirty="0"/>
              <a:t>Explain: This step pulls everything together. We now look at all the inputs identified earlier and map the data we need to capture their costs.</a:t>
            </a:r>
          </a:p>
          <a:p>
            <a:pPr marL="171450" indent="-171450">
              <a:buFont typeface="Arial" panose="020B0604020202020204" pitchFamily="34" charset="0"/>
              <a:buChar char="•"/>
            </a:pPr>
            <a:r>
              <a:rPr lang="en-US" b="0" i="0" dirty="0"/>
              <a:t>Key points to cover:</a:t>
            </a:r>
          </a:p>
          <a:p>
            <a:pPr marL="628650" lvl="1" indent="-171450">
              <a:buFont typeface="Arial" panose="020B0604020202020204" pitchFamily="34" charset="0"/>
              <a:buChar char="•"/>
            </a:pPr>
            <a:r>
              <a:rPr lang="en-US" b="0" i="0" dirty="0"/>
              <a:t>Use the inputs identified in process mapping (direct), central mapping (shared), and stakeholder mapping (contributors).</a:t>
            </a:r>
          </a:p>
          <a:p>
            <a:pPr marL="628650" lvl="1" indent="-171450">
              <a:buFont typeface="Arial" panose="020B0604020202020204" pitchFamily="34" charset="0"/>
              <a:buChar char="•"/>
            </a:pPr>
            <a:r>
              <a:rPr lang="en-US" b="0" i="0" dirty="0"/>
              <a:t>For each input, identify whether it is financial or in-kind.</a:t>
            </a:r>
          </a:p>
          <a:p>
            <a:pPr marL="628650" lvl="1" indent="-171450">
              <a:buFont typeface="Arial" panose="020B0604020202020204" pitchFamily="34" charset="0"/>
              <a:buChar char="•"/>
            </a:pPr>
            <a:r>
              <a:rPr lang="en-US" b="0" i="0" dirty="0"/>
              <a:t>Ask: Do we already have reliable data for quantity, price, and allocation factor?</a:t>
            </a:r>
          </a:p>
          <a:p>
            <a:pPr marL="628650" lvl="1" indent="-171450">
              <a:buFont typeface="Arial" panose="020B0604020202020204" pitchFamily="34" charset="0"/>
              <a:buChar char="•"/>
            </a:pPr>
            <a:r>
              <a:rPr lang="en-US" b="0" i="0" dirty="0"/>
              <a:t>Map where the data will come from: invoices, payroll, registries, monitoring systems, or primary data collection (example: allocation factor tools)</a:t>
            </a:r>
          </a:p>
          <a:p>
            <a:pPr marL="628650" lvl="1" indent="-171450">
              <a:buFont typeface="Arial" panose="020B0604020202020204" pitchFamily="34" charset="0"/>
              <a:buChar char="•"/>
            </a:pPr>
            <a:r>
              <a:rPr lang="en-US" b="0" i="0" dirty="0"/>
              <a:t>Outputs/outcomes must also be mapped to data sources (e.g. </a:t>
            </a:r>
            <a:r>
              <a:rPr lang="en-US" b="0" i="0" dirty="0" err="1"/>
              <a:t>programme</a:t>
            </a:r>
            <a:r>
              <a:rPr lang="en-US" b="0" i="0" dirty="0"/>
              <a:t> records, M&amp;E databases).</a:t>
            </a:r>
          </a:p>
          <a:p>
            <a:pPr marL="171450" indent="-171450">
              <a:buFont typeface="Arial" panose="020B0604020202020204" pitchFamily="34" charset="0"/>
              <a:buChar char="•"/>
            </a:pPr>
            <a:r>
              <a:rPr lang="en-US" b="0" i="0" dirty="0"/>
              <a:t>Encourage participants to color-code in the tool:</a:t>
            </a:r>
          </a:p>
          <a:p>
            <a:pPr marL="628650" lvl="1" indent="-171450">
              <a:buFont typeface="Arial" panose="020B0604020202020204" pitchFamily="34" charset="0"/>
              <a:buChar char="•"/>
            </a:pPr>
            <a:r>
              <a:rPr lang="en-US" b="0" i="0" dirty="0"/>
              <a:t>One color for available data sources (desk review).</a:t>
            </a:r>
          </a:p>
          <a:p>
            <a:pPr marL="628650" lvl="1" indent="-171450">
              <a:buFont typeface="Arial" panose="020B0604020202020204" pitchFamily="34" charset="0"/>
              <a:buChar char="•"/>
            </a:pPr>
            <a:r>
              <a:rPr lang="en-US" b="0" i="0" dirty="0"/>
              <a:t>Another color for new/field data collection required</a:t>
            </a:r>
          </a:p>
          <a:p>
            <a:pPr marL="171450" indent="-171450">
              <a:buFont typeface="Arial" panose="020B0604020202020204" pitchFamily="34" charset="0"/>
              <a:buChar char="•"/>
            </a:pPr>
            <a:r>
              <a:rPr lang="en-US" b="0" i="0" dirty="0"/>
              <a:t>Stress: This is the bridge between identifying inputs and planning your data collection. It ensures you know exactly what needs to be collected, by whom, and how.</a:t>
            </a:r>
          </a:p>
        </p:txBody>
      </p:sp>
      <p:sp>
        <p:nvSpPr>
          <p:cNvPr id="4" name="Slide Number Placeholder 3">
            <a:extLst>
              <a:ext uri="{FF2B5EF4-FFF2-40B4-BE49-F238E27FC236}">
                <a16:creationId xmlns:a16="http://schemas.microsoft.com/office/drawing/2014/main" id="{C95D477F-909D-F222-09A3-0C1C2A13F543}"/>
              </a:ext>
            </a:extLst>
          </p:cNvPr>
          <p:cNvSpPr>
            <a:spLocks noGrp="1"/>
          </p:cNvSpPr>
          <p:nvPr>
            <p:ph type="sldNum" sz="quarter" idx="5"/>
          </p:nvPr>
        </p:nvSpPr>
        <p:spPr/>
        <p:txBody>
          <a:bodyPr/>
          <a:lstStyle/>
          <a:p>
            <a:fld id="{A2650739-CA58-487E-82D5-D6324AF33BFA}" type="slidenum">
              <a:rPr lang="en-GB" smtClean="0"/>
              <a:t>78</a:t>
            </a:fld>
            <a:endParaRPr lang="en-GB"/>
          </a:p>
        </p:txBody>
      </p:sp>
    </p:spTree>
    <p:extLst>
      <p:ext uri="{BB962C8B-B14F-4D97-AF65-F5344CB8AC3E}">
        <p14:creationId xmlns:p14="http://schemas.microsoft.com/office/powerpoint/2010/main" val="258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28F3D-2B40-4EC4-ECFD-DBF6DCDFC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14AEC-00C6-C240-8C96-9F08E1A46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8BA4E-67CD-9038-EF35-60E5190FFE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Refer to Chapter 5.1.6 and Appendix 4 (Data Mapping Tool).</a:t>
            </a:r>
          </a:p>
          <a:p>
            <a:pPr marL="171450" indent="-171450">
              <a:buFont typeface="Arial" panose="020B0604020202020204" pitchFamily="34" charset="0"/>
              <a:buChar char="•"/>
            </a:pPr>
            <a:r>
              <a:rPr lang="en-US" b="0" i="0" dirty="0"/>
              <a:t>Share the data mapping tool for participants to complete</a:t>
            </a:r>
          </a:p>
        </p:txBody>
      </p:sp>
      <p:sp>
        <p:nvSpPr>
          <p:cNvPr id="4" name="Slide Number Placeholder 3">
            <a:extLst>
              <a:ext uri="{FF2B5EF4-FFF2-40B4-BE49-F238E27FC236}">
                <a16:creationId xmlns:a16="http://schemas.microsoft.com/office/drawing/2014/main" id="{51F1E536-944C-BE73-BA99-B99B5194E460}"/>
              </a:ext>
            </a:extLst>
          </p:cNvPr>
          <p:cNvSpPr>
            <a:spLocks noGrp="1"/>
          </p:cNvSpPr>
          <p:nvPr>
            <p:ph type="sldNum" sz="quarter" idx="5"/>
          </p:nvPr>
        </p:nvSpPr>
        <p:spPr/>
        <p:txBody>
          <a:bodyPr/>
          <a:lstStyle/>
          <a:p>
            <a:fld id="{A2650739-CA58-487E-82D5-D6324AF33BFA}" type="slidenum">
              <a:rPr lang="en-GB" smtClean="0"/>
              <a:t>79</a:t>
            </a:fld>
            <a:endParaRPr lang="en-GB"/>
          </a:p>
        </p:txBody>
      </p:sp>
    </p:spTree>
    <p:extLst>
      <p:ext uri="{BB962C8B-B14F-4D97-AF65-F5344CB8AC3E}">
        <p14:creationId xmlns:p14="http://schemas.microsoft.com/office/powerpoint/2010/main" val="1612924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6770-48C8-CF51-5CF7-333031F71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C9C6D-52FA-3006-5CEB-FBE8CADE9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A7C6C-1EEB-721D-025C-D8EE20CC53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p>
          <a:p>
            <a:pPr marL="171450" indent="-171450">
              <a:buFont typeface="Arial" panose="020B0604020202020204" pitchFamily="34" charset="0"/>
              <a:buChar char="•"/>
            </a:pPr>
            <a:r>
              <a:rPr lang="en-US" b="0" i="0" dirty="0"/>
              <a:t>Refer to Chapter 6.3.2 and Box 6.4 (Workplan tool).</a:t>
            </a:r>
          </a:p>
          <a:p>
            <a:pPr marL="171450" indent="-171450">
              <a:buFont typeface="Arial" panose="020B0604020202020204" pitchFamily="34" charset="0"/>
              <a:buChar char="•"/>
            </a:pPr>
            <a:r>
              <a:rPr lang="en-US" b="0" i="0" dirty="0"/>
              <a:t>Explain: Now that we know what data we need and where it comes from, the next step is to organize how it will be collected. This means deciding who will do what, and by when.</a:t>
            </a:r>
          </a:p>
          <a:p>
            <a:pPr marL="171450" indent="-171450">
              <a:buFont typeface="Arial" panose="020B0604020202020204" pitchFamily="34" charset="0"/>
              <a:buChar char="•"/>
            </a:pPr>
            <a:r>
              <a:rPr lang="en-US" b="0" i="0" dirty="0"/>
              <a:t>Key points to emphasize:</a:t>
            </a:r>
          </a:p>
          <a:p>
            <a:pPr marL="628650" lvl="1" indent="-171450">
              <a:buFont typeface="Arial" panose="020B0604020202020204" pitchFamily="34" charset="0"/>
              <a:buChar char="•"/>
            </a:pPr>
            <a:r>
              <a:rPr lang="en-US" b="0" i="0" dirty="0"/>
              <a:t>Use the Data Mapping tool as the foundation. For each input, add:</a:t>
            </a:r>
          </a:p>
          <a:p>
            <a:pPr marL="1085850" lvl="2" indent="-171450">
              <a:buFont typeface="Arial" panose="020B0604020202020204" pitchFamily="34" charset="0"/>
              <a:buChar char="•"/>
            </a:pPr>
            <a:r>
              <a:rPr lang="en-US" b="0" i="0" dirty="0"/>
              <a:t>Who will collect the data</a:t>
            </a:r>
          </a:p>
          <a:p>
            <a:pPr marL="1085850" lvl="2" indent="-171450">
              <a:buFont typeface="Arial" panose="020B0604020202020204" pitchFamily="34" charset="0"/>
              <a:buChar char="•"/>
            </a:pPr>
            <a:r>
              <a:rPr lang="en-US" b="0" i="0" dirty="0"/>
              <a:t>When it should be collected</a:t>
            </a:r>
          </a:p>
          <a:p>
            <a:pPr marL="1085850" lvl="2" indent="-171450">
              <a:buFont typeface="Arial" panose="020B0604020202020204" pitchFamily="34" charset="0"/>
              <a:buChar char="•"/>
            </a:pPr>
            <a:r>
              <a:rPr lang="en-US" b="0" i="0" dirty="0"/>
              <a:t>Who will verify the data and by when</a:t>
            </a:r>
          </a:p>
          <a:p>
            <a:pPr marL="171450" indent="-171450">
              <a:buFont typeface="Arial" panose="020B0604020202020204" pitchFamily="34" charset="0"/>
              <a:buChar char="•"/>
            </a:pPr>
            <a:r>
              <a:rPr lang="en-US" b="0" i="0" dirty="0"/>
              <a:t>Timelines will vary depending on the exercise: a single budgeting exercise may take a few weeks, while a full economic costing across CLOs may take months.</a:t>
            </a:r>
          </a:p>
          <a:p>
            <a:pPr marL="171450" indent="-171450">
              <a:buFont typeface="Arial" panose="020B0604020202020204" pitchFamily="34" charset="0"/>
              <a:buChar char="•"/>
            </a:pPr>
            <a:r>
              <a:rPr lang="en-US" b="0" i="0" dirty="0"/>
              <a:t>Stress that this plan is iterative:</a:t>
            </a:r>
          </a:p>
          <a:p>
            <a:pPr marL="628650" lvl="1" indent="-171450">
              <a:buFont typeface="Arial" panose="020B0604020202020204" pitchFamily="34" charset="0"/>
              <a:buChar char="•"/>
            </a:pPr>
            <a:r>
              <a:rPr lang="en-US" b="0" i="0" dirty="0"/>
              <a:t>Data collection and analysis often happen in parallel.</a:t>
            </a:r>
          </a:p>
          <a:p>
            <a:pPr marL="628650" lvl="1" indent="-171450">
              <a:buFont typeface="Arial" panose="020B0604020202020204" pitchFamily="34" charset="0"/>
              <a:buChar char="•"/>
            </a:pPr>
            <a:r>
              <a:rPr lang="en-US" b="0" i="0" dirty="0"/>
              <a:t>It’s normal to discover gaps and go back to adjust the plan.</a:t>
            </a:r>
          </a:p>
          <a:p>
            <a:pPr marL="628650" lvl="1" indent="-171450">
              <a:buFont typeface="Arial" panose="020B0604020202020204" pitchFamily="34" charset="0"/>
              <a:buChar char="•"/>
            </a:pPr>
            <a:r>
              <a:rPr lang="en-US" b="0" i="0" dirty="0"/>
              <a:t>Encourage naming a dedicated coordinator: costing/budgeting can be too demanding to manage alongside routine responsibilities.</a:t>
            </a:r>
          </a:p>
          <a:p>
            <a:pPr marL="171450" indent="-171450">
              <a:buFont typeface="Arial" panose="020B0604020202020204" pitchFamily="34" charset="0"/>
              <a:buChar char="•"/>
            </a:pPr>
            <a:r>
              <a:rPr lang="en-US" b="0" i="0" dirty="0"/>
              <a:t>Discussion prompt: Who in your team should lead coordination? How do we ensure responsibilities are realistic and clear?</a:t>
            </a:r>
          </a:p>
        </p:txBody>
      </p:sp>
      <p:sp>
        <p:nvSpPr>
          <p:cNvPr id="4" name="Slide Number Placeholder 3">
            <a:extLst>
              <a:ext uri="{FF2B5EF4-FFF2-40B4-BE49-F238E27FC236}">
                <a16:creationId xmlns:a16="http://schemas.microsoft.com/office/drawing/2014/main" id="{1C0077BF-8C39-9AC0-EAFB-421A2EC0CB6A}"/>
              </a:ext>
            </a:extLst>
          </p:cNvPr>
          <p:cNvSpPr>
            <a:spLocks noGrp="1"/>
          </p:cNvSpPr>
          <p:nvPr>
            <p:ph type="sldNum" sz="quarter" idx="5"/>
          </p:nvPr>
        </p:nvSpPr>
        <p:spPr/>
        <p:txBody>
          <a:bodyPr/>
          <a:lstStyle/>
          <a:p>
            <a:fld id="{A2650739-CA58-487E-82D5-D6324AF33BFA}" type="slidenum">
              <a:rPr lang="en-GB" smtClean="0"/>
              <a:t>80</a:t>
            </a:fld>
            <a:endParaRPr lang="en-GB"/>
          </a:p>
        </p:txBody>
      </p:sp>
    </p:spTree>
    <p:extLst>
      <p:ext uri="{BB962C8B-B14F-4D97-AF65-F5344CB8AC3E}">
        <p14:creationId xmlns:p14="http://schemas.microsoft.com/office/powerpoint/2010/main" val="3250781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D64D-D019-8E37-BA71-CE3D9B381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B45F2-E8BF-E964-183B-FF0748CF8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74A11-7637-0908-142D-35A747569E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endParaRPr lang="en-US" dirty="0"/>
          </a:p>
          <a:p>
            <a:pPr marL="171450" indent="-171450">
              <a:buFont typeface="Arial" panose="020B0604020202020204" pitchFamily="34" charset="0"/>
              <a:buChar char="•"/>
            </a:pPr>
            <a:r>
              <a:rPr lang="en-US" b="0" i="0" dirty="0"/>
              <a:t>Bring back the list of expectations captured during introductions (flip chart, board, or projected notes).</a:t>
            </a:r>
          </a:p>
          <a:p>
            <a:pPr marL="171450" indent="-171450">
              <a:buFont typeface="Arial" panose="020B0604020202020204" pitchFamily="34" charset="0"/>
              <a:buChar char="•"/>
            </a:pPr>
            <a:r>
              <a:rPr lang="en-US" b="0" i="0" dirty="0"/>
              <a:t>Read through each expectation one by one, and check with participants whether it was addressed.</a:t>
            </a:r>
          </a:p>
          <a:p>
            <a:pPr marL="171450" indent="-171450">
              <a:buFont typeface="Arial" panose="020B0604020202020204" pitchFamily="34" charset="0"/>
              <a:buChar char="•"/>
            </a:pPr>
            <a:r>
              <a:rPr lang="en-US" b="0" i="0" dirty="0"/>
              <a:t>Acknowledge any expectations not yet met, agree on how and when they will be followed up.</a:t>
            </a:r>
          </a:p>
          <a:p>
            <a:pPr marL="171450" indent="-171450">
              <a:buFont typeface="Arial" panose="020B0604020202020204" pitchFamily="34" charset="0"/>
              <a:buChar char="•"/>
            </a:pPr>
            <a:r>
              <a:rPr lang="en-US" b="0" i="0" dirty="0"/>
              <a:t>Thank participants for their contributions, and confirm next steps (e.g., timeline, responsibilities, upcoming meetings).</a:t>
            </a:r>
          </a:p>
          <a:p>
            <a:endParaRPr lang="en-GB" dirty="0"/>
          </a:p>
        </p:txBody>
      </p:sp>
      <p:sp>
        <p:nvSpPr>
          <p:cNvPr id="4" name="Slide Number Placeholder 3">
            <a:extLst>
              <a:ext uri="{FF2B5EF4-FFF2-40B4-BE49-F238E27FC236}">
                <a16:creationId xmlns:a16="http://schemas.microsoft.com/office/drawing/2014/main" id="{FAF82B6F-F108-EF66-C727-B8492E9FDCFE}"/>
              </a:ext>
            </a:extLst>
          </p:cNvPr>
          <p:cNvSpPr>
            <a:spLocks noGrp="1"/>
          </p:cNvSpPr>
          <p:nvPr>
            <p:ph type="sldNum" sz="quarter" idx="5"/>
          </p:nvPr>
        </p:nvSpPr>
        <p:spPr/>
        <p:txBody>
          <a:bodyPr/>
          <a:lstStyle/>
          <a:p>
            <a:fld id="{A2650739-CA58-487E-82D5-D6324AF33BFA}" type="slidenum">
              <a:rPr lang="en-GB" smtClean="0"/>
              <a:t>81</a:t>
            </a:fld>
            <a:endParaRPr lang="en-GB"/>
          </a:p>
        </p:txBody>
      </p:sp>
    </p:spTree>
    <p:extLst>
      <p:ext uri="{BB962C8B-B14F-4D97-AF65-F5344CB8AC3E}">
        <p14:creationId xmlns:p14="http://schemas.microsoft.com/office/powerpoint/2010/main" val="2745624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ABF10-61BA-8F8C-6313-D8F5EAD47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E124B-35CE-3A3E-1CF9-E25F52B90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34ACC-2BF5-8955-BC19-E3EF216ADD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792CC8-AA5C-933E-789C-B8FB684F7778}"/>
              </a:ext>
            </a:extLst>
          </p:cNvPr>
          <p:cNvSpPr>
            <a:spLocks noGrp="1"/>
          </p:cNvSpPr>
          <p:nvPr>
            <p:ph type="sldNum" sz="quarter" idx="5"/>
          </p:nvPr>
        </p:nvSpPr>
        <p:spPr/>
        <p:txBody>
          <a:bodyPr/>
          <a:lstStyle/>
          <a:p>
            <a:fld id="{A2650739-CA58-487E-82D5-D6324AF33BFA}" type="slidenum">
              <a:rPr lang="en-GB" smtClean="0"/>
              <a:t>82</a:t>
            </a:fld>
            <a:endParaRPr lang="en-GB"/>
          </a:p>
        </p:txBody>
      </p:sp>
    </p:spTree>
    <p:extLst>
      <p:ext uri="{BB962C8B-B14F-4D97-AF65-F5344CB8AC3E}">
        <p14:creationId xmlns:p14="http://schemas.microsoft.com/office/powerpoint/2010/main" val="35969914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EE7C-FE9E-DF01-9904-80D1E69E3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9D140-3288-9C0B-7230-062221F22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EF8B8-452F-1CF7-2663-CB8A784E520A}"/>
              </a:ext>
            </a:extLst>
          </p:cNvPr>
          <p:cNvSpPr>
            <a:spLocks noGrp="1"/>
          </p:cNvSpPr>
          <p:nvPr>
            <p:ph type="body" idx="1"/>
          </p:nvPr>
        </p:nvSpPr>
        <p:spPr/>
        <p:txBody>
          <a:bodyPr/>
          <a:lstStyle/>
          <a:p>
            <a:r>
              <a:rPr lang="en-GB" dirty="0"/>
              <a:t>Notes for facilitator: </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Invite short remarks (2–3 minutes each) from:</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Host organization (e.g., CLO or Ministry of Health representative)</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Partner agencies (e.g., UNAIDS, donors, technical partners)</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Keep remarks brief and focused on the importance of the exercise and shared goals.</a:t>
            </a:r>
          </a:p>
          <a:p>
            <a:endParaRPr lang="en-GB" dirty="0"/>
          </a:p>
          <a:p>
            <a:endParaRPr lang="en-GB" dirty="0"/>
          </a:p>
        </p:txBody>
      </p:sp>
      <p:sp>
        <p:nvSpPr>
          <p:cNvPr id="4" name="Slide Number Placeholder 3">
            <a:extLst>
              <a:ext uri="{FF2B5EF4-FFF2-40B4-BE49-F238E27FC236}">
                <a16:creationId xmlns:a16="http://schemas.microsoft.com/office/drawing/2014/main" id="{83C3F80C-36ED-0130-7A2B-884659054CBB}"/>
              </a:ext>
            </a:extLst>
          </p:cNvPr>
          <p:cNvSpPr>
            <a:spLocks noGrp="1"/>
          </p:cNvSpPr>
          <p:nvPr>
            <p:ph type="sldNum" sz="quarter" idx="5"/>
          </p:nvPr>
        </p:nvSpPr>
        <p:spPr/>
        <p:txBody>
          <a:bodyPr/>
          <a:lstStyle/>
          <a:p>
            <a:fld id="{A2650739-CA58-487E-82D5-D6324AF33BFA}" type="slidenum">
              <a:rPr lang="en-GB" smtClean="0"/>
              <a:t>85</a:t>
            </a:fld>
            <a:endParaRPr lang="en-GB"/>
          </a:p>
        </p:txBody>
      </p:sp>
    </p:spTree>
    <p:extLst>
      <p:ext uri="{BB962C8B-B14F-4D97-AF65-F5344CB8AC3E}">
        <p14:creationId xmlns:p14="http://schemas.microsoft.com/office/powerpoint/2010/main" val="126626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6D3E-33DE-9C33-F49D-94307C698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57F27-20CF-0EC4-5128-738C7D3E6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8883F-BCEE-839D-BFB6-C1916C27A7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facilitator: </a:t>
            </a:r>
          </a:p>
          <a:p>
            <a:pPr marL="171450" indent="-171450">
              <a:buFont typeface="Arial" panose="020B0604020202020204" pitchFamily="34" charset="0"/>
              <a:buChar char="•"/>
            </a:pPr>
            <a:r>
              <a:rPr lang="en-US" b="0" dirty="0"/>
              <a:t>This figure shows the budgeting and costing learning cycle: a continuous process rather than one-off activities</a:t>
            </a:r>
          </a:p>
          <a:p>
            <a:pPr marL="171450" indent="-171450">
              <a:buFont typeface="Arial" panose="020B0604020202020204" pitchFamily="34" charset="0"/>
              <a:buChar char="•"/>
            </a:pPr>
            <a:r>
              <a:rPr lang="en-US" b="0" dirty="0"/>
              <a:t>Start with “Cost”: gather data on what resources were used and what outputs or outcomes were achieved.</a:t>
            </a:r>
          </a:p>
          <a:p>
            <a:pPr marL="171450" indent="-171450">
              <a:buFont typeface="Arial" panose="020B0604020202020204" pitchFamily="34" charset="0"/>
              <a:buChar char="•"/>
            </a:pPr>
            <a:r>
              <a:rPr lang="en-US" b="0" dirty="0"/>
              <a:t>Move to “Reflect”: analyze total and unit costs, identify cost drivers, look at spending patterns, and assess whether resources were used effectively to meet community priorities.</a:t>
            </a:r>
          </a:p>
          <a:p>
            <a:pPr marL="171450" indent="-171450">
              <a:buFont typeface="Arial" panose="020B0604020202020204" pitchFamily="34" charset="0"/>
              <a:buChar char="•"/>
            </a:pPr>
            <a:r>
              <a:rPr lang="en-US" b="0" dirty="0"/>
              <a:t>Then “Budget”: use those insights to plan the next round of activities, anticipate future resource needs, and prepare for possible funding gaps.</a:t>
            </a:r>
          </a:p>
          <a:p>
            <a:pPr marL="171450" indent="-171450">
              <a:buFont typeface="Arial" panose="020B0604020202020204" pitchFamily="34" charset="0"/>
              <a:buChar char="•"/>
            </a:pPr>
            <a:r>
              <a:rPr lang="en-US" b="0" dirty="0"/>
              <a:t>Finally, “Implement”: roll out the planned activities, while tracking resource use, outputs, and outcomes.</a:t>
            </a:r>
          </a:p>
          <a:p>
            <a:pPr marL="171450" indent="-171450">
              <a:buFont typeface="Arial" panose="020B0604020202020204" pitchFamily="34" charset="0"/>
              <a:buChar char="•"/>
            </a:pPr>
            <a:r>
              <a:rPr lang="en-US" b="0" dirty="0"/>
              <a:t>Emphasize that this is a cycle: once implementation happens, the next round of costing and reflection begins again.</a:t>
            </a:r>
          </a:p>
          <a:p>
            <a:pPr marL="171450" indent="-171450">
              <a:buFont typeface="Arial" panose="020B0604020202020204" pitchFamily="34" charset="0"/>
              <a:buChar char="•"/>
            </a:pPr>
            <a:r>
              <a:rPr lang="en-US" b="0" dirty="0"/>
              <a:t>The goal is to create a habit of continuous learning and improvement, where communities and stakeholders use costing and budgeting evidence to strengthen planning, advocacy, and sustainability.</a:t>
            </a:r>
          </a:p>
          <a:p>
            <a:endParaRPr lang="en-GB" dirty="0"/>
          </a:p>
        </p:txBody>
      </p:sp>
      <p:sp>
        <p:nvSpPr>
          <p:cNvPr id="4" name="Slide Number Placeholder 3">
            <a:extLst>
              <a:ext uri="{FF2B5EF4-FFF2-40B4-BE49-F238E27FC236}">
                <a16:creationId xmlns:a16="http://schemas.microsoft.com/office/drawing/2014/main" id="{17E55B42-DA26-85AF-AF58-C2843A7BFA89}"/>
              </a:ext>
            </a:extLst>
          </p:cNvPr>
          <p:cNvSpPr>
            <a:spLocks noGrp="1"/>
          </p:cNvSpPr>
          <p:nvPr>
            <p:ph type="sldNum" sz="quarter" idx="5"/>
          </p:nvPr>
        </p:nvSpPr>
        <p:spPr/>
        <p:txBody>
          <a:bodyPr/>
          <a:lstStyle/>
          <a:p>
            <a:fld id="{A2650739-CA58-487E-82D5-D6324AF33BFA}" type="slidenum">
              <a:rPr lang="en-GB" smtClean="0"/>
              <a:t>11</a:t>
            </a:fld>
            <a:endParaRPr lang="en-GB"/>
          </a:p>
        </p:txBody>
      </p:sp>
    </p:spTree>
    <p:extLst>
      <p:ext uri="{BB962C8B-B14F-4D97-AF65-F5344CB8AC3E}">
        <p14:creationId xmlns:p14="http://schemas.microsoft.com/office/powerpoint/2010/main" val="35212064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20DC-481A-BDF8-1105-833F09D01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4F803-93E1-7C0E-A4BC-9D295BC64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DB7F-E11A-C906-4C0B-6E2B1E8ECD42}"/>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dirty="0"/>
              <a:t>This should be the same group as the previous data collection training, so introductions can be skipped to save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Regardless, invite all participants to share their </a:t>
            </a:r>
            <a:r>
              <a:rPr lang="en-US" b="0" dirty="0"/>
              <a:t>expectations for this training session.</a:t>
            </a:r>
            <a:endParaRPr lang="en-US" b="0" i="0" dirty="0"/>
          </a:p>
          <a:p>
            <a:pPr marL="171450" indent="-171450">
              <a:buFont typeface="Arial" panose="020B0604020202020204" pitchFamily="34" charset="0"/>
              <a:buChar char="•"/>
            </a:pPr>
            <a:r>
              <a:rPr lang="en-US" i="0" dirty="0"/>
              <a:t>W</a:t>
            </a:r>
            <a:r>
              <a:rPr lang="en-US" dirty="0"/>
              <a:t>rite down all expectations on a flip chart, board, or shared screen where everyone can see them.</a:t>
            </a:r>
          </a:p>
          <a:p>
            <a:pPr marL="171450"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At the end of the meeting, revisit the list: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Check whether expectations were met.</a:t>
            </a:r>
          </a:p>
          <a:p>
            <a:pPr marL="628650" lvl="1" indent="-171450" algn="l" defTabSz="914400" rtl="0" eaLnBrk="1" latinLnBrk="0" hangingPunct="1">
              <a:buFont typeface="Arial" panose="020B0604020202020204" pitchFamily="34" charset="0"/>
              <a:buChar char="•"/>
            </a:pPr>
            <a:r>
              <a:rPr lang="en-US" sz="1200" i="0" kern="1200" dirty="0">
                <a:solidFill>
                  <a:schemeClr val="tx1"/>
                </a:solidFill>
                <a:latin typeface="+mn-lt"/>
                <a:ea typeface="+mn-ea"/>
                <a:cs typeface="+mn-cs"/>
              </a:rPr>
              <a:t>Identify any points that need to be followed up later.</a:t>
            </a:r>
            <a:endParaRPr lang="en-US" i="0" dirty="0"/>
          </a:p>
          <a:p>
            <a:pPr marL="171450" indent="-171450">
              <a:buFont typeface="Arial" panose="020B0604020202020204" pitchFamily="34" charset="0"/>
              <a:buChar char="•"/>
            </a:pPr>
            <a:r>
              <a:rPr lang="en-US" dirty="0"/>
              <a:t>Optionally, if the group is large, consider doing quick round-table introductions instead of everyone speaking individually.</a:t>
            </a:r>
          </a:p>
          <a:p>
            <a:endParaRPr lang="en-GB" dirty="0"/>
          </a:p>
        </p:txBody>
      </p:sp>
      <p:sp>
        <p:nvSpPr>
          <p:cNvPr id="4" name="Slide Number Placeholder 3">
            <a:extLst>
              <a:ext uri="{FF2B5EF4-FFF2-40B4-BE49-F238E27FC236}">
                <a16:creationId xmlns:a16="http://schemas.microsoft.com/office/drawing/2014/main" id="{B7DCD755-1D37-4115-DF57-938BD7F4F2FE}"/>
              </a:ext>
            </a:extLst>
          </p:cNvPr>
          <p:cNvSpPr>
            <a:spLocks noGrp="1"/>
          </p:cNvSpPr>
          <p:nvPr>
            <p:ph type="sldNum" sz="quarter" idx="5"/>
          </p:nvPr>
        </p:nvSpPr>
        <p:spPr/>
        <p:txBody>
          <a:bodyPr/>
          <a:lstStyle/>
          <a:p>
            <a:fld id="{A2650739-CA58-487E-82D5-D6324AF33BFA}" type="slidenum">
              <a:rPr lang="en-GB" smtClean="0"/>
              <a:t>86</a:t>
            </a:fld>
            <a:endParaRPr lang="en-GB"/>
          </a:p>
        </p:txBody>
      </p:sp>
    </p:spTree>
    <p:extLst>
      <p:ext uri="{BB962C8B-B14F-4D97-AF65-F5344CB8AC3E}">
        <p14:creationId xmlns:p14="http://schemas.microsoft.com/office/powerpoint/2010/main" val="2012696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ABF5-92F2-19AD-10E1-F98FDCB36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1CEED-A4F2-AA52-D5A9-7C4E075F5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1E3EC-AAC9-07CA-DB8C-91982713F9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CB7E2-CE9B-6436-AAC6-C46959E196FF}"/>
              </a:ext>
            </a:extLst>
          </p:cNvPr>
          <p:cNvSpPr>
            <a:spLocks noGrp="1"/>
          </p:cNvSpPr>
          <p:nvPr>
            <p:ph type="sldNum" sz="quarter" idx="5"/>
          </p:nvPr>
        </p:nvSpPr>
        <p:spPr/>
        <p:txBody>
          <a:bodyPr/>
          <a:lstStyle/>
          <a:p>
            <a:fld id="{A2650739-CA58-487E-82D5-D6324AF33BFA}" type="slidenum">
              <a:rPr lang="en-GB" smtClean="0"/>
              <a:t>87</a:t>
            </a:fld>
            <a:endParaRPr lang="en-GB"/>
          </a:p>
        </p:txBody>
      </p:sp>
    </p:spTree>
    <p:extLst>
      <p:ext uri="{BB962C8B-B14F-4D97-AF65-F5344CB8AC3E}">
        <p14:creationId xmlns:p14="http://schemas.microsoft.com/office/powerpoint/2010/main" val="22529757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91CB-F3A1-4323-82A8-CF626F344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C3557-F96B-B663-E18B-71A3CACD3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B6538-2EC9-4829-7CAD-6FE8145DEEC9}"/>
              </a:ext>
            </a:extLst>
          </p:cNvPr>
          <p:cNvSpPr>
            <a:spLocks noGrp="1"/>
          </p:cNvSpPr>
          <p:nvPr>
            <p:ph type="body" idx="1"/>
          </p:nvPr>
        </p:nvSpPr>
        <p:spPr/>
        <p:txBody>
          <a:bodyPr/>
          <a:lstStyle/>
          <a:p>
            <a:r>
              <a:rPr lang="en-GB" dirty="0"/>
              <a:t>Notes for facilitator: </a:t>
            </a:r>
          </a:p>
          <a:p>
            <a:pPr marL="171450" indent="-171450">
              <a:buFont typeface="Arial" panose="020B0604020202020204" pitchFamily="34" charset="0"/>
              <a:buChar char="•"/>
            </a:pPr>
            <a:r>
              <a:rPr lang="en-US" b="0" i="0" dirty="0"/>
              <a:t>Purpose:</a:t>
            </a:r>
          </a:p>
          <a:p>
            <a:pPr marL="628650" lvl="1" indent="-171450">
              <a:buFont typeface="Arial" panose="020B0604020202020204" pitchFamily="34" charset="0"/>
              <a:buChar char="•"/>
            </a:pPr>
            <a:r>
              <a:rPr lang="en-US" b="0" i="0" dirty="0"/>
              <a:t>Provide transparency on where the exercise stands.</a:t>
            </a:r>
          </a:p>
          <a:p>
            <a:pPr marL="628650" lvl="1" indent="-171450">
              <a:buFont typeface="Arial" panose="020B0604020202020204" pitchFamily="34" charset="0"/>
              <a:buChar char="•"/>
            </a:pPr>
            <a:r>
              <a:rPr lang="en-US" b="0" i="0" dirty="0"/>
              <a:t>Motivate stakeholders to close remaining gaps.</a:t>
            </a:r>
          </a:p>
          <a:p>
            <a:pPr marL="171450" indent="-171450">
              <a:buFont typeface="Arial" panose="020B0604020202020204" pitchFamily="34" charset="0"/>
              <a:buChar char="•"/>
            </a:pPr>
            <a:r>
              <a:rPr lang="en-US" b="0" i="0" dirty="0"/>
              <a:t>How to present:</a:t>
            </a:r>
          </a:p>
          <a:p>
            <a:pPr marL="628650" lvl="1" indent="-171450">
              <a:buFont typeface="Arial" panose="020B0604020202020204" pitchFamily="34" charset="0"/>
              <a:buChar char="•"/>
            </a:pPr>
            <a:r>
              <a:rPr lang="en-US" b="0" i="0" dirty="0"/>
              <a:t>Share the updated Data Mapping Tool on screen.</a:t>
            </a:r>
          </a:p>
          <a:p>
            <a:pPr marL="628650" lvl="1" indent="-171450">
              <a:buFont typeface="Arial" panose="020B0604020202020204" pitchFamily="34" charset="0"/>
              <a:buChar char="•"/>
            </a:pPr>
            <a:r>
              <a:rPr lang="en-US" b="0" i="0" dirty="0"/>
              <a:t>Highlight completed items (green) and outstanding ones (red).</a:t>
            </a:r>
          </a:p>
          <a:p>
            <a:pPr marL="628650" lvl="1" indent="-171450">
              <a:buFont typeface="Arial" panose="020B0604020202020204" pitchFamily="34" charset="0"/>
              <a:buChar char="•"/>
            </a:pPr>
            <a:r>
              <a:rPr lang="en-US" b="0" i="0" dirty="0"/>
              <a:t>Keep the update brief — the real focus is the discussion.</a:t>
            </a:r>
          </a:p>
          <a:p>
            <a:pPr marL="171450" indent="-171450">
              <a:buFont typeface="Arial" panose="020B0604020202020204" pitchFamily="34" charset="0"/>
              <a:buChar char="•"/>
            </a:pPr>
            <a:r>
              <a:rPr lang="en-US" b="0" i="0" dirty="0"/>
              <a:t>Discussion:</a:t>
            </a:r>
          </a:p>
          <a:p>
            <a:pPr marL="628650" lvl="1" indent="-171450">
              <a:buFont typeface="Arial" panose="020B0604020202020204" pitchFamily="34" charset="0"/>
              <a:buChar char="•"/>
            </a:pPr>
            <a:r>
              <a:rPr lang="en-US" b="0" i="0" dirty="0"/>
              <a:t>Invite participants to react: Does this look complete and accurate?</a:t>
            </a:r>
          </a:p>
          <a:p>
            <a:pPr marL="628650" lvl="1" indent="-171450">
              <a:buFont typeface="Arial" panose="020B0604020202020204" pitchFamily="34" charset="0"/>
              <a:buChar char="•"/>
            </a:pPr>
            <a:r>
              <a:rPr lang="en-US" b="0" i="0" dirty="0"/>
              <a:t>Ask directly: What is still missing?</a:t>
            </a:r>
          </a:p>
          <a:p>
            <a:pPr marL="628650" lvl="1" indent="-171450">
              <a:buFont typeface="Arial" panose="020B0604020202020204" pitchFamily="34" charset="0"/>
              <a:buChar char="•"/>
            </a:pPr>
            <a:r>
              <a:rPr lang="en-US" b="0" i="0" dirty="0"/>
              <a:t>Push for action: Can we fill this gap today? If not, ask Who can take this on, and by what date?</a:t>
            </a:r>
          </a:p>
          <a:p>
            <a:pPr marL="628650" lvl="1" indent="-171450">
              <a:buFont typeface="Arial" panose="020B0604020202020204" pitchFamily="34" charset="0"/>
              <a:buChar char="•"/>
            </a:pPr>
            <a:r>
              <a:rPr lang="en-US" b="0" i="0" dirty="0"/>
              <a:t>Record all commitments visibly (on flip chart, whiteboard, or shared doc).</a:t>
            </a:r>
          </a:p>
          <a:p>
            <a:pPr marL="171450" indent="-171450">
              <a:buFont typeface="Arial" panose="020B0604020202020204" pitchFamily="34" charset="0"/>
              <a:buChar char="•"/>
            </a:pPr>
            <a:r>
              <a:rPr lang="en-US" b="0" i="0" dirty="0"/>
              <a:t>Key message:</a:t>
            </a:r>
          </a:p>
          <a:p>
            <a:pPr marL="628650" lvl="1" indent="-171450">
              <a:buFont typeface="Arial" panose="020B0604020202020204" pitchFamily="34" charset="0"/>
              <a:buChar char="•"/>
            </a:pPr>
            <a:r>
              <a:rPr lang="en-US" b="0" i="0" dirty="0"/>
              <a:t>This is not just reporting back, it’s a working session to unblock issues, accelerate completion, and secure clear commitments.</a:t>
            </a:r>
          </a:p>
          <a:p>
            <a:endParaRPr lang="en-GB" dirty="0"/>
          </a:p>
        </p:txBody>
      </p:sp>
      <p:sp>
        <p:nvSpPr>
          <p:cNvPr id="4" name="Slide Number Placeholder 3">
            <a:extLst>
              <a:ext uri="{FF2B5EF4-FFF2-40B4-BE49-F238E27FC236}">
                <a16:creationId xmlns:a16="http://schemas.microsoft.com/office/drawing/2014/main" id="{DE662827-E0A0-3782-9D31-CB5F848CC49C}"/>
              </a:ext>
            </a:extLst>
          </p:cNvPr>
          <p:cNvSpPr>
            <a:spLocks noGrp="1"/>
          </p:cNvSpPr>
          <p:nvPr>
            <p:ph type="sldNum" sz="quarter" idx="5"/>
          </p:nvPr>
        </p:nvSpPr>
        <p:spPr/>
        <p:txBody>
          <a:bodyPr/>
          <a:lstStyle/>
          <a:p>
            <a:fld id="{A2650739-CA58-487E-82D5-D6324AF33BFA}" type="slidenum">
              <a:rPr lang="en-GB" smtClean="0"/>
              <a:t>88</a:t>
            </a:fld>
            <a:endParaRPr lang="en-GB"/>
          </a:p>
        </p:txBody>
      </p:sp>
    </p:spTree>
    <p:extLst>
      <p:ext uri="{BB962C8B-B14F-4D97-AF65-F5344CB8AC3E}">
        <p14:creationId xmlns:p14="http://schemas.microsoft.com/office/powerpoint/2010/main" val="38830336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CD98-3B10-6218-7645-5F3651EE3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EEC77-28DD-FF98-C29B-C68A27207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90F76-B755-C49F-D829-7BBEFCFED1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Bring back 4–6 key concepts from the last workshop (e.g., perspective, time horizon, types of costs, process mapping, central resources).</a:t>
            </a:r>
          </a:p>
          <a:p>
            <a:pPr marL="171450" indent="-171450">
              <a:buFont typeface="Arial" panose="020B0604020202020204" pitchFamily="34" charset="0"/>
              <a:buChar char="•"/>
            </a:pPr>
            <a:r>
              <a:rPr lang="en-US" dirty="0"/>
              <a:t>Display them as prompts (not full definitions).</a:t>
            </a:r>
          </a:p>
          <a:p>
            <a:pPr marL="171450" indent="-171450">
              <a:buFont typeface="Arial" panose="020B0604020202020204" pitchFamily="34" charset="0"/>
              <a:buChar char="•"/>
            </a:pPr>
            <a:r>
              <a:rPr lang="en-US" dirty="0"/>
              <a:t>Ask participants to explain these concepts in their own words.</a:t>
            </a:r>
          </a:p>
          <a:p>
            <a:pPr marL="171450" indent="-171450">
              <a:buFont typeface="Arial" panose="020B0604020202020204" pitchFamily="34" charset="0"/>
              <a:buChar char="•"/>
            </a:pPr>
            <a:r>
              <a:rPr lang="en-US" dirty="0"/>
              <a:t>If there are new participants, ask the returning participant to explain one or two concepts to their partner.</a:t>
            </a:r>
          </a:p>
        </p:txBody>
      </p:sp>
      <p:sp>
        <p:nvSpPr>
          <p:cNvPr id="4" name="Slide Number Placeholder 3">
            <a:extLst>
              <a:ext uri="{FF2B5EF4-FFF2-40B4-BE49-F238E27FC236}">
                <a16:creationId xmlns:a16="http://schemas.microsoft.com/office/drawing/2014/main" id="{B6EACE72-80C7-ED15-9A2B-6D82AEAD4644}"/>
              </a:ext>
            </a:extLst>
          </p:cNvPr>
          <p:cNvSpPr>
            <a:spLocks noGrp="1"/>
          </p:cNvSpPr>
          <p:nvPr>
            <p:ph type="sldNum" sz="quarter" idx="5"/>
          </p:nvPr>
        </p:nvSpPr>
        <p:spPr/>
        <p:txBody>
          <a:bodyPr/>
          <a:lstStyle/>
          <a:p>
            <a:fld id="{A2650739-CA58-487E-82D5-D6324AF33BFA}" type="slidenum">
              <a:rPr lang="en-GB" smtClean="0"/>
              <a:t>89</a:t>
            </a:fld>
            <a:endParaRPr lang="en-GB"/>
          </a:p>
        </p:txBody>
      </p:sp>
    </p:spTree>
    <p:extLst>
      <p:ext uri="{BB962C8B-B14F-4D97-AF65-F5344CB8AC3E}">
        <p14:creationId xmlns:p14="http://schemas.microsoft.com/office/powerpoint/2010/main" val="36321654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4CA4-D98D-D614-5F53-8ED7E398C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66204-1AF6-0486-FB1B-675D8AC27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6C70F-3A1D-BC07-71AE-FD4C6131D3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Prompt participants: what are the key differences between budgeting and costing?</a:t>
            </a:r>
            <a:endParaRPr lang="en-GB" b="0" dirty="0"/>
          </a:p>
        </p:txBody>
      </p:sp>
      <p:sp>
        <p:nvSpPr>
          <p:cNvPr id="4" name="Slide Number Placeholder 3">
            <a:extLst>
              <a:ext uri="{FF2B5EF4-FFF2-40B4-BE49-F238E27FC236}">
                <a16:creationId xmlns:a16="http://schemas.microsoft.com/office/drawing/2014/main" id="{CAE8807F-980B-B8D6-79A2-A94AFB288148}"/>
              </a:ext>
            </a:extLst>
          </p:cNvPr>
          <p:cNvSpPr>
            <a:spLocks noGrp="1"/>
          </p:cNvSpPr>
          <p:nvPr>
            <p:ph type="sldNum" sz="quarter" idx="5"/>
          </p:nvPr>
        </p:nvSpPr>
        <p:spPr/>
        <p:txBody>
          <a:bodyPr/>
          <a:lstStyle/>
          <a:p>
            <a:fld id="{A2650739-CA58-487E-82D5-D6324AF33BFA}" type="slidenum">
              <a:rPr lang="en-GB" smtClean="0"/>
              <a:t>90</a:t>
            </a:fld>
            <a:endParaRPr lang="en-GB"/>
          </a:p>
        </p:txBody>
      </p:sp>
    </p:spTree>
    <p:extLst>
      <p:ext uri="{BB962C8B-B14F-4D97-AF65-F5344CB8AC3E}">
        <p14:creationId xmlns:p14="http://schemas.microsoft.com/office/powerpoint/2010/main" val="39471160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FD5E2-2017-50A6-98E7-5BD2A88CC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B85DA-8BAC-E6CF-D96A-C3749BAAD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824D7-8949-27CC-1A59-06433B4B28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review possible answer</a:t>
            </a:r>
          </a:p>
        </p:txBody>
      </p:sp>
      <p:sp>
        <p:nvSpPr>
          <p:cNvPr id="4" name="Slide Number Placeholder 3">
            <a:extLst>
              <a:ext uri="{FF2B5EF4-FFF2-40B4-BE49-F238E27FC236}">
                <a16:creationId xmlns:a16="http://schemas.microsoft.com/office/drawing/2014/main" id="{6A679EF1-3C4D-0066-F407-6E8553C18992}"/>
              </a:ext>
            </a:extLst>
          </p:cNvPr>
          <p:cNvSpPr>
            <a:spLocks noGrp="1"/>
          </p:cNvSpPr>
          <p:nvPr>
            <p:ph type="sldNum" sz="quarter" idx="5"/>
          </p:nvPr>
        </p:nvSpPr>
        <p:spPr/>
        <p:txBody>
          <a:bodyPr/>
          <a:lstStyle/>
          <a:p>
            <a:fld id="{A2650739-CA58-487E-82D5-D6324AF33BFA}" type="slidenum">
              <a:rPr lang="en-GB" smtClean="0"/>
              <a:t>91</a:t>
            </a:fld>
            <a:endParaRPr lang="en-GB"/>
          </a:p>
        </p:txBody>
      </p:sp>
    </p:spTree>
    <p:extLst>
      <p:ext uri="{BB962C8B-B14F-4D97-AF65-F5344CB8AC3E}">
        <p14:creationId xmlns:p14="http://schemas.microsoft.com/office/powerpoint/2010/main" val="24041079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7A06-E525-DCF7-0FB2-982C82003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8C6B-CFD6-2DCB-C6A9-2E4C0BCE8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5431F-093B-D315-5487-B043AF3932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Prompt participants: </a:t>
            </a:r>
          </a:p>
          <a:p>
            <a:pPr marL="628650" lvl="1" indent="-171450">
              <a:buFont typeface="Arial" panose="020B0604020202020204" pitchFamily="34" charset="0"/>
              <a:buChar char="•"/>
            </a:pPr>
            <a:r>
              <a:rPr lang="en-US" i="0" dirty="0"/>
              <a:t>What is a perspective in health economics?</a:t>
            </a:r>
          </a:p>
          <a:p>
            <a:pPr marL="628650" lvl="1" indent="-171450">
              <a:buFont typeface="Arial" panose="020B0604020202020204" pitchFamily="34" charset="0"/>
              <a:buChar char="•"/>
            </a:pPr>
            <a:r>
              <a:rPr lang="en-US" i="0" dirty="0"/>
              <a:t>What perspectives can be used in costing?</a:t>
            </a:r>
          </a:p>
          <a:p>
            <a:endParaRPr lang="en-GB" dirty="0"/>
          </a:p>
        </p:txBody>
      </p:sp>
      <p:sp>
        <p:nvSpPr>
          <p:cNvPr id="4" name="Slide Number Placeholder 3">
            <a:extLst>
              <a:ext uri="{FF2B5EF4-FFF2-40B4-BE49-F238E27FC236}">
                <a16:creationId xmlns:a16="http://schemas.microsoft.com/office/drawing/2014/main" id="{282F4E42-7111-7052-19E6-2C67920C9702}"/>
              </a:ext>
            </a:extLst>
          </p:cNvPr>
          <p:cNvSpPr>
            <a:spLocks noGrp="1"/>
          </p:cNvSpPr>
          <p:nvPr>
            <p:ph type="sldNum" sz="quarter" idx="5"/>
          </p:nvPr>
        </p:nvSpPr>
        <p:spPr/>
        <p:txBody>
          <a:bodyPr/>
          <a:lstStyle/>
          <a:p>
            <a:fld id="{A2650739-CA58-487E-82D5-D6324AF33BFA}" type="slidenum">
              <a:rPr lang="en-GB" smtClean="0"/>
              <a:t>92</a:t>
            </a:fld>
            <a:endParaRPr lang="en-GB"/>
          </a:p>
        </p:txBody>
      </p:sp>
    </p:spTree>
    <p:extLst>
      <p:ext uri="{BB962C8B-B14F-4D97-AF65-F5344CB8AC3E}">
        <p14:creationId xmlns:p14="http://schemas.microsoft.com/office/powerpoint/2010/main" val="26690978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B97E-7E5A-8158-D1D4-8AA94C681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DDB93-BBE5-ADB3-3653-F0DDAEAE5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F956C-DD10-6872-3BF5-10BF08F1AB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review possible answer</a:t>
            </a:r>
          </a:p>
          <a:p>
            <a:endParaRPr lang="en-GB" dirty="0"/>
          </a:p>
        </p:txBody>
      </p:sp>
      <p:sp>
        <p:nvSpPr>
          <p:cNvPr id="4" name="Slide Number Placeholder 3">
            <a:extLst>
              <a:ext uri="{FF2B5EF4-FFF2-40B4-BE49-F238E27FC236}">
                <a16:creationId xmlns:a16="http://schemas.microsoft.com/office/drawing/2014/main" id="{7E99E03D-08C9-00D0-9FF5-FEAB2399FD93}"/>
              </a:ext>
            </a:extLst>
          </p:cNvPr>
          <p:cNvSpPr>
            <a:spLocks noGrp="1"/>
          </p:cNvSpPr>
          <p:nvPr>
            <p:ph type="sldNum" sz="quarter" idx="5"/>
          </p:nvPr>
        </p:nvSpPr>
        <p:spPr/>
        <p:txBody>
          <a:bodyPr/>
          <a:lstStyle/>
          <a:p>
            <a:fld id="{A2650739-CA58-487E-82D5-D6324AF33BFA}" type="slidenum">
              <a:rPr lang="en-GB" smtClean="0"/>
              <a:t>93</a:t>
            </a:fld>
            <a:endParaRPr lang="en-GB"/>
          </a:p>
        </p:txBody>
      </p:sp>
    </p:spTree>
    <p:extLst>
      <p:ext uri="{BB962C8B-B14F-4D97-AF65-F5344CB8AC3E}">
        <p14:creationId xmlns:p14="http://schemas.microsoft.com/office/powerpoint/2010/main" val="2078664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BDAD-06B3-7236-4D28-1670BCE0E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F2DB6-7CA1-C21A-F63C-84E40FBFB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0DAA6-DA67-C0E3-CEA3-BE96FD68D179}"/>
              </a:ext>
            </a:extLst>
          </p:cNvPr>
          <p:cNvSpPr>
            <a:spLocks noGrp="1"/>
          </p:cNvSpPr>
          <p:nvPr>
            <p:ph type="body" idx="1"/>
          </p:nvPr>
        </p:nvSpPr>
        <p:spPr/>
        <p:txBody>
          <a:bodyPr/>
          <a:lstStyle/>
          <a:p>
            <a:r>
              <a:rPr lang="en-GB" b="0" i="0" dirty="0"/>
              <a:t>Notes for facilitator: </a:t>
            </a:r>
          </a:p>
          <a:p>
            <a:pPr marL="171450" indent="-171450">
              <a:buFont typeface="Arial" panose="020B0604020202020204" pitchFamily="34" charset="0"/>
              <a:buChar char="•"/>
            </a:pPr>
            <a:r>
              <a:rPr lang="en-US" dirty="0"/>
              <a:t>Prompt participants: </a:t>
            </a:r>
          </a:p>
          <a:p>
            <a:pPr marL="628650" lvl="1" indent="-171450">
              <a:buFont typeface="Arial" panose="020B0604020202020204" pitchFamily="34" charset="0"/>
              <a:buChar char="•"/>
            </a:pPr>
            <a:r>
              <a:rPr lang="en-US" i="0" dirty="0"/>
              <a:t>What is a time horizon in health economics?</a:t>
            </a:r>
          </a:p>
          <a:p>
            <a:pPr marL="628650" lvl="1" indent="-171450">
              <a:buFont typeface="Arial" panose="020B0604020202020204" pitchFamily="34" charset="0"/>
              <a:buChar char="•"/>
            </a:pPr>
            <a:r>
              <a:rPr lang="en-US" i="0" dirty="0"/>
              <a:t>What are important considerations when choosing one?</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811F639F-96C0-506C-EE98-5E04C3DD5F14}"/>
              </a:ext>
            </a:extLst>
          </p:cNvPr>
          <p:cNvSpPr>
            <a:spLocks noGrp="1"/>
          </p:cNvSpPr>
          <p:nvPr>
            <p:ph type="sldNum" sz="quarter" idx="5"/>
          </p:nvPr>
        </p:nvSpPr>
        <p:spPr/>
        <p:txBody>
          <a:bodyPr/>
          <a:lstStyle/>
          <a:p>
            <a:fld id="{A2650739-CA58-487E-82D5-D6324AF33BFA}" type="slidenum">
              <a:rPr lang="en-GB" smtClean="0"/>
              <a:t>94</a:t>
            </a:fld>
            <a:endParaRPr lang="en-GB"/>
          </a:p>
        </p:txBody>
      </p:sp>
    </p:spTree>
    <p:extLst>
      <p:ext uri="{BB962C8B-B14F-4D97-AF65-F5344CB8AC3E}">
        <p14:creationId xmlns:p14="http://schemas.microsoft.com/office/powerpoint/2010/main" val="10519386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E3DDA-3A2A-CF6F-BA41-677BB231F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00B3F-B7D0-C142-3FDB-04DBECCBB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DB1ED-1760-A9B0-9A9B-35862B7C1F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review possible answer</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38FFEDAB-3078-66E1-15F7-30A5E69A78C3}"/>
              </a:ext>
            </a:extLst>
          </p:cNvPr>
          <p:cNvSpPr>
            <a:spLocks noGrp="1"/>
          </p:cNvSpPr>
          <p:nvPr>
            <p:ph type="sldNum" sz="quarter" idx="5"/>
          </p:nvPr>
        </p:nvSpPr>
        <p:spPr/>
        <p:txBody>
          <a:bodyPr/>
          <a:lstStyle/>
          <a:p>
            <a:fld id="{A2650739-CA58-487E-82D5-D6324AF33BFA}" type="slidenum">
              <a:rPr lang="en-GB" smtClean="0"/>
              <a:t>95</a:t>
            </a:fld>
            <a:endParaRPr lang="en-GB"/>
          </a:p>
        </p:txBody>
      </p:sp>
    </p:spTree>
    <p:extLst>
      <p:ext uri="{BB962C8B-B14F-4D97-AF65-F5344CB8AC3E}">
        <p14:creationId xmlns:p14="http://schemas.microsoft.com/office/powerpoint/2010/main" val="411074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6C36-B7DA-53E9-36DE-665B07422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1070-0295-FFAC-7F58-0C64CC1F6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E4265-ABB3-9E31-6DBB-83006A0940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This figure presents results from a cost analysis of HIV self-testing distribution led by civil society organizations in Côte d’Ivoire, Senegal, and Mali.</a:t>
            </a:r>
          </a:p>
          <a:p>
            <a:pPr marL="171450" indent="-171450">
              <a:buFont typeface="Arial" panose="020B0604020202020204" pitchFamily="34" charset="0"/>
              <a:buChar char="•"/>
            </a:pPr>
            <a:r>
              <a:rPr lang="en-US" b="0" dirty="0"/>
              <a:t>Each bar represents the average cost per HIVST kit distributed to a specific key population group. For example, in Côte d’Ivoire, the average cost was $13 per kit for female sex workers, compared to $17 in Senegal and $16 in Mali.</a:t>
            </a:r>
          </a:p>
          <a:p>
            <a:pPr marL="171450" indent="-171450">
              <a:buFont typeface="Arial" panose="020B0604020202020204" pitchFamily="34" charset="0"/>
              <a:buChar char="•"/>
            </a:pPr>
            <a:r>
              <a:rPr lang="en-US" b="0" dirty="0"/>
              <a:t>The different colors in the bars represent categories of costs (cost inputs), such as trainings, sensitization, personnel, self-test kits, and other recurrent inputs.</a:t>
            </a:r>
          </a:p>
          <a:p>
            <a:pPr marL="171450" indent="-171450">
              <a:buFont typeface="Arial" panose="020B0604020202020204" pitchFamily="34" charset="0"/>
              <a:buChar char="•"/>
            </a:pPr>
            <a:r>
              <a:rPr lang="en-US" b="0" dirty="0"/>
              <a:t>Across all three countries, the largest share of costs came from personnel, followed by the cost of the HIVST kits themselves.</a:t>
            </a:r>
          </a:p>
          <a:p>
            <a:pPr marL="171450" indent="-171450">
              <a:buFont typeface="Arial" panose="020B0604020202020204" pitchFamily="34" charset="0"/>
              <a:buChar char="•"/>
            </a:pPr>
            <a:r>
              <a:rPr lang="en-US" b="0" dirty="0"/>
              <a:t>This type of analysis highlights the unit cost range of the intervention across different populations and settings.</a:t>
            </a:r>
          </a:p>
          <a:p>
            <a:pPr marL="171450" indent="-171450">
              <a:buFont typeface="Arial" panose="020B0604020202020204" pitchFamily="34" charset="0"/>
              <a:buChar char="•"/>
            </a:pPr>
            <a:r>
              <a:rPr lang="en-US" b="0" dirty="0"/>
              <a:t>Encourage participants to reflect:</a:t>
            </a:r>
          </a:p>
          <a:p>
            <a:pPr marL="628650" lvl="1" indent="-171450">
              <a:buFont typeface="Arial" panose="020B0604020202020204" pitchFamily="34" charset="0"/>
              <a:buChar char="•"/>
            </a:pPr>
            <a:r>
              <a:rPr lang="en-US" b="0" dirty="0"/>
              <a:t>What do these results tell us about the main cost drivers?</a:t>
            </a:r>
          </a:p>
          <a:p>
            <a:pPr marL="628650" lvl="1" indent="-171450">
              <a:buFont typeface="Arial" panose="020B0604020202020204" pitchFamily="34" charset="0"/>
              <a:buChar char="•"/>
            </a:pPr>
            <a:r>
              <a:rPr lang="en-US" b="0" dirty="0"/>
              <a:t>Why might unit costs differ between countries or population groups?</a:t>
            </a:r>
          </a:p>
        </p:txBody>
      </p:sp>
      <p:sp>
        <p:nvSpPr>
          <p:cNvPr id="4" name="Slide Number Placeholder 3">
            <a:extLst>
              <a:ext uri="{FF2B5EF4-FFF2-40B4-BE49-F238E27FC236}">
                <a16:creationId xmlns:a16="http://schemas.microsoft.com/office/drawing/2014/main" id="{E1A39059-3171-8D7D-D32B-2C7C069D88B0}"/>
              </a:ext>
            </a:extLst>
          </p:cNvPr>
          <p:cNvSpPr>
            <a:spLocks noGrp="1"/>
          </p:cNvSpPr>
          <p:nvPr>
            <p:ph type="sldNum" sz="quarter" idx="5"/>
          </p:nvPr>
        </p:nvSpPr>
        <p:spPr/>
        <p:txBody>
          <a:bodyPr/>
          <a:lstStyle/>
          <a:p>
            <a:fld id="{A2650739-CA58-487E-82D5-D6324AF33BFA}" type="slidenum">
              <a:rPr lang="en-GB" smtClean="0"/>
              <a:t>12</a:t>
            </a:fld>
            <a:endParaRPr lang="en-GB"/>
          </a:p>
        </p:txBody>
      </p:sp>
    </p:spTree>
    <p:extLst>
      <p:ext uri="{BB962C8B-B14F-4D97-AF65-F5344CB8AC3E}">
        <p14:creationId xmlns:p14="http://schemas.microsoft.com/office/powerpoint/2010/main" val="18696295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AC91-15B2-ED3E-6641-9DDE1D223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16F8B-D589-2575-F072-707AEB123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7F2A7-0E8C-30B5-5570-69D8D38FDF86}"/>
              </a:ext>
            </a:extLst>
          </p:cNvPr>
          <p:cNvSpPr>
            <a:spLocks noGrp="1"/>
          </p:cNvSpPr>
          <p:nvPr>
            <p:ph type="body" idx="1"/>
          </p:nvPr>
        </p:nvSpPr>
        <p:spPr/>
        <p:txBody>
          <a:bodyPr/>
          <a:lstStyle/>
          <a:p>
            <a:r>
              <a:rPr lang="en-GB" b="0" i="0" dirty="0"/>
              <a:t>Notes for facilitator: </a:t>
            </a:r>
          </a:p>
          <a:p>
            <a:pPr marL="171450" indent="-171450">
              <a:buFont typeface="Arial" panose="020B0604020202020204" pitchFamily="34" charset="0"/>
              <a:buChar char="•"/>
            </a:pPr>
            <a:r>
              <a:rPr lang="en-US" dirty="0"/>
              <a:t>Prompt participants: </a:t>
            </a:r>
          </a:p>
          <a:p>
            <a:pPr marL="628650" lvl="1" indent="-171450">
              <a:buFont typeface="Arial" panose="020B0604020202020204" pitchFamily="34" charset="0"/>
              <a:buChar char="•"/>
            </a:pPr>
            <a:r>
              <a:rPr lang="en-US" i="0" dirty="0"/>
              <a:t>What is the difference between financial and economic costs?</a:t>
            </a:r>
          </a:p>
          <a:p>
            <a:pPr marL="628650" lvl="1" indent="-171450">
              <a:buFont typeface="Arial" panose="020B0604020202020204" pitchFamily="34" charset="0"/>
              <a:buChar char="•"/>
            </a:pPr>
            <a:r>
              <a:rPr lang="en-US" i="0" dirty="0"/>
              <a:t>What is the value of doing one versus the other?</a:t>
            </a:r>
          </a:p>
          <a:p>
            <a:endParaRPr lang="en-GB" dirty="0"/>
          </a:p>
        </p:txBody>
      </p:sp>
      <p:sp>
        <p:nvSpPr>
          <p:cNvPr id="4" name="Slide Number Placeholder 3">
            <a:extLst>
              <a:ext uri="{FF2B5EF4-FFF2-40B4-BE49-F238E27FC236}">
                <a16:creationId xmlns:a16="http://schemas.microsoft.com/office/drawing/2014/main" id="{9626B1BA-2FD9-6393-5066-B7652AD3D6DD}"/>
              </a:ext>
            </a:extLst>
          </p:cNvPr>
          <p:cNvSpPr>
            <a:spLocks noGrp="1"/>
          </p:cNvSpPr>
          <p:nvPr>
            <p:ph type="sldNum" sz="quarter" idx="5"/>
          </p:nvPr>
        </p:nvSpPr>
        <p:spPr/>
        <p:txBody>
          <a:bodyPr/>
          <a:lstStyle/>
          <a:p>
            <a:fld id="{A2650739-CA58-487E-82D5-D6324AF33BFA}" type="slidenum">
              <a:rPr lang="en-GB" smtClean="0"/>
              <a:t>96</a:t>
            </a:fld>
            <a:endParaRPr lang="en-GB"/>
          </a:p>
        </p:txBody>
      </p:sp>
    </p:spTree>
    <p:extLst>
      <p:ext uri="{BB962C8B-B14F-4D97-AF65-F5344CB8AC3E}">
        <p14:creationId xmlns:p14="http://schemas.microsoft.com/office/powerpoint/2010/main" val="42366838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91E16-2893-B3A4-ADD2-0D05FB272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6F8E3-9E99-B372-FC60-82BE1821D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1E970-B7A9-2090-CD36-3C91736216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review possible answer</a:t>
            </a:r>
          </a:p>
          <a:p>
            <a:endParaRPr lang="en-GB" dirty="0"/>
          </a:p>
        </p:txBody>
      </p:sp>
      <p:sp>
        <p:nvSpPr>
          <p:cNvPr id="4" name="Slide Number Placeholder 3">
            <a:extLst>
              <a:ext uri="{FF2B5EF4-FFF2-40B4-BE49-F238E27FC236}">
                <a16:creationId xmlns:a16="http://schemas.microsoft.com/office/drawing/2014/main" id="{CD6AB719-1C69-52D0-B201-AFC9128E6D1E}"/>
              </a:ext>
            </a:extLst>
          </p:cNvPr>
          <p:cNvSpPr>
            <a:spLocks noGrp="1"/>
          </p:cNvSpPr>
          <p:nvPr>
            <p:ph type="sldNum" sz="quarter" idx="5"/>
          </p:nvPr>
        </p:nvSpPr>
        <p:spPr/>
        <p:txBody>
          <a:bodyPr/>
          <a:lstStyle/>
          <a:p>
            <a:fld id="{A2650739-CA58-487E-82D5-D6324AF33BFA}" type="slidenum">
              <a:rPr lang="en-GB" smtClean="0"/>
              <a:t>97</a:t>
            </a:fld>
            <a:endParaRPr lang="en-GB"/>
          </a:p>
        </p:txBody>
      </p:sp>
    </p:spTree>
    <p:extLst>
      <p:ext uri="{BB962C8B-B14F-4D97-AF65-F5344CB8AC3E}">
        <p14:creationId xmlns:p14="http://schemas.microsoft.com/office/powerpoint/2010/main" val="40901349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E4C3-BE2C-751D-6DF4-077E59B18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072C2-2AEE-E774-BE91-050660FA6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4DDB9-E803-FCF5-3087-7E490F00E70D}"/>
              </a:ext>
            </a:extLst>
          </p:cNvPr>
          <p:cNvSpPr>
            <a:spLocks noGrp="1"/>
          </p:cNvSpPr>
          <p:nvPr>
            <p:ph type="body" idx="1"/>
          </p:nvPr>
        </p:nvSpPr>
        <p:spPr/>
        <p:txBody>
          <a:bodyPr/>
          <a:lstStyle/>
          <a:p>
            <a:r>
              <a:rPr lang="en-GB" b="0" i="0" dirty="0"/>
              <a:t>Notes for facilitator: </a:t>
            </a:r>
          </a:p>
          <a:p>
            <a:pPr marL="171450" indent="-171450">
              <a:buFont typeface="Arial" panose="020B0604020202020204" pitchFamily="34" charset="0"/>
              <a:buChar char="•"/>
            </a:pPr>
            <a:r>
              <a:rPr lang="en-US" dirty="0"/>
              <a:t>Prompt participants: </a:t>
            </a:r>
          </a:p>
          <a:p>
            <a:pPr marL="628650" lvl="1" indent="-171450">
              <a:buFont typeface="Arial" panose="020B0604020202020204" pitchFamily="34" charset="0"/>
              <a:buChar char="•"/>
            </a:pPr>
            <a:r>
              <a:rPr lang="en-US" i="0" dirty="0"/>
              <a:t>What is the difference between capital and recurrent costs?</a:t>
            </a:r>
          </a:p>
          <a:p>
            <a:pPr marL="628650" lvl="1" indent="-171450">
              <a:buFont typeface="Arial" panose="020B0604020202020204" pitchFamily="34" charset="0"/>
              <a:buChar char="•"/>
            </a:pPr>
            <a:r>
              <a:rPr lang="en-US" i="0" dirty="0"/>
              <a:t>What are examples of capital inputs and recurrent inputs?</a:t>
            </a:r>
          </a:p>
        </p:txBody>
      </p:sp>
      <p:sp>
        <p:nvSpPr>
          <p:cNvPr id="4" name="Slide Number Placeholder 3">
            <a:extLst>
              <a:ext uri="{FF2B5EF4-FFF2-40B4-BE49-F238E27FC236}">
                <a16:creationId xmlns:a16="http://schemas.microsoft.com/office/drawing/2014/main" id="{DC198DED-A110-9F0C-CA5D-1D1C58D4BBF4}"/>
              </a:ext>
            </a:extLst>
          </p:cNvPr>
          <p:cNvSpPr>
            <a:spLocks noGrp="1"/>
          </p:cNvSpPr>
          <p:nvPr>
            <p:ph type="sldNum" sz="quarter" idx="5"/>
          </p:nvPr>
        </p:nvSpPr>
        <p:spPr/>
        <p:txBody>
          <a:bodyPr/>
          <a:lstStyle/>
          <a:p>
            <a:fld id="{A2650739-CA58-487E-82D5-D6324AF33BFA}" type="slidenum">
              <a:rPr lang="en-GB" smtClean="0"/>
              <a:t>98</a:t>
            </a:fld>
            <a:endParaRPr lang="en-GB"/>
          </a:p>
        </p:txBody>
      </p:sp>
    </p:spTree>
    <p:extLst>
      <p:ext uri="{BB962C8B-B14F-4D97-AF65-F5344CB8AC3E}">
        <p14:creationId xmlns:p14="http://schemas.microsoft.com/office/powerpoint/2010/main" val="30604731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E84D-AC5D-45FB-DD33-5F870C977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746BA-9E97-89C9-89E0-9F5CC1855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61CFF-1391-45F2-8CD1-F691C21091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Use this slide to review possible answer</a:t>
            </a:r>
          </a:p>
        </p:txBody>
      </p:sp>
      <p:sp>
        <p:nvSpPr>
          <p:cNvPr id="4" name="Slide Number Placeholder 3">
            <a:extLst>
              <a:ext uri="{FF2B5EF4-FFF2-40B4-BE49-F238E27FC236}">
                <a16:creationId xmlns:a16="http://schemas.microsoft.com/office/drawing/2014/main" id="{B1E8AA89-29B2-53E9-56A0-D86F204C21B7}"/>
              </a:ext>
            </a:extLst>
          </p:cNvPr>
          <p:cNvSpPr>
            <a:spLocks noGrp="1"/>
          </p:cNvSpPr>
          <p:nvPr>
            <p:ph type="sldNum" sz="quarter" idx="5"/>
          </p:nvPr>
        </p:nvSpPr>
        <p:spPr/>
        <p:txBody>
          <a:bodyPr/>
          <a:lstStyle/>
          <a:p>
            <a:fld id="{A2650739-CA58-487E-82D5-D6324AF33BFA}" type="slidenum">
              <a:rPr lang="en-GB" smtClean="0"/>
              <a:t>99</a:t>
            </a:fld>
            <a:endParaRPr lang="en-GB"/>
          </a:p>
        </p:txBody>
      </p:sp>
    </p:spTree>
    <p:extLst>
      <p:ext uri="{BB962C8B-B14F-4D97-AF65-F5344CB8AC3E}">
        <p14:creationId xmlns:p14="http://schemas.microsoft.com/office/powerpoint/2010/main" val="26256251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EA64-F5D1-34B1-71DE-7DB5052D8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C97B9-93E0-B5DA-5F88-D190C8AF9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DD4C9-79CE-9537-6BB6-76F13FFA94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Bring back 4–6 key concepts from the last workshop (e.g., perspective, time horizon, types of costs, process mapping, central resources).</a:t>
            </a:r>
          </a:p>
          <a:p>
            <a:pPr marL="171450" indent="-171450">
              <a:buFont typeface="Arial" panose="020B0604020202020204" pitchFamily="34" charset="0"/>
              <a:buChar char="•"/>
            </a:pPr>
            <a:r>
              <a:rPr lang="en-US" dirty="0"/>
              <a:t>Display them as prompts (not full definitions).</a:t>
            </a:r>
          </a:p>
          <a:p>
            <a:pPr marL="171450" indent="-171450">
              <a:buFont typeface="Arial" panose="020B0604020202020204" pitchFamily="34" charset="0"/>
              <a:buChar char="•"/>
            </a:pPr>
            <a:r>
              <a:rPr lang="en-US" dirty="0"/>
              <a:t>Ask participants to explain these concepts in their own words.</a:t>
            </a:r>
          </a:p>
          <a:p>
            <a:pPr marL="171450" indent="-171450">
              <a:buFont typeface="Arial" panose="020B0604020202020204" pitchFamily="34" charset="0"/>
              <a:buChar char="•"/>
            </a:pPr>
            <a:r>
              <a:rPr lang="en-US" dirty="0"/>
              <a:t>If there are new participants, ask the returning participant to explain one or two concepts to their partner.</a:t>
            </a:r>
          </a:p>
        </p:txBody>
      </p:sp>
      <p:sp>
        <p:nvSpPr>
          <p:cNvPr id="4" name="Slide Number Placeholder 3">
            <a:extLst>
              <a:ext uri="{FF2B5EF4-FFF2-40B4-BE49-F238E27FC236}">
                <a16:creationId xmlns:a16="http://schemas.microsoft.com/office/drawing/2014/main" id="{3B96AD9C-ADEA-3637-B837-3EA729E8AE78}"/>
              </a:ext>
            </a:extLst>
          </p:cNvPr>
          <p:cNvSpPr>
            <a:spLocks noGrp="1"/>
          </p:cNvSpPr>
          <p:nvPr>
            <p:ph type="sldNum" sz="quarter" idx="5"/>
          </p:nvPr>
        </p:nvSpPr>
        <p:spPr/>
        <p:txBody>
          <a:bodyPr/>
          <a:lstStyle/>
          <a:p>
            <a:fld id="{A2650739-CA58-487E-82D5-D6324AF33BFA}" type="slidenum">
              <a:rPr lang="en-GB" smtClean="0"/>
              <a:t>100</a:t>
            </a:fld>
            <a:endParaRPr lang="en-GB"/>
          </a:p>
        </p:txBody>
      </p:sp>
    </p:spTree>
    <p:extLst>
      <p:ext uri="{BB962C8B-B14F-4D97-AF65-F5344CB8AC3E}">
        <p14:creationId xmlns:p14="http://schemas.microsoft.com/office/powerpoint/2010/main" val="24971687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259A-FCC8-4E81-49A5-F9CBE8BE3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D5756-1E8D-50E7-524A-9FAA24A74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D57E4-20B0-80BF-E6DB-5FE448C9E6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Remind that you went through these steps in the last data collection workshop. The remainder of this workshop will be to go through preliminary results from each step. </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DE87197C-14DC-556A-FF14-0026F8328291}"/>
              </a:ext>
            </a:extLst>
          </p:cNvPr>
          <p:cNvSpPr>
            <a:spLocks noGrp="1"/>
          </p:cNvSpPr>
          <p:nvPr>
            <p:ph type="sldNum" sz="quarter" idx="5"/>
          </p:nvPr>
        </p:nvSpPr>
        <p:spPr/>
        <p:txBody>
          <a:bodyPr/>
          <a:lstStyle/>
          <a:p>
            <a:fld id="{A2650739-CA58-487E-82D5-D6324AF33BFA}" type="slidenum">
              <a:rPr lang="en-GB" smtClean="0"/>
              <a:t>101</a:t>
            </a:fld>
            <a:endParaRPr lang="en-GB"/>
          </a:p>
        </p:txBody>
      </p:sp>
    </p:spTree>
    <p:extLst>
      <p:ext uri="{BB962C8B-B14F-4D97-AF65-F5344CB8AC3E}">
        <p14:creationId xmlns:p14="http://schemas.microsoft.com/office/powerpoint/2010/main" val="37403862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51F7-441B-5294-5BEE-3BD22429E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17067-4DEA-7C6D-C1B2-71391C293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301B1-78A3-2EFB-067B-131F77A5FC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This is an interactive placeholder slide: participants should actively review the workbook together.</a:t>
            </a:r>
          </a:p>
          <a:p>
            <a:pPr marL="171450" indent="-171450">
              <a:buFont typeface="Arial" panose="020B0604020202020204" pitchFamily="34" charset="0"/>
              <a:buChar char="•"/>
            </a:pPr>
            <a:r>
              <a:rPr lang="en-US" b="0" i="0" dirty="0"/>
              <a:t>Ask participants to open their costing/budgeting workbook and look at the cost data sheet where the collected financial expenditures should be all entered. </a:t>
            </a:r>
          </a:p>
          <a:p>
            <a:pPr marL="171450" indent="-171450">
              <a:buFont typeface="Arial" panose="020B0604020202020204" pitchFamily="34" charset="0"/>
              <a:buChar char="•"/>
            </a:pPr>
            <a:r>
              <a:rPr lang="en-US" b="0" i="0" dirty="0"/>
              <a:t>Key checks to guide them:</a:t>
            </a:r>
          </a:p>
          <a:p>
            <a:pPr marL="628650" lvl="1" indent="-171450">
              <a:buFont typeface="Arial" panose="020B0604020202020204" pitchFamily="34" charset="0"/>
              <a:buChar char="•"/>
            </a:pPr>
            <a:r>
              <a:rPr lang="en-US" b="0" i="0" dirty="0"/>
              <a:t>Are all expenditures for the full time horizon included? (No missing months, quarters, or periods).</a:t>
            </a:r>
          </a:p>
          <a:p>
            <a:pPr marL="628650" lvl="1" indent="-171450">
              <a:buFont typeface="Arial" panose="020B0604020202020204" pitchFamily="34" charset="0"/>
              <a:buChar char="•"/>
            </a:pPr>
            <a:r>
              <a:rPr lang="en-US" b="0" i="0" dirty="0"/>
              <a:t>If the CLO uses multiple financial systems (e.g., per funder, project, or site), confirm that all have been integrated.</a:t>
            </a:r>
          </a:p>
          <a:p>
            <a:pPr marL="628650" lvl="1" indent="-171450">
              <a:buFont typeface="Arial" panose="020B0604020202020204" pitchFamily="34" charset="0"/>
              <a:buChar char="•"/>
            </a:pPr>
            <a:r>
              <a:rPr lang="en-US" b="0" i="0" dirty="0"/>
              <a:t>Check whether dates match correctly with the costing period defined earlier.</a:t>
            </a:r>
          </a:p>
          <a:p>
            <a:pPr marL="628650" lvl="1" indent="-171450">
              <a:buFont typeface="Arial" panose="020B0604020202020204" pitchFamily="34" charset="0"/>
              <a:buChar char="•"/>
            </a:pPr>
            <a:r>
              <a:rPr lang="en-US" b="0" i="0" dirty="0"/>
              <a:t>Ensure there are no large gaps or missing chunks of expenditures that could bias results.</a:t>
            </a:r>
          </a:p>
          <a:p>
            <a:pPr marL="171450" indent="-171450">
              <a:buFont typeface="Arial" panose="020B0604020202020204" pitchFamily="34" charset="0"/>
              <a:buChar char="•"/>
            </a:pPr>
            <a:r>
              <a:rPr lang="en-US" b="0" i="0" dirty="0"/>
              <a:t>Encourage participants to flag discrepancies and note what still needs to be added.</a:t>
            </a:r>
          </a:p>
          <a:p>
            <a:pPr marL="171450" indent="-171450">
              <a:buFont typeface="Arial" panose="020B0604020202020204" pitchFamily="34" charset="0"/>
              <a:buChar char="•"/>
            </a:pPr>
            <a:r>
              <a:rPr lang="en-US" b="0" i="0" dirty="0"/>
              <a:t>Wrap-up message: This first step is about making sure the financial backbone of the exercise is complete. We can only build accurate results if all the underlying expenditure data are here.</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72B1FD39-1406-DE67-DFFB-B89FBE73787F}"/>
              </a:ext>
            </a:extLst>
          </p:cNvPr>
          <p:cNvSpPr>
            <a:spLocks noGrp="1"/>
          </p:cNvSpPr>
          <p:nvPr>
            <p:ph type="sldNum" sz="quarter" idx="5"/>
          </p:nvPr>
        </p:nvSpPr>
        <p:spPr/>
        <p:txBody>
          <a:bodyPr/>
          <a:lstStyle/>
          <a:p>
            <a:fld id="{A2650739-CA58-487E-82D5-D6324AF33BFA}" type="slidenum">
              <a:rPr lang="en-GB" smtClean="0"/>
              <a:t>102</a:t>
            </a:fld>
            <a:endParaRPr lang="en-GB"/>
          </a:p>
        </p:txBody>
      </p:sp>
    </p:spTree>
    <p:extLst>
      <p:ext uri="{BB962C8B-B14F-4D97-AF65-F5344CB8AC3E}">
        <p14:creationId xmlns:p14="http://schemas.microsoft.com/office/powerpoint/2010/main" val="40837887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2F11-C9E6-65F4-8F32-17E3627B7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A65E1-500C-5644-163D-52688A97C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88922-1A41-1B72-6B52-78DF816FC1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dirty="0"/>
              <a:t>Walk participants through the filtering function in Excel (in case they are less familiar).</a:t>
            </a:r>
          </a:p>
          <a:p>
            <a:pPr marL="171450" indent="-171450">
              <a:buFont typeface="Arial" panose="020B0604020202020204" pitchFamily="34" charset="0"/>
              <a:buChar char="•"/>
            </a:pPr>
            <a:r>
              <a:rPr lang="en-US" dirty="0"/>
              <a:t>Do the first category together as a group, then move on systematically.</a:t>
            </a:r>
          </a:p>
          <a:p>
            <a:pPr marL="171450" indent="-171450">
              <a:buFont typeface="Arial" panose="020B0604020202020204" pitchFamily="34" charset="0"/>
              <a:buChar char="•"/>
            </a:pPr>
            <a:r>
              <a:rPr lang="en-US" dirty="0"/>
              <a:t>Encourage discussion: sometimes categorizations can be subjective — the group should agree on what is most appropriate.</a:t>
            </a:r>
          </a:p>
          <a:p>
            <a:pPr marL="171450" indent="-171450">
              <a:buFont typeface="Arial" panose="020B0604020202020204" pitchFamily="34" charset="0"/>
              <a:buChar char="•"/>
            </a:pPr>
            <a:r>
              <a:rPr lang="en-US" dirty="0"/>
              <a:t>Pay special attention to “empty” categories (no costs allocated). Probe whether this reflects reality, or whether costs are missing from financial records.</a:t>
            </a:r>
          </a:p>
          <a:p>
            <a:pPr marL="171450" indent="-171450">
              <a:buFont typeface="Arial" panose="020B0604020202020204" pitchFamily="34" charset="0"/>
              <a:buChar char="•"/>
            </a:pPr>
            <a:r>
              <a:rPr lang="en-US" dirty="0"/>
              <a:t>Outcome: a list of flagged issues to be revisited, and greater confidence in the categorization.</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8B9515E2-5A43-A52A-0C57-250C3A72BA37}"/>
              </a:ext>
            </a:extLst>
          </p:cNvPr>
          <p:cNvSpPr>
            <a:spLocks noGrp="1"/>
          </p:cNvSpPr>
          <p:nvPr>
            <p:ph type="sldNum" sz="quarter" idx="5"/>
          </p:nvPr>
        </p:nvSpPr>
        <p:spPr/>
        <p:txBody>
          <a:bodyPr/>
          <a:lstStyle/>
          <a:p>
            <a:fld id="{A2650739-CA58-487E-82D5-D6324AF33BFA}" type="slidenum">
              <a:rPr lang="en-GB" smtClean="0"/>
              <a:t>103</a:t>
            </a:fld>
            <a:endParaRPr lang="en-GB"/>
          </a:p>
        </p:txBody>
      </p:sp>
    </p:spTree>
    <p:extLst>
      <p:ext uri="{BB962C8B-B14F-4D97-AF65-F5344CB8AC3E}">
        <p14:creationId xmlns:p14="http://schemas.microsoft.com/office/powerpoint/2010/main" val="18687422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71F5-6F6B-9F6B-FD14-17D96DC47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0FF2F-4C08-823D-CACB-01F3A8173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97C36-0B10-9BA6-7FF5-1A2BB4D5C0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dirty="0"/>
              <a:t>Remind participants: vehicles and equipment are capital costs, not recurrent. Their costs should be spread (annualized) across their useful life in costings. </a:t>
            </a:r>
          </a:p>
          <a:p>
            <a:pPr marL="171450" indent="-171450">
              <a:buFont typeface="Arial" panose="020B0604020202020204" pitchFamily="34" charset="0"/>
              <a:buChar char="•"/>
            </a:pPr>
            <a:r>
              <a:rPr lang="en-US" b="0" dirty="0"/>
              <a:t>Walk through an example: e.g., a motorbike bought for $1,000 with 5 years useful life → $200/year.</a:t>
            </a:r>
          </a:p>
          <a:p>
            <a:pPr marL="171450" indent="-171450">
              <a:buFont typeface="Arial" panose="020B0604020202020204" pitchFamily="34" charset="0"/>
              <a:buChar char="•"/>
            </a:pPr>
            <a:r>
              <a:rPr lang="en-US" b="0" dirty="0"/>
              <a:t>Ask participants:</a:t>
            </a:r>
          </a:p>
          <a:p>
            <a:pPr marL="628650" lvl="1" indent="-171450">
              <a:buFont typeface="Arial" panose="020B0604020202020204" pitchFamily="34" charset="0"/>
              <a:buChar char="•"/>
            </a:pPr>
            <a:r>
              <a:rPr lang="en-US" b="0" dirty="0"/>
              <a:t>Do we see any duplicates (same motorbike both in financials and inventory)? If yes, flag and resolve.</a:t>
            </a:r>
          </a:p>
          <a:p>
            <a:pPr marL="628650" lvl="1" indent="-171450">
              <a:buFont typeface="Arial" panose="020B0604020202020204" pitchFamily="34" charset="0"/>
              <a:buChar char="•"/>
            </a:pPr>
            <a:r>
              <a:rPr lang="en-US" b="0" dirty="0"/>
              <a:t>Are all capital items correctly allocated in Column R?</a:t>
            </a:r>
          </a:p>
          <a:p>
            <a:pPr marL="171450" indent="-171450">
              <a:buFont typeface="Arial" panose="020B0604020202020204" pitchFamily="34" charset="0"/>
              <a:buChar char="•"/>
            </a:pPr>
            <a:r>
              <a:rPr lang="en-US" b="0" dirty="0"/>
              <a:t>In the </a:t>
            </a:r>
            <a:r>
              <a:rPr lang="en-US" b="0" i="1" dirty="0"/>
              <a:t>Parameters Sheet</a:t>
            </a:r>
            <a:r>
              <a:rPr lang="en-US" b="0" dirty="0"/>
              <a:t>, does the assumed useful life (e.g., 5 years for vehicles, 3 years for laptops) match participants’ experience?</a:t>
            </a:r>
          </a:p>
          <a:p>
            <a:pPr marL="171450" indent="-171450">
              <a:buFont typeface="Arial" panose="020B0604020202020204" pitchFamily="34" charset="0"/>
              <a:buChar char="•"/>
            </a:pPr>
            <a:r>
              <a:rPr lang="en-US" b="0" dirty="0"/>
              <a:t>Emphasize: these assumptions can impact the results, so this is an important step to validate.</a:t>
            </a:r>
          </a:p>
          <a:p>
            <a:pPr marL="171450" indent="-171450">
              <a:buFont typeface="Arial" panose="020B0604020202020204" pitchFamily="34" charset="0"/>
              <a:buChar char="•"/>
            </a:pPr>
            <a:r>
              <a:rPr lang="en-US" b="0" dirty="0"/>
              <a:t>Record any changes agreed by participants to update later.</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187DC938-F97E-71B4-8585-8BB2469FE7FE}"/>
              </a:ext>
            </a:extLst>
          </p:cNvPr>
          <p:cNvSpPr>
            <a:spLocks noGrp="1"/>
          </p:cNvSpPr>
          <p:nvPr>
            <p:ph type="sldNum" sz="quarter" idx="5"/>
          </p:nvPr>
        </p:nvSpPr>
        <p:spPr/>
        <p:txBody>
          <a:bodyPr/>
          <a:lstStyle/>
          <a:p>
            <a:fld id="{A2650739-CA58-487E-82D5-D6324AF33BFA}" type="slidenum">
              <a:rPr lang="en-GB" smtClean="0"/>
              <a:t>104</a:t>
            </a:fld>
            <a:endParaRPr lang="en-GB"/>
          </a:p>
        </p:txBody>
      </p:sp>
    </p:spTree>
    <p:extLst>
      <p:ext uri="{BB962C8B-B14F-4D97-AF65-F5344CB8AC3E}">
        <p14:creationId xmlns:p14="http://schemas.microsoft.com/office/powerpoint/2010/main" val="32768330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A352B-2DF4-B7A8-15D1-B049B3464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5F3E6-8749-7126-5F48-6248A68DA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676D8-3E3C-32FE-85C6-A183959D94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Notes for facilitator: </a:t>
            </a:r>
            <a:endParaRPr lang="en-US" dirty="0"/>
          </a:p>
          <a:p>
            <a:pPr marL="171450" indent="-171450">
              <a:buFont typeface="Arial" panose="020B0604020202020204" pitchFamily="34" charset="0"/>
              <a:buChar char="•"/>
            </a:pPr>
            <a:r>
              <a:rPr lang="en-US" b="0" i="0" dirty="0"/>
              <a:t>Remind participants: allocation ensures that shared or central resources (like vehicles, staff, or buildings) are fairly distributed across interventions.</a:t>
            </a:r>
          </a:p>
          <a:p>
            <a:pPr marL="171450" indent="-171450">
              <a:buFont typeface="Arial" panose="020B0604020202020204" pitchFamily="34" charset="0"/>
              <a:buChar char="•"/>
            </a:pPr>
            <a:r>
              <a:rPr lang="en-US" b="0" i="0" dirty="0"/>
              <a:t>Start with one example (e.g., vehicle logbook):</a:t>
            </a:r>
          </a:p>
          <a:p>
            <a:pPr marL="628650" lvl="1" indent="-171450">
              <a:buFont typeface="Arial" panose="020B0604020202020204" pitchFamily="34" charset="0"/>
              <a:buChar char="•"/>
            </a:pPr>
            <a:r>
              <a:rPr lang="en-US" b="0" i="0" dirty="0"/>
              <a:t>Show # of </a:t>
            </a:r>
            <a:r>
              <a:rPr lang="en-US" b="0" i="0" dirty="0" err="1"/>
              <a:t>kiometers</a:t>
            </a:r>
            <a:r>
              <a:rPr lang="en-US" b="0" i="0" dirty="0"/>
              <a:t> and % of kilometers used per intervention.</a:t>
            </a:r>
          </a:p>
          <a:p>
            <a:pPr marL="628650" lvl="1" indent="-171450">
              <a:buFont typeface="Arial" panose="020B0604020202020204" pitchFamily="34" charset="0"/>
              <a:buChar char="•"/>
            </a:pPr>
            <a:r>
              <a:rPr lang="en-US" b="0" i="0" dirty="0"/>
              <a:t>Ask: Does this match your experience of how this vehicle is used?</a:t>
            </a:r>
          </a:p>
          <a:p>
            <a:pPr marL="171450" indent="-171450">
              <a:buFont typeface="Arial" panose="020B0604020202020204" pitchFamily="34" charset="0"/>
              <a:buChar char="•"/>
            </a:pPr>
            <a:r>
              <a:rPr lang="en-US" b="0" i="0" dirty="0"/>
              <a:t>Check completeness: Are all vehicle logbooks available and completed? If not, which are missing?</a:t>
            </a:r>
          </a:p>
          <a:p>
            <a:pPr marL="171450" indent="-171450">
              <a:buFont typeface="Arial" panose="020B0604020202020204" pitchFamily="34" charset="0"/>
              <a:buChar char="•"/>
            </a:pPr>
            <a:r>
              <a:rPr lang="en-US" b="0" i="0" dirty="0"/>
              <a:t>Repeat the same validation for:</a:t>
            </a:r>
          </a:p>
          <a:p>
            <a:pPr marL="628650" lvl="1" indent="-171450">
              <a:buFont typeface="Arial" panose="020B0604020202020204" pitchFamily="34" charset="0"/>
              <a:buChar char="•"/>
            </a:pPr>
            <a:r>
              <a:rPr lang="en-US" b="0" i="0" dirty="0"/>
              <a:t>Personnel costs (using timesheets).</a:t>
            </a:r>
          </a:p>
          <a:p>
            <a:pPr marL="628650" lvl="1" indent="-171450">
              <a:buFont typeface="Arial" panose="020B0604020202020204" pitchFamily="34" charset="0"/>
              <a:buChar char="•"/>
            </a:pPr>
            <a:r>
              <a:rPr lang="en-US" b="0" i="0" dirty="0"/>
              <a:t>Buildings (using floor space or usage allocation).</a:t>
            </a:r>
          </a:p>
          <a:p>
            <a:pPr marL="628650" lvl="1" indent="-171450">
              <a:buFont typeface="Arial" panose="020B0604020202020204" pitchFamily="34" charset="0"/>
              <a:buChar char="•"/>
            </a:pPr>
            <a:r>
              <a:rPr lang="en-US" b="0" i="0" dirty="0"/>
              <a:t>Supplies (using M&amp;E data or other allocation factor)</a:t>
            </a:r>
          </a:p>
          <a:p>
            <a:pPr marL="171450" indent="-171450">
              <a:buFont typeface="Arial" panose="020B0604020202020204" pitchFamily="34" charset="0"/>
              <a:buChar char="•"/>
            </a:pPr>
            <a:r>
              <a:rPr lang="en-US" b="0" i="0" dirty="0"/>
              <a:t>Push for consensus: If something doesn’t look right, how should it be adjusted?</a:t>
            </a:r>
          </a:p>
          <a:p>
            <a:pPr marL="171450" indent="-171450">
              <a:buFont typeface="Arial" panose="020B0604020202020204" pitchFamily="34" charset="0"/>
              <a:buChar char="•"/>
            </a:pPr>
            <a:r>
              <a:rPr lang="en-US" b="0" i="0" dirty="0"/>
              <a:t>Document any changes agreed.</a:t>
            </a:r>
          </a:p>
          <a:p>
            <a:pPr marL="628650" lvl="1" indent="-171450">
              <a:buFont typeface="Arial" panose="020B0604020202020204" pitchFamily="34" charset="0"/>
              <a:buChar char="•"/>
            </a:pPr>
            <a:endParaRPr lang="en-US" b="0" i="0" dirty="0"/>
          </a:p>
        </p:txBody>
      </p:sp>
      <p:sp>
        <p:nvSpPr>
          <p:cNvPr id="4" name="Slide Number Placeholder 3">
            <a:extLst>
              <a:ext uri="{FF2B5EF4-FFF2-40B4-BE49-F238E27FC236}">
                <a16:creationId xmlns:a16="http://schemas.microsoft.com/office/drawing/2014/main" id="{90348119-B7A0-264C-6D3C-731333223E64}"/>
              </a:ext>
            </a:extLst>
          </p:cNvPr>
          <p:cNvSpPr>
            <a:spLocks noGrp="1"/>
          </p:cNvSpPr>
          <p:nvPr>
            <p:ph type="sldNum" sz="quarter" idx="5"/>
          </p:nvPr>
        </p:nvSpPr>
        <p:spPr/>
        <p:txBody>
          <a:bodyPr/>
          <a:lstStyle/>
          <a:p>
            <a:fld id="{A2650739-CA58-487E-82D5-D6324AF33BFA}" type="slidenum">
              <a:rPr lang="en-GB" smtClean="0"/>
              <a:t>105</a:t>
            </a:fld>
            <a:endParaRPr lang="en-GB"/>
          </a:p>
        </p:txBody>
      </p:sp>
    </p:spTree>
    <p:extLst>
      <p:ext uri="{BB962C8B-B14F-4D97-AF65-F5344CB8AC3E}">
        <p14:creationId xmlns:p14="http://schemas.microsoft.com/office/powerpoint/2010/main" val="65132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54C6-4207-F24F-BCC6-0C887AC1A7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3FA398-2E07-B881-207B-687065B35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E609C2-54FC-100C-13B3-2B0A90717225}"/>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CED0070A-010F-EC60-930B-43F8A1F5E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E1657F-52D8-E954-66E7-97DAB8951883}"/>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172999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B49C-49FF-5E6E-BCD5-310CDDD4E0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99E3D8-A55C-06E1-4AD5-272810C9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67FD5-1035-B169-433D-3062C73CD760}"/>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E0B17859-20C7-609C-7C0E-E7AFDA8394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3EEB8-8442-A0FA-AAF8-347D5DACF9EA}"/>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404941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05568-F77A-9A29-2D81-1D48F0A4C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7E5879-9365-C784-440A-879D765585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27C42-492B-EF50-8F1A-D24D587553A1}"/>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72D98BE6-DA2E-3E47-0937-ABC60B94B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8685D-6B50-9C29-9F43-6BEC3B574A36}"/>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32906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03A-FFE5-C773-DF16-35864338A3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85F364-A305-3F96-2753-9F1B05B33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5DC11-DADC-4758-95B5-ED0A5CEEE784}"/>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59F7E5F5-BDF7-19E7-7945-BE1479F5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B05A7-F4AC-FBB7-D505-B93184F54DF0}"/>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39416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EB22-3D0C-F2E4-21B1-AAE4281E5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9452FB-79E3-63E1-E818-97B0C1EC97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E8F6E-2D3D-93F0-2D26-97234B40EB84}"/>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0B21B583-8E3F-C2EE-8624-437DA429E6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9A2AC-0E6E-00CF-633A-893BC5D1F804}"/>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18656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08F4-0C8C-FD9B-1D63-A209FC836B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358413-9BD7-09E4-8404-CF47B7D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6C98EE-2C26-34DB-D070-C239C98DE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44AB8E-4998-3AF8-0D5F-672000E8F9D1}"/>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6" name="Footer Placeholder 5">
            <a:extLst>
              <a:ext uri="{FF2B5EF4-FFF2-40B4-BE49-F238E27FC236}">
                <a16:creationId xmlns:a16="http://schemas.microsoft.com/office/drawing/2014/main" id="{DA921D82-11E2-D91B-42B6-F486B6A3DA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27A60-54EC-3064-D43A-13FC839BF3DC}"/>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79164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D960-A67C-5A3B-0419-AB43D69B0E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4D4A92-3F35-A3F9-743F-DD14775D1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757EBE-D784-998E-B630-7FE561BC4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E25785-2717-DDEE-5337-9CF829CC0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D8C62-268C-A55D-5FA9-DC5A20E4E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F72C8B-418C-E0EA-B99F-9D550D90D8DF}"/>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8" name="Footer Placeholder 7">
            <a:extLst>
              <a:ext uri="{FF2B5EF4-FFF2-40B4-BE49-F238E27FC236}">
                <a16:creationId xmlns:a16="http://schemas.microsoft.com/office/drawing/2014/main" id="{03D821AA-EC4B-9F31-3DF1-682B741A98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31FFB3-FFF1-35F1-EB2C-900BBC3E1092}"/>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193318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65C0-300B-3578-756B-56209C3416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009CAC-17F9-F92A-6E77-BB519A1FD945}"/>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4" name="Footer Placeholder 3">
            <a:extLst>
              <a:ext uri="{FF2B5EF4-FFF2-40B4-BE49-F238E27FC236}">
                <a16:creationId xmlns:a16="http://schemas.microsoft.com/office/drawing/2014/main" id="{37B03F2D-95C0-4F43-8069-4842FB31E1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3C592-BACF-178D-9128-FB7EEAB7114B}"/>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101810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CA492-E3A5-514F-9CE9-C09BF03BA16E}"/>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3" name="Footer Placeholder 2">
            <a:extLst>
              <a:ext uri="{FF2B5EF4-FFF2-40B4-BE49-F238E27FC236}">
                <a16:creationId xmlns:a16="http://schemas.microsoft.com/office/drawing/2014/main" id="{9D0940C1-3BD3-9098-C535-FD2A1C1B09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36073B-BC8A-59F5-5A2D-906F1D2352E0}"/>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385271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BFF2-C0D5-CFCE-D67A-E18C1DF57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81FC48-35C7-54B7-7596-894C34DF8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81AE25-F1C8-7FA0-D094-A0A033D96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17E8B8-205A-5E7B-BC9F-997CDF9F5BF2}"/>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6" name="Footer Placeholder 5">
            <a:extLst>
              <a:ext uri="{FF2B5EF4-FFF2-40B4-BE49-F238E27FC236}">
                <a16:creationId xmlns:a16="http://schemas.microsoft.com/office/drawing/2014/main" id="{E4111B9A-1782-305A-5948-182719D64D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6067B4-C169-FCEA-31E9-E170604299CA}"/>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86523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3374-6C79-18F0-64F9-0C1099F8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5EE30D-5625-2672-040B-1E454D604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7FDF2E-3298-DE38-9172-2FD368581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1AE7A-1871-ACDB-8463-9404A39CE34E}"/>
              </a:ext>
            </a:extLst>
          </p:cNvPr>
          <p:cNvSpPr>
            <a:spLocks noGrp="1"/>
          </p:cNvSpPr>
          <p:nvPr>
            <p:ph type="dt" sz="half" idx="10"/>
          </p:nvPr>
        </p:nvSpPr>
        <p:spPr/>
        <p:txBody>
          <a:bodyPr/>
          <a:lstStyle/>
          <a:p>
            <a:fld id="{E0841F53-5022-4848-991A-FFD1B8565849}" type="datetimeFigureOut">
              <a:rPr lang="en-GB" smtClean="0"/>
              <a:t>08/10/2025</a:t>
            </a:fld>
            <a:endParaRPr lang="en-GB"/>
          </a:p>
        </p:txBody>
      </p:sp>
      <p:sp>
        <p:nvSpPr>
          <p:cNvPr id="6" name="Footer Placeholder 5">
            <a:extLst>
              <a:ext uri="{FF2B5EF4-FFF2-40B4-BE49-F238E27FC236}">
                <a16:creationId xmlns:a16="http://schemas.microsoft.com/office/drawing/2014/main" id="{C318CAC7-CA4A-5C82-44DA-8E431441B8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0F21E-0EC3-0287-61A2-377AB6A34E95}"/>
              </a:ext>
            </a:extLst>
          </p:cNvPr>
          <p:cNvSpPr>
            <a:spLocks noGrp="1"/>
          </p:cNvSpPr>
          <p:nvPr>
            <p:ph type="sldNum" sz="quarter" idx="12"/>
          </p:nvPr>
        </p:nvSpPr>
        <p:spPr/>
        <p:txBody>
          <a:bodyPr/>
          <a:lstStyle/>
          <a:p>
            <a:fld id="{2F45F8C2-5644-418E-ADED-3B29A8E1B635}" type="slidenum">
              <a:rPr lang="en-GB" smtClean="0"/>
              <a:t>‹#›</a:t>
            </a:fld>
            <a:endParaRPr lang="en-GB"/>
          </a:p>
        </p:txBody>
      </p:sp>
    </p:spTree>
    <p:extLst>
      <p:ext uri="{BB962C8B-B14F-4D97-AF65-F5344CB8AC3E}">
        <p14:creationId xmlns:p14="http://schemas.microsoft.com/office/powerpoint/2010/main" val="270030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D20FB-B388-52C6-BE6A-CA1A59AE7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B13303-124B-34EB-6583-03F526DA8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844AD-488E-4463-D7A8-BA847BE97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841F53-5022-4848-991A-FFD1B8565849}" type="datetimeFigureOut">
              <a:rPr lang="en-GB" smtClean="0"/>
              <a:t>08/10/2025</a:t>
            </a:fld>
            <a:endParaRPr lang="en-GB"/>
          </a:p>
        </p:txBody>
      </p:sp>
      <p:sp>
        <p:nvSpPr>
          <p:cNvPr id="5" name="Footer Placeholder 4">
            <a:extLst>
              <a:ext uri="{FF2B5EF4-FFF2-40B4-BE49-F238E27FC236}">
                <a16:creationId xmlns:a16="http://schemas.microsoft.com/office/drawing/2014/main" id="{58040CF6-F9D5-8D4B-B9A0-3631214F7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F8941A-CE16-974C-D820-368A8FDAF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45F8C2-5644-418E-ADED-3B29A8E1B635}" type="slidenum">
              <a:rPr lang="en-GB" smtClean="0"/>
              <a:t>‹#›</a:t>
            </a:fld>
            <a:endParaRPr lang="en-GB"/>
          </a:p>
        </p:txBody>
      </p:sp>
    </p:spTree>
    <p:extLst>
      <p:ext uri="{BB962C8B-B14F-4D97-AF65-F5344CB8AC3E}">
        <p14:creationId xmlns:p14="http://schemas.microsoft.com/office/powerpoint/2010/main" val="2307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120.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8.svg"/><Relationship Id="rId5" Type="http://schemas.openxmlformats.org/officeDocument/2006/relationships/diagramQuickStyle" Target="../diagrams/quickStyle5.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5.xml"/><Relationship Id="rId9" Type="http://schemas.openxmlformats.org/officeDocument/2006/relationships/image" Target="../media/image6.svg"/><Relationship Id="rId14" Type="http://schemas.openxmlformats.org/officeDocument/2006/relationships/image" Target="../media/image11.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13.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505743-A239-48DA-4EFF-DA805B954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056" y="6039569"/>
            <a:ext cx="2380343" cy="448316"/>
          </a:xfrm>
          <a:prstGeom prst="rect">
            <a:avLst/>
          </a:prstGeom>
        </p:spPr>
      </p:pic>
      <p:sp>
        <p:nvSpPr>
          <p:cNvPr id="5" name="Rectangle 4">
            <a:extLst>
              <a:ext uri="{FF2B5EF4-FFF2-40B4-BE49-F238E27FC236}">
                <a16:creationId xmlns:a16="http://schemas.microsoft.com/office/drawing/2014/main" id="{C4153A99-7443-0E5C-FD58-CCAFA60435DD}"/>
              </a:ext>
            </a:extLst>
          </p:cNvPr>
          <p:cNvSpPr/>
          <p:nvPr/>
        </p:nvSpPr>
        <p:spPr>
          <a:xfrm>
            <a:off x="203200" y="130629"/>
            <a:ext cx="4833257" cy="660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Guidelines Cover</a:t>
            </a:r>
          </a:p>
        </p:txBody>
      </p:sp>
      <p:sp>
        <p:nvSpPr>
          <p:cNvPr id="6" name="Title 1">
            <a:extLst>
              <a:ext uri="{FF2B5EF4-FFF2-40B4-BE49-F238E27FC236}">
                <a16:creationId xmlns:a16="http://schemas.microsoft.com/office/drawing/2014/main" id="{E4E3452C-DD54-D62D-2F85-06D01ECBB493}"/>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Training &amp; Workshop Series</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Adaptable slide deck to conduct costing or budgeting exercises with the community-led response</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solidFill>
                  <a:srgbClr val="C00000"/>
                </a:solidFill>
                <a:latin typeface="Avenir Book" panose="02000503020000020003" pitchFamily="2" charset="0"/>
              </a:rPr>
              <a:t>Stakeholder Engagement</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Tree>
    <p:extLst>
      <p:ext uri="{BB962C8B-B14F-4D97-AF65-F5344CB8AC3E}">
        <p14:creationId xmlns:p14="http://schemas.microsoft.com/office/powerpoint/2010/main" val="408102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8E656-9D34-5185-FC4B-EB100A97AA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CF657AF-DB72-BB78-6469-C60C909164B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C8063D2-B0D1-6B03-E657-077642A8D25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C8D2D84-D9B8-9DA8-373C-5593D341A60E}"/>
              </a:ext>
            </a:extLst>
          </p:cNvPr>
          <p:cNvSpPr>
            <a:spLocks noGrp="1"/>
          </p:cNvSpPr>
          <p:nvPr>
            <p:ph type="title"/>
          </p:nvPr>
        </p:nvSpPr>
        <p:spPr/>
        <p:txBody>
          <a:bodyPr/>
          <a:lstStyle/>
          <a:p>
            <a:r>
              <a:rPr lang="en-US" noProof="0" dirty="0"/>
              <a:t>Budgeting vs. costing</a:t>
            </a:r>
          </a:p>
        </p:txBody>
      </p:sp>
      <p:graphicFrame>
        <p:nvGraphicFramePr>
          <p:cNvPr id="5" name="Table 4">
            <a:extLst>
              <a:ext uri="{FF2B5EF4-FFF2-40B4-BE49-F238E27FC236}">
                <a16:creationId xmlns:a16="http://schemas.microsoft.com/office/drawing/2014/main" id="{6F8102BD-EF62-2C24-3AEF-139C56C3359A}"/>
              </a:ext>
            </a:extLst>
          </p:cNvPr>
          <p:cNvGraphicFramePr>
            <a:graphicFrameLocks noGrp="1"/>
          </p:cNvGraphicFramePr>
          <p:nvPr>
            <p:extLst>
              <p:ext uri="{D42A27DB-BD31-4B8C-83A1-F6EECF244321}">
                <p14:modId xmlns:p14="http://schemas.microsoft.com/office/powerpoint/2010/main" val="526203566"/>
              </p:ext>
            </p:extLst>
          </p:nvPr>
        </p:nvGraphicFramePr>
        <p:xfrm>
          <a:off x="838200" y="1920240"/>
          <a:ext cx="10515600" cy="3657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6541029"/>
                    </a:ext>
                  </a:extLst>
                </a:gridCol>
                <a:gridCol w="5257800">
                  <a:extLst>
                    <a:ext uri="{9D8B030D-6E8A-4147-A177-3AD203B41FA5}">
                      <a16:colId xmlns:a16="http://schemas.microsoft.com/office/drawing/2014/main" val="1303632755"/>
                    </a:ext>
                  </a:extLst>
                </a:gridCol>
              </a:tblGrid>
              <a:tr h="0">
                <a:tc>
                  <a:txBody>
                    <a:bodyPr/>
                    <a:lstStyle/>
                    <a:p>
                      <a:pPr algn="ctr"/>
                      <a:r>
                        <a:rPr lang="en-US" noProof="0" dirty="0"/>
                        <a:t>Cost Analysis</a:t>
                      </a:r>
                    </a:p>
                  </a:txBody>
                  <a:tcPr/>
                </a:tc>
                <a:tc>
                  <a:txBody>
                    <a:bodyPr/>
                    <a:lstStyle/>
                    <a:p>
                      <a:pPr algn="ctr"/>
                      <a:r>
                        <a:rPr lang="en-US" noProof="0" dirty="0"/>
                        <a:t>Budgeting</a:t>
                      </a:r>
                    </a:p>
                  </a:txBody>
                  <a:tcPr/>
                </a:tc>
                <a:extLst>
                  <a:ext uri="{0D108BD9-81ED-4DB2-BD59-A6C34878D82A}">
                    <a16:rowId xmlns:a16="http://schemas.microsoft.com/office/drawing/2014/main" val="3173453461"/>
                  </a:ext>
                </a:extLst>
              </a:tr>
              <a:tr h="0">
                <a:tc>
                  <a:txBody>
                    <a:bodyPr/>
                    <a:lstStyle/>
                    <a:p>
                      <a:r>
                        <a:rPr lang="en-US" noProof="0" dirty="0"/>
                        <a:t>Retrospective and/or current </a:t>
                      </a:r>
                    </a:p>
                  </a:txBody>
                  <a:tcPr/>
                </a:tc>
                <a:tc>
                  <a:txBody>
                    <a:bodyPr/>
                    <a:lstStyle/>
                    <a:p>
                      <a:r>
                        <a:rPr lang="en-US" noProof="0" dirty="0"/>
                        <a:t>Prospective</a:t>
                      </a:r>
                    </a:p>
                  </a:txBody>
                  <a:tcPr/>
                </a:tc>
                <a:extLst>
                  <a:ext uri="{0D108BD9-81ED-4DB2-BD59-A6C34878D82A}">
                    <a16:rowId xmlns:a16="http://schemas.microsoft.com/office/drawing/2014/main" val="3062997572"/>
                  </a:ext>
                </a:extLst>
              </a:tr>
              <a:tr h="0">
                <a:tc>
                  <a:txBody>
                    <a:bodyPr/>
                    <a:lstStyle/>
                    <a:p>
                      <a:r>
                        <a:rPr lang="en-US" noProof="0" dirty="0"/>
                        <a:t>Based on observed costs and results</a:t>
                      </a:r>
                    </a:p>
                  </a:txBody>
                  <a:tcPr/>
                </a:tc>
                <a:tc>
                  <a:txBody>
                    <a:bodyPr/>
                    <a:lstStyle/>
                    <a:p>
                      <a:r>
                        <a:rPr lang="en-US" noProof="0" dirty="0"/>
                        <a:t>Based on anticipated/modelled costs and results</a:t>
                      </a:r>
                    </a:p>
                  </a:txBody>
                  <a:tcPr/>
                </a:tc>
                <a:extLst>
                  <a:ext uri="{0D108BD9-81ED-4DB2-BD59-A6C34878D82A}">
                    <a16:rowId xmlns:a16="http://schemas.microsoft.com/office/drawing/2014/main" val="4043150014"/>
                  </a:ext>
                </a:extLst>
              </a:tr>
              <a:tr h="0">
                <a:tc>
                  <a:txBody>
                    <a:bodyPr/>
                    <a:lstStyle/>
                    <a:p>
                      <a:r>
                        <a:rPr lang="en-US" noProof="0" dirty="0"/>
                        <a:t>In a full analysis, includes value of capital goods that are used for implementation</a:t>
                      </a:r>
                    </a:p>
                  </a:txBody>
                  <a:tcPr/>
                </a:tc>
                <a:tc>
                  <a:txBody>
                    <a:bodyPr/>
                    <a:lstStyle/>
                    <a:p>
                      <a:r>
                        <a:rPr lang="en-US" noProof="0" dirty="0"/>
                        <a:t>Excludes already purchased capital costs</a:t>
                      </a:r>
                    </a:p>
                  </a:txBody>
                  <a:tcPr/>
                </a:tc>
                <a:extLst>
                  <a:ext uri="{0D108BD9-81ED-4DB2-BD59-A6C34878D82A}">
                    <a16:rowId xmlns:a16="http://schemas.microsoft.com/office/drawing/2014/main" val="84493804"/>
                  </a:ext>
                </a:extLst>
              </a:tr>
              <a:tr h="0">
                <a:tc>
                  <a:txBody>
                    <a:bodyPr/>
                    <a:lstStyle/>
                    <a:p>
                      <a:r>
                        <a:rPr lang="en-US" noProof="0" dirty="0"/>
                        <a:t>Capital costs annualized (spread over years of useful life)</a:t>
                      </a:r>
                    </a:p>
                  </a:txBody>
                  <a:tcPr/>
                </a:tc>
                <a:tc>
                  <a:txBody>
                    <a:bodyPr/>
                    <a:lstStyle/>
                    <a:p>
                      <a:r>
                        <a:rPr lang="en-US" noProof="0" dirty="0"/>
                        <a:t>Full capital costs included in year of purchase</a:t>
                      </a:r>
                    </a:p>
                  </a:txBody>
                  <a:tcPr/>
                </a:tc>
                <a:extLst>
                  <a:ext uri="{0D108BD9-81ED-4DB2-BD59-A6C34878D82A}">
                    <a16:rowId xmlns:a16="http://schemas.microsoft.com/office/drawing/2014/main" val="255298339"/>
                  </a:ext>
                </a:extLst>
              </a:tr>
              <a:tr h="0">
                <a:tc>
                  <a:txBody>
                    <a:bodyPr/>
                    <a:lstStyle/>
                    <a:p>
                      <a:r>
                        <a:rPr lang="en-US" noProof="0" dirty="0"/>
                        <a:t>In an economic analysis, includes in-kind contributions</a:t>
                      </a:r>
                    </a:p>
                  </a:txBody>
                  <a:tcPr/>
                </a:tc>
                <a:tc>
                  <a:txBody>
                    <a:bodyPr/>
                    <a:lstStyle/>
                    <a:p>
                      <a:r>
                        <a:rPr lang="en-US" noProof="0" dirty="0"/>
                        <a:t>Typically excludes in-kind contributions</a:t>
                      </a:r>
                    </a:p>
                  </a:txBody>
                  <a:tcPr/>
                </a:tc>
                <a:extLst>
                  <a:ext uri="{0D108BD9-81ED-4DB2-BD59-A6C34878D82A}">
                    <a16:rowId xmlns:a16="http://schemas.microsoft.com/office/drawing/2014/main" val="2000660434"/>
                  </a:ext>
                </a:extLst>
              </a:tr>
              <a:tr h="0">
                <a:tc>
                  <a:txBody>
                    <a:bodyPr/>
                    <a:lstStyle/>
                    <a:p>
                      <a:r>
                        <a:rPr lang="en-US" noProof="0" dirty="0"/>
                        <a:t>Principally top-down methodology: total financial expenditures allocated to inputs and interventions </a:t>
                      </a:r>
                    </a:p>
                  </a:txBody>
                  <a:tcPr/>
                </a:tc>
                <a:tc>
                  <a:txBody>
                    <a:bodyPr/>
                    <a:lstStyle/>
                    <a:p>
                      <a:r>
                        <a:rPr lang="en-US" noProof="0" dirty="0"/>
                        <a:t>Bottom-up methodology = price x quantity</a:t>
                      </a:r>
                    </a:p>
                  </a:txBody>
                  <a:tcPr/>
                </a:tc>
                <a:extLst>
                  <a:ext uri="{0D108BD9-81ED-4DB2-BD59-A6C34878D82A}">
                    <a16:rowId xmlns:a16="http://schemas.microsoft.com/office/drawing/2014/main" val="1972653605"/>
                  </a:ext>
                </a:extLst>
              </a:tr>
            </a:tbl>
          </a:graphicData>
        </a:graphic>
      </p:graphicFrame>
    </p:spTree>
    <p:extLst>
      <p:ext uri="{BB962C8B-B14F-4D97-AF65-F5344CB8AC3E}">
        <p14:creationId xmlns:p14="http://schemas.microsoft.com/office/powerpoint/2010/main" val="3243800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8D19-E33E-2A09-5F00-30C738A288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F27E682-1C2F-8C91-E99E-FF4B9816B3CA}"/>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3BAFFF6D-E6F7-717A-C41E-331A26EF0172}"/>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9EB4EF7-2B26-2050-DE4B-18D5BDE8D201}"/>
              </a:ext>
            </a:extLst>
          </p:cNvPr>
          <p:cNvSpPr>
            <a:spLocks noGrp="1"/>
          </p:cNvSpPr>
          <p:nvPr>
            <p:ph type="title"/>
          </p:nvPr>
        </p:nvSpPr>
        <p:spPr>
          <a:xfrm>
            <a:off x="829128" y="2346551"/>
            <a:ext cx="10515600" cy="1325563"/>
          </a:xfrm>
        </p:spPr>
        <p:txBody>
          <a:bodyPr/>
          <a:lstStyle/>
          <a:p>
            <a:r>
              <a:rPr lang="en-US" noProof="0" dirty="0"/>
              <a:t>Review of preliminary results</a:t>
            </a:r>
          </a:p>
        </p:txBody>
      </p:sp>
    </p:spTree>
    <p:extLst>
      <p:ext uri="{BB962C8B-B14F-4D97-AF65-F5344CB8AC3E}">
        <p14:creationId xmlns:p14="http://schemas.microsoft.com/office/powerpoint/2010/main" val="1195182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E83E-2043-2759-C2D4-A5D54C3969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719BCD9-4BFD-A1A3-78BD-D369FBD5234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FF7CB96-DE3B-5EF6-BC41-B317592C0B2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937277E-78D6-C31E-1330-28989C81E39E}"/>
              </a:ext>
            </a:extLst>
          </p:cNvPr>
          <p:cNvSpPr>
            <a:spLocks noGrp="1"/>
          </p:cNvSpPr>
          <p:nvPr>
            <p:ph type="title"/>
          </p:nvPr>
        </p:nvSpPr>
        <p:spPr/>
        <p:txBody>
          <a:bodyPr/>
          <a:lstStyle/>
          <a:p>
            <a:r>
              <a:rPr lang="en-US" noProof="0" dirty="0"/>
              <a:t>Reminder</a:t>
            </a:r>
          </a:p>
        </p:txBody>
      </p:sp>
      <p:sp>
        <p:nvSpPr>
          <p:cNvPr id="5" name="Content Placeholder 6">
            <a:extLst>
              <a:ext uri="{FF2B5EF4-FFF2-40B4-BE49-F238E27FC236}">
                <a16:creationId xmlns:a16="http://schemas.microsoft.com/office/drawing/2014/main" id="{69108C72-5E05-38FA-7FCB-B571FE3AFE5C}"/>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en-US" sz="2400" dirty="0"/>
              <a:t>Top-down approach:</a:t>
            </a:r>
          </a:p>
          <a:p>
            <a:pPr eaLnBrk="0" fontAlgn="base" hangingPunct="0">
              <a:spcBef>
                <a:spcPct val="0"/>
              </a:spcBef>
              <a:spcAft>
                <a:spcPct val="0"/>
              </a:spcAft>
            </a:pPr>
            <a:r>
              <a:rPr lang="en-US" sz="2400" dirty="0"/>
              <a:t>Step 1. Collect all financial expenditures</a:t>
            </a:r>
          </a:p>
          <a:p>
            <a:pPr eaLnBrk="0" fontAlgn="base" hangingPunct="0">
              <a:spcBef>
                <a:spcPct val="0"/>
              </a:spcBef>
              <a:spcAft>
                <a:spcPct val="0"/>
              </a:spcAft>
            </a:pPr>
            <a:r>
              <a:rPr lang="en-US" sz="2400" dirty="0"/>
              <a:t>Step 2. Allocate to cost inputs</a:t>
            </a:r>
          </a:p>
          <a:p>
            <a:pPr eaLnBrk="0" fontAlgn="base" hangingPunct="0">
              <a:spcBef>
                <a:spcPct val="0"/>
              </a:spcBef>
              <a:spcAft>
                <a:spcPct val="0"/>
              </a:spcAft>
            </a:pPr>
            <a:r>
              <a:rPr lang="en-US" sz="2400" dirty="0"/>
              <a:t>Step 3. Allocate to intervention(s)</a:t>
            </a:r>
          </a:p>
          <a:p>
            <a:pPr eaLnBrk="0" fontAlgn="base" hangingPunct="0">
              <a:spcBef>
                <a:spcPct val="0"/>
              </a:spcBef>
              <a:spcAft>
                <a:spcPct val="0"/>
              </a:spcAft>
            </a:pPr>
            <a:r>
              <a:rPr lang="en-US" sz="2400" dirty="0"/>
              <a:t>Step 4. Complete financial data with any other remaining resources </a:t>
            </a:r>
          </a:p>
          <a:p>
            <a:pPr eaLnBrk="0" fontAlgn="base" hangingPunct="0">
              <a:spcBef>
                <a:spcPct val="0"/>
              </a:spcBef>
              <a:spcAft>
                <a:spcPct val="0"/>
              </a:spcAft>
            </a:pPr>
            <a:endParaRPr lang="en-US" sz="2400" dirty="0"/>
          </a:p>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Tree>
    <p:extLst>
      <p:ext uri="{BB962C8B-B14F-4D97-AF65-F5344CB8AC3E}">
        <p14:creationId xmlns:p14="http://schemas.microsoft.com/office/powerpoint/2010/main" val="11740249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E77C-09A7-B25A-BBA1-2829CB40E7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906693-BA6A-9E42-17DD-E4116F72AC8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96EC065-EFB2-DB93-9560-31744AB3F78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203F095-53A5-CE09-ACD1-6CE969B1DE7C}"/>
              </a:ext>
            </a:extLst>
          </p:cNvPr>
          <p:cNvSpPr>
            <a:spLocks noGrp="1"/>
          </p:cNvSpPr>
          <p:nvPr>
            <p:ph type="title"/>
          </p:nvPr>
        </p:nvSpPr>
        <p:spPr/>
        <p:txBody>
          <a:bodyPr/>
          <a:lstStyle/>
          <a:p>
            <a:r>
              <a:rPr lang="en-US" dirty="0"/>
              <a:t>Step 1. Collect all financial expenditures</a:t>
            </a:r>
            <a:endParaRPr lang="en-US" noProof="0" dirty="0"/>
          </a:p>
        </p:txBody>
      </p:sp>
      <p:sp>
        <p:nvSpPr>
          <p:cNvPr id="5" name="Content Placeholder 6">
            <a:extLst>
              <a:ext uri="{FF2B5EF4-FFF2-40B4-BE49-F238E27FC236}">
                <a16:creationId xmlns:a16="http://schemas.microsoft.com/office/drawing/2014/main" id="{2E016444-6F1E-0AB0-ACF4-D28D6C8D842E}"/>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E0A4F200-6DFB-8633-9E2A-C52D6CFEB1DC}"/>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Exercise: </a:t>
            </a:r>
          </a:p>
          <a:p>
            <a:pPr eaLnBrk="0" fontAlgn="base" hangingPunct="0">
              <a:spcBef>
                <a:spcPct val="0"/>
              </a:spcBef>
              <a:spcAft>
                <a:spcPct val="0"/>
              </a:spcAft>
            </a:pPr>
            <a:r>
              <a:rPr lang="en-US" sz="2400" dirty="0"/>
              <a:t>Go to the Cost Data sheet of the workbook</a:t>
            </a:r>
          </a:p>
          <a:p>
            <a:pPr eaLnBrk="0" fontAlgn="base" hangingPunct="0">
              <a:spcBef>
                <a:spcPct val="0"/>
              </a:spcBef>
              <a:spcAft>
                <a:spcPct val="0"/>
              </a:spcAft>
            </a:pPr>
            <a:r>
              <a:rPr lang="en-US" sz="2400" dirty="0"/>
              <a:t>Review the financial expenditure that has been collected and entered into that sheet:</a:t>
            </a:r>
          </a:p>
          <a:p>
            <a:pPr lvl="1" eaLnBrk="0" fontAlgn="base" hangingPunct="0">
              <a:spcBef>
                <a:spcPct val="0"/>
              </a:spcBef>
              <a:spcAft>
                <a:spcPct val="0"/>
              </a:spcAft>
            </a:pPr>
            <a:r>
              <a:rPr lang="en-US" dirty="0"/>
              <a:t>Check all data within the time horizon are included</a:t>
            </a:r>
          </a:p>
          <a:p>
            <a:pPr lvl="1" eaLnBrk="0" fontAlgn="base" hangingPunct="0">
              <a:spcBef>
                <a:spcPct val="0"/>
              </a:spcBef>
              <a:spcAft>
                <a:spcPct val="0"/>
              </a:spcAft>
            </a:pPr>
            <a:r>
              <a:rPr lang="en-US" dirty="0"/>
              <a:t>Confirm all financial data sources are well labeled </a:t>
            </a:r>
          </a:p>
          <a:p>
            <a:pPr lvl="1" eaLnBrk="0" fontAlgn="base" hangingPunct="0">
              <a:spcBef>
                <a:spcPct val="0"/>
              </a:spcBef>
              <a:spcAft>
                <a:spcPct val="0"/>
              </a:spcAft>
            </a:pPr>
            <a:r>
              <a:rPr lang="en-US" dirty="0"/>
              <a:t>Confirm all financial systems (by funder, project or site) are represented</a:t>
            </a:r>
          </a:p>
          <a:p>
            <a:pPr lvl="1" eaLnBrk="0" fontAlgn="base" hangingPunct="0">
              <a:spcBef>
                <a:spcPct val="0"/>
              </a:spcBef>
              <a:spcAft>
                <a:spcPct val="0"/>
              </a:spcAft>
            </a:pPr>
            <a:r>
              <a:rPr lang="en-US" dirty="0"/>
              <a:t>Identify any missing or incomplete expenditures </a:t>
            </a:r>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spTree>
    <p:extLst>
      <p:ext uri="{BB962C8B-B14F-4D97-AF65-F5344CB8AC3E}">
        <p14:creationId xmlns:p14="http://schemas.microsoft.com/office/powerpoint/2010/main" val="29299879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78AD1-4FAA-33C7-F9ED-C8A2897866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BBFB6A-E642-073F-B8B3-31D32E85ED2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12077F6-14FA-7CE0-B170-B2215BAFE10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021C6F2-3D14-99D8-F60E-DF0BC9554783}"/>
              </a:ext>
            </a:extLst>
          </p:cNvPr>
          <p:cNvSpPr>
            <a:spLocks noGrp="1"/>
          </p:cNvSpPr>
          <p:nvPr>
            <p:ph type="title"/>
          </p:nvPr>
        </p:nvSpPr>
        <p:spPr/>
        <p:txBody>
          <a:bodyPr/>
          <a:lstStyle/>
          <a:p>
            <a:r>
              <a:rPr lang="en-US" dirty="0"/>
              <a:t>Step 2. Allocate costs to cost inputs</a:t>
            </a:r>
            <a:endParaRPr lang="en-US" noProof="0" dirty="0"/>
          </a:p>
        </p:txBody>
      </p:sp>
      <p:sp>
        <p:nvSpPr>
          <p:cNvPr id="5" name="Content Placeholder 6">
            <a:extLst>
              <a:ext uri="{FF2B5EF4-FFF2-40B4-BE49-F238E27FC236}">
                <a16:creationId xmlns:a16="http://schemas.microsoft.com/office/drawing/2014/main" id="{B99CCAA6-9EC2-3E30-FD19-48C736F66E35}"/>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E95DFBF9-8433-D529-78F7-05F46EF998A7}"/>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Exercise: </a:t>
            </a:r>
          </a:p>
          <a:p>
            <a:pPr eaLnBrk="0" fontAlgn="base" hangingPunct="0">
              <a:spcBef>
                <a:spcPct val="0"/>
              </a:spcBef>
              <a:spcAft>
                <a:spcPct val="0"/>
              </a:spcAft>
            </a:pPr>
            <a:r>
              <a:rPr lang="en-US" sz="2400" dirty="0"/>
              <a:t>Go to column Q: cost input</a:t>
            </a:r>
          </a:p>
          <a:p>
            <a:pPr eaLnBrk="0" fontAlgn="base" hangingPunct="0">
              <a:spcBef>
                <a:spcPct val="0"/>
              </a:spcBef>
              <a:spcAft>
                <a:spcPct val="0"/>
              </a:spcAft>
            </a:pPr>
            <a:r>
              <a:rPr lang="en-US" sz="2400" dirty="0"/>
              <a:t>Filter by each cost input category</a:t>
            </a:r>
          </a:p>
          <a:p>
            <a:pPr eaLnBrk="0" fontAlgn="base" hangingPunct="0">
              <a:spcBef>
                <a:spcPct val="0"/>
              </a:spcBef>
              <a:spcAft>
                <a:spcPct val="0"/>
              </a:spcAft>
            </a:pPr>
            <a:r>
              <a:rPr lang="en-US" sz="2400" dirty="0"/>
              <a:t>Check if the costs are correctly categorized?</a:t>
            </a:r>
          </a:p>
          <a:p>
            <a:pPr eaLnBrk="0" fontAlgn="base" hangingPunct="0">
              <a:spcBef>
                <a:spcPct val="0"/>
              </a:spcBef>
              <a:spcAft>
                <a:spcPct val="0"/>
              </a:spcAft>
            </a:pPr>
            <a:r>
              <a:rPr lang="en-US" sz="2400" dirty="0"/>
              <a:t>Flag any cost categorization you disagree with. </a:t>
            </a:r>
          </a:p>
          <a:p>
            <a:pPr eaLnBrk="0" fontAlgn="base" hangingPunct="0">
              <a:spcBef>
                <a:spcPct val="0"/>
              </a:spcBef>
              <a:spcAft>
                <a:spcPct val="0"/>
              </a:spcAft>
            </a:pPr>
            <a:r>
              <a:rPr lang="en-US" sz="2400" dirty="0"/>
              <a:t>Identify any input categories with no costs allocated</a:t>
            </a:r>
          </a:p>
          <a:p>
            <a:pPr eaLnBrk="0" fontAlgn="base" hangingPunct="0">
              <a:spcBef>
                <a:spcPct val="0"/>
              </a:spcBef>
              <a:spcAft>
                <a:spcPct val="0"/>
              </a:spcAft>
            </a:pPr>
            <a:r>
              <a:rPr lang="en-US" sz="2400" dirty="0"/>
              <a:t>Does this mean something is missing from the collected data?</a:t>
            </a:r>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spTree>
    <p:extLst>
      <p:ext uri="{BB962C8B-B14F-4D97-AF65-F5344CB8AC3E}">
        <p14:creationId xmlns:p14="http://schemas.microsoft.com/office/powerpoint/2010/main" val="31510812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C9BE-F93D-D948-6BF0-2D57215511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4B9668-1D3C-9E3B-836E-05583639CD5F}"/>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E9841A5-F791-E172-A678-F9BC171D031A}"/>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D289A5D-2BC1-521A-A33F-1DCF09086107}"/>
              </a:ext>
            </a:extLst>
          </p:cNvPr>
          <p:cNvSpPr>
            <a:spLocks noGrp="1"/>
          </p:cNvSpPr>
          <p:nvPr>
            <p:ph type="title"/>
          </p:nvPr>
        </p:nvSpPr>
        <p:spPr/>
        <p:txBody>
          <a:bodyPr/>
          <a:lstStyle/>
          <a:p>
            <a:r>
              <a:rPr lang="en-US" dirty="0"/>
              <a:t>Step 2. Allocate costs to cost inputs</a:t>
            </a:r>
            <a:endParaRPr lang="en-US" noProof="0" dirty="0"/>
          </a:p>
        </p:txBody>
      </p:sp>
      <p:sp>
        <p:nvSpPr>
          <p:cNvPr id="5" name="Content Placeholder 6">
            <a:extLst>
              <a:ext uri="{FF2B5EF4-FFF2-40B4-BE49-F238E27FC236}">
                <a16:creationId xmlns:a16="http://schemas.microsoft.com/office/drawing/2014/main" id="{309826E5-CC8D-0E53-C458-0D8DDC3671CA}"/>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F1F45AA3-C3BC-498D-02DB-8E2F461C58BE}"/>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Exercise: </a:t>
            </a:r>
          </a:p>
          <a:p>
            <a:r>
              <a:rPr lang="en-US" sz="2400" dirty="0"/>
              <a:t>Check entries in the workbook for vehicles and equipment.</a:t>
            </a:r>
          </a:p>
          <a:p>
            <a:r>
              <a:rPr lang="en-US" sz="2400" dirty="0"/>
              <a:t>Look for duplicates: are any items appearing both in financial records and in the equipment inventory?</a:t>
            </a:r>
          </a:p>
          <a:p>
            <a:r>
              <a:rPr lang="en-US" sz="2400" dirty="0"/>
              <a:t>Verify allocation: are items categorized correctly under </a:t>
            </a:r>
            <a:r>
              <a:rPr lang="en-US" sz="2400" i="1" dirty="0"/>
              <a:t>capital</a:t>
            </a:r>
            <a:r>
              <a:rPr lang="en-US" sz="2400" dirty="0"/>
              <a:t> with useful life years (Column R)?</a:t>
            </a:r>
          </a:p>
          <a:p>
            <a:r>
              <a:rPr lang="en-US" sz="2400" dirty="0"/>
              <a:t>Refer to the </a:t>
            </a:r>
            <a:r>
              <a:rPr lang="en-US" sz="2400" i="1" dirty="0"/>
              <a:t>Parameters Sheet</a:t>
            </a:r>
            <a:r>
              <a:rPr lang="en-US" sz="2400" dirty="0"/>
              <a:t>: review the # of useful life years assigned to capital goods.</a:t>
            </a:r>
          </a:p>
          <a:p>
            <a:r>
              <a:rPr lang="en-US" sz="2400" dirty="0"/>
              <a:t>Discuss: do participants agree with these assumptions? Would alternative life years be more appropriate?</a:t>
            </a:r>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spTree>
    <p:extLst>
      <p:ext uri="{BB962C8B-B14F-4D97-AF65-F5344CB8AC3E}">
        <p14:creationId xmlns:p14="http://schemas.microsoft.com/office/powerpoint/2010/main" val="961185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6481-F93B-4193-BFE9-C5B53F1FBF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8FF6E73-6BD9-8E5C-6B0F-F81B6947F16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9A2E7FE-C666-AE79-4D56-6725D27DAA3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0AEB811-6C85-DC4D-B205-7D99575C3C75}"/>
              </a:ext>
            </a:extLst>
          </p:cNvPr>
          <p:cNvSpPr>
            <a:spLocks noGrp="1"/>
          </p:cNvSpPr>
          <p:nvPr>
            <p:ph type="title"/>
          </p:nvPr>
        </p:nvSpPr>
        <p:spPr/>
        <p:txBody>
          <a:bodyPr/>
          <a:lstStyle/>
          <a:p>
            <a:r>
              <a:rPr lang="en-US" dirty="0"/>
              <a:t>Step 3. Allocate costs to intervention(s)</a:t>
            </a:r>
            <a:endParaRPr lang="en-US" noProof="0" dirty="0"/>
          </a:p>
        </p:txBody>
      </p:sp>
      <p:sp>
        <p:nvSpPr>
          <p:cNvPr id="5" name="Content Placeholder 6">
            <a:extLst>
              <a:ext uri="{FF2B5EF4-FFF2-40B4-BE49-F238E27FC236}">
                <a16:creationId xmlns:a16="http://schemas.microsoft.com/office/drawing/2014/main" id="{9C073817-D2E5-7F2E-843C-A76870350B7D}"/>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D0D7D2CA-CE59-DA7A-F99E-41BA03037891}"/>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Exercise: </a:t>
            </a:r>
          </a:p>
          <a:p>
            <a:r>
              <a:rPr lang="en-US" sz="2400" dirty="0"/>
              <a:t>Present preliminary results from allocation tools (e.g., vehicle logbooks, time sheets, building plans).</a:t>
            </a:r>
          </a:p>
          <a:p>
            <a:r>
              <a:rPr lang="en-US" sz="2400" dirty="0"/>
              <a:t>Review results with participants:</a:t>
            </a:r>
          </a:p>
          <a:p>
            <a:pPr lvl="1"/>
            <a:r>
              <a:rPr lang="en-US" sz="2000" dirty="0"/>
              <a:t>Do the allocation results reflect reality?</a:t>
            </a:r>
          </a:p>
          <a:p>
            <a:pPr lvl="1"/>
            <a:r>
              <a:rPr lang="en-US" sz="2000" dirty="0"/>
              <a:t>Are all vehicles, equipment, and staff included?</a:t>
            </a:r>
          </a:p>
          <a:p>
            <a:pPr lvl="1"/>
            <a:r>
              <a:rPr lang="en-US" sz="2000" dirty="0"/>
              <a:t>Are there gaps (e.g., missing logbooks, incomplete timesheets)?</a:t>
            </a:r>
          </a:p>
          <a:p>
            <a:pPr lvl="1"/>
            <a:r>
              <a:rPr lang="en-US" sz="2000" dirty="0"/>
              <a:t>Validate: is this an accurate representation of how resources are used across interventions?</a:t>
            </a:r>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spTree>
    <p:extLst>
      <p:ext uri="{BB962C8B-B14F-4D97-AF65-F5344CB8AC3E}">
        <p14:creationId xmlns:p14="http://schemas.microsoft.com/office/powerpoint/2010/main" val="9010303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F7A1-DA4F-2378-469E-F8FE96599B3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39720C-C4D9-BFCE-E1CA-9A128E12500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82574C13-9D88-5E6F-450A-BFED98B3251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4324D38-CA56-56FC-826C-B79DE8A6FCDD}"/>
              </a:ext>
            </a:extLst>
          </p:cNvPr>
          <p:cNvSpPr>
            <a:spLocks noGrp="1"/>
          </p:cNvSpPr>
          <p:nvPr>
            <p:ph type="title"/>
          </p:nvPr>
        </p:nvSpPr>
        <p:spPr/>
        <p:txBody>
          <a:bodyPr/>
          <a:lstStyle/>
          <a:p>
            <a:r>
              <a:rPr lang="en-US" dirty="0"/>
              <a:t>Step 3. Allocate vehicle costs to intervention(s)</a:t>
            </a:r>
            <a:endParaRPr lang="en-US" noProof="0" dirty="0"/>
          </a:p>
        </p:txBody>
      </p:sp>
      <p:sp>
        <p:nvSpPr>
          <p:cNvPr id="5" name="Content Placeholder 6">
            <a:extLst>
              <a:ext uri="{FF2B5EF4-FFF2-40B4-BE49-F238E27FC236}">
                <a16:creationId xmlns:a16="http://schemas.microsoft.com/office/drawing/2014/main" id="{A3FDF82D-C25F-FA5A-7EF1-A8784FBE3E68}"/>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613EAA50-BE80-24DE-0AB9-D763CEEDDB8B}"/>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Present results from vehicle logbooks</a:t>
            </a:r>
            <a:endParaRPr lang="en-US" sz="2000" dirty="0"/>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graphicFrame>
        <p:nvGraphicFramePr>
          <p:cNvPr id="7" name="Table 6">
            <a:extLst>
              <a:ext uri="{FF2B5EF4-FFF2-40B4-BE49-F238E27FC236}">
                <a16:creationId xmlns:a16="http://schemas.microsoft.com/office/drawing/2014/main" id="{C03B0F32-9150-8309-3500-C116C27C26B5}"/>
              </a:ext>
            </a:extLst>
          </p:cNvPr>
          <p:cNvGraphicFramePr>
            <a:graphicFrameLocks noGrp="1"/>
          </p:cNvGraphicFramePr>
          <p:nvPr>
            <p:extLst>
              <p:ext uri="{D42A27DB-BD31-4B8C-83A1-F6EECF244321}">
                <p14:modId xmlns:p14="http://schemas.microsoft.com/office/powerpoint/2010/main" val="2879650995"/>
              </p:ext>
            </p:extLst>
          </p:nvPr>
        </p:nvGraphicFramePr>
        <p:xfrm>
          <a:off x="551542" y="2544987"/>
          <a:ext cx="11107056" cy="2185156"/>
        </p:xfrm>
        <a:graphic>
          <a:graphicData uri="http://schemas.openxmlformats.org/drawingml/2006/table">
            <a:tbl>
              <a:tblPr firstRow="1" bandRow="1">
                <a:tableStyleId>{5C22544A-7EE6-4342-B048-85BDC9FD1C3A}</a:tableStyleId>
              </a:tblPr>
              <a:tblGrid>
                <a:gridCol w="1625601">
                  <a:extLst>
                    <a:ext uri="{9D8B030D-6E8A-4147-A177-3AD203B41FA5}">
                      <a16:colId xmlns:a16="http://schemas.microsoft.com/office/drawing/2014/main" val="1695272770"/>
                    </a:ext>
                  </a:extLst>
                </a:gridCol>
                <a:gridCol w="1988457">
                  <a:extLst>
                    <a:ext uri="{9D8B030D-6E8A-4147-A177-3AD203B41FA5}">
                      <a16:colId xmlns:a16="http://schemas.microsoft.com/office/drawing/2014/main" val="2742066782"/>
                    </a:ext>
                  </a:extLst>
                </a:gridCol>
                <a:gridCol w="1988457">
                  <a:extLst>
                    <a:ext uri="{9D8B030D-6E8A-4147-A177-3AD203B41FA5}">
                      <a16:colId xmlns:a16="http://schemas.microsoft.com/office/drawing/2014/main" val="3255382490"/>
                    </a:ext>
                  </a:extLst>
                </a:gridCol>
                <a:gridCol w="1988457">
                  <a:extLst>
                    <a:ext uri="{9D8B030D-6E8A-4147-A177-3AD203B41FA5}">
                      <a16:colId xmlns:a16="http://schemas.microsoft.com/office/drawing/2014/main" val="3065840287"/>
                    </a:ext>
                  </a:extLst>
                </a:gridCol>
                <a:gridCol w="1988457">
                  <a:extLst>
                    <a:ext uri="{9D8B030D-6E8A-4147-A177-3AD203B41FA5}">
                      <a16:colId xmlns:a16="http://schemas.microsoft.com/office/drawing/2014/main" val="2630136542"/>
                    </a:ext>
                  </a:extLst>
                </a:gridCol>
                <a:gridCol w="1527627">
                  <a:extLst>
                    <a:ext uri="{9D8B030D-6E8A-4147-A177-3AD203B41FA5}">
                      <a16:colId xmlns:a16="http://schemas.microsoft.com/office/drawing/2014/main" val="2164548188"/>
                    </a:ext>
                  </a:extLst>
                </a:gridCol>
              </a:tblGrid>
              <a:tr h="661156">
                <a:tc>
                  <a:txBody>
                    <a:bodyPr/>
                    <a:lstStyle/>
                    <a:p>
                      <a:r>
                        <a:rPr lang="en-US" sz="2200" dirty="0"/>
                        <a:t>Vehicle 1</a:t>
                      </a:r>
                    </a:p>
                  </a:txBody>
                  <a:tcPr anchor="ctr"/>
                </a:tc>
                <a:tc>
                  <a:txBody>
                    <a:bodyPr/>
                    <a:lstStyle/>
                    <a:p>
                      <a:r>
                        <a:rPr lang="en-US" sz="2200" dirty="0"/>
                        <a:t>Intervention 1</a:t>
                      </a:r>
                    </a:p>
                  </a:txBody>
                  <a:tcPr anchor="ctr"/>
                </a:tc>
                <a:tc>
                  <a:txBody>
                    <a:bodyPr/>
                    <a:lstStyle/>
                    <a:p>
                      <a:r>
                        <a:rPr lang="en-US" sz="2200" dirty="0"/>
                        <a:t>Intervention 2</a:t>
                      </a:r>
                    </a:p>
                  </a:txBody>
                  <a:tcPr anchor="ctr"/>
                </a:tc>
                <a:tc>
                  <a:txBody>
                    <a:bodyPr/>
                    <a:lstStyle/>
                    <a:p>
                      <a:r>
                        <a:rPr lang="en-US" sz="2200" dirty="0"/>
                        <a:t>Intervention 3</a:t>
                      </a:r>
                    </a:p>
                  </a:txBody>
                  <a:tcPr anchor="ctr"/>
                </a:tc>
                <a:tc>
                  <a:txBody>
                    <a:bodyPr/>
                    <a:lstStyle/>
                    <a:p>
                      <a:r>
                        <a:rPr lang="en-US" sz="2200" dirty="0"/>
                        <a:t>Intervention 4</a:t>
                      </a:r>
                    </a:p>
                  </a:txBody>
                  <a:tcPr anchor="ctr"/>
                </a:tc>
                <a:tc>
                  <a:txBody>
                    <a:bodyPr/>
                    <a:lstStyle/>
                    <a:p>
                      <a:r>
                        <a:rPr lang="en-US" sz="2200" dirty="0"/>
                        <a:t>Total</a:t>
                      </a:r>
                    </a:p>
                  </a:txBody>
                  <a:tcPr anchor="ctr"/>
                </a:tc>
                <a:extLst>
                  <a:ext uri="{0D108BD9-81ED-4DB2-BD59-A6C34878D82A}">
                    <a16:rowId xmlns:a16="http://schemas.microsoft.com/office/drawing/2014/main" val="2346783034"/>
                  </a:ext>
                </a:extLst>
              </a:tr>
              <a:tr h="661156">
                <a:tc>
                  <a:txBody>
                    <a:bodyPr/>
                    <a:lstStyle/>
                    <a:p>
                      <a:r>
                        <a:rPr lang="en-US" sz="2200" dirty="0"/>
                        <a:t># of kilometers</a:t>
                      </a:r>
                    </a:p>
                  </a:txBody>
                  <a:tcPr anchor="ctr"/>
                </a:tc>
                <a:tc>
                  <a:txBody>
                    <a:bodyPr/>
                    <a:lstStyle/>
                    <a:p>
                      <a:pPr algn="ct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extLst>
                  <a:ext uri="{0D108BD9-81ED-4DB2-BD59-A6C34878D82A}">
                    <a16:rowId xmlns:a16="http://schemas.microsoft.com/office/drawing/2014/main" val="1356479786"/>
                  </a:ext>
                </a:extLst>
              </a:tr>
              <a:tr h="661156">
                <a:tc>
                  <a:txBody>
                    <a:bodyPr/>
                    <a:lstStyle/>
                    <a:p>
                      <a:r>
                        <a:rPr lang="en-US" sz="2200" dirty="0"/>
                        <a:t>% of kilometers</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100%</a:t>
                      </a:r>
                    </a:p>
                  </a:txBody>
                  <a:tcPr anchor="ctr"/>
                </a:tc>
                <a:extLst>
                  <a:ext uri="{0D108BD9-81ED-4DB2-BD59-A6C34878D82A}">
                    <a16:rowId xmlns:a16="http://schemas.microsoft.com/office/drawing/2014/main" val="322413297"/>
                  </a:ext>
                </a:extLst>
              </a:tr>
            </a:tbl>
          </a:graphicData>
        </a:graphic>
      </p:graphicFrame>
    </p:spTree>
    <p:extLst>
      <p:ext uri="{BB962C8B-B14F-4D97-AF65-F5344CB8AC3E}">
        <p14:creationId xmlns:p14="http://schemas.microsoft.com/office/powerpoint/2010/main" val="526064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8A4E7-576F-75DE-A66B-1DF3867DAA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9024FB-B26B-6DB7-8456-40E00F81F88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12363D8-79B3-91E7-151D-59C072DB7EEA}"/>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874F68B-1156-76E5-8A85-A245F39E768B}"/>
              </a:ext>
            </a:extLst>
          </p:cNvPr>
          <p:cNvSpPr>
            <a:spLocks noGrp="1"/>
          </p:cNvSpPr>
          <p:nvPr>
            <p:ph type="title"/>
          </p:nvPr>
        </p:nvSpPr>
        <p:spPr/>
        <p:txBody>
          <a:bodyPr/>
          <a:lstStyle/>
          <a:p>
            <a:r>
              <a:rPr lang="en-US" dirty="0"/>
              <a:t>Step 3. Allocate personnel costs to intervention(s)</a:t>
            </a:r>
            <a:endParaRPr lang="en-US" noProof="0" dirty="0"/>
          </a:p>
        </p:txBody>
      </p:sp>
      <p:sp>
        <p:nvSpPr>
          <p:cNvPr id="5" name="Content Placeholder 6">
            <a:extLst>
              <a:ext uri="{FF2B5EF4-FFF2-40B4-BE49-F238E27FC236}">
                <a16:creationId xmlns:a16="http://schemas.microsoft.com/office/drawing/2014/main" id="{EAF22E26-240E-6812-DE93-EB5116B7C373}"/>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46CB8B98-2EC1-4B20-13E1-132F064C921D}"/>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Present results from vehicle logbooks</a:t>
            </a:r>
            <a:endParaRPr lang="en-US" sz="2000" dirty="0"/>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graphicFrame>
        <p:nvGraphicFramePr>
          <p:cNvPr id="7" name="Table 6">
            <a:extLst>
              <a:ext uri="{FF2B5EF4-FFF2-40B4-BE49-F238E27FC236}">
                <a16:creationId xmlns:a16="http://schemas.microsoft.com/office/drawing/2014/main" id="{B556A087-1673-5467-5834-1418CD7AD337}"/>
              </a:ext>
            </a:extLst>
          </p:cNvPr>
          <p:cNvGraphicFramePr>
            <a:graphicFrameLocks noGrp="1"/>
          </p:cNvGraphicFramePr>
          <p:nvPr>
            <p:extLst>
              <p:ext uri="{D42A27DB-BD31-4B8C-83A1-F6EECF244321}">
                <p14:modId xmlns:p14="http://schemas.microsoft.com/office/powerpoint/2010/main" val="3106125004"/>
              </p:ext>
            </p:extLst>
          </p:nvPr>
        </p:nvGraphicFramePr>
        <p:xfrm>
          <a:off x="551542" y="2544987"/>
          <a:ext cx="11107056" cy="2084312"/>
        </p:xfrm>
        <a:graphic>
          <a:graphicData uri="http://schemas.openxmlformats.org/drawingml/2006/table">
            <a:tbl>
              <a:tblPr firstRow="1" bandRow="1">
                <a:tableStyleId>{5C22544A-7EE6-4342-B048-85BDC9FD1C3A}</a:tableStyleId>
              </a:tblPr>
              <a:tblGrid>
                <a:gridCol w="1625601">
                  <a:extLst>
                    <a:ext uri="{9D8B030D-6E8A-4147-A177-3AD203B41FA5}">
                      <a16:colId xmlns:a16="http://schemas.microsoft.com/office/drawing/2014/main" val="1695272770"/>
                    </a:ext>
                  </a:extLst>
                </a:gridCol>
                <a:gridCol w="1988457">
                  <a:extLst>
                    <a:ext uri="{9D8B030D-6E8A-4147-A177-3AD203B41FA5}">
                      <a16:colId xmlns:a16="http://schemas.microsoft.com/office/drawing/2014/main" val="2742066782"/>
                    </a:ext>
                  </a:extLst>
                </a:gridCol>
                <a:gridCol w="1988457">
                  <a:extLst>
                    <a:ext uri="{9D8B030D-6E8A-4147-A177-3AD203B41FA5}">
                      <a16:colId xmlns:a16="http://schemas.microsoft.com/office/drawing/2014/main" val="3255382490"/>
                    </a:ext>
                  </a:extLst>
                </a:gridCol>
                <a:gridCol w="1988457">
                  <a:extLst>
                    <a:ext uri="{9D8B030D-6E8A-4147-A177-3AD203B41FA5}">
                      <a16:colId xmlns:a16="http://schemas.microsoft.com/office/drawing/2014/main" val="3065840287"/>
                    </a:ext>
                  </a:extLst>
                </a:gridCol>
                <a:gridCol w="1988457">
                  <a:extLst>
                    <a:ext uri="{9D8B030D-6E8A-4147-A177-3AD203B41FA5}">
                      <a16:colId xmlns:a16="http://schemas.microsoft.com/office/drawing/2014/main" val="2630136542"/>
                    </a:ext>
                  </a:extLst>
                </a:gridCol>
                <a:gridCol w="1527627">
                  <a:extLst>
                    <a:ext uri="{9D8B030D-6E8A-4147-A177-3AD203B41FA5}">
                      <a16:colId xmlns:a16="http://schemas.microsoft.com/office/drawing/2014/main" val="2164548188"/>
                    </a:ext>
                  </a:extLst>
                </a:gridCol>
              </a:tblGrid>
              <a:tr h="661156">
                <a:tc>
                  <a:txBody>
                    <a:bodyPr/>
                    <a:lstStyle/>
                    <a:p>
                      <a:r>
                        <a:rPr lang="en-US" sz="2200" dirty="0"/>
                        <a:t>Personnel 1</a:t>
                      </a:r>
                    </a:p>
                  </a:txBody>
                  <a:tcPr anchor="ctr"/>
                </a:tc>
                <a:tc>
                  <a:txBody>
                    <a:bodyPr/>
                    <a:lstStyle/>
                    <a:p>
                      <a:r>
                        <a:rPr lang="en-US" sz="2200" dirty="0"/>
                        <a:t>Intervention 1</a:t>
                      </a:r>
                    </a:p>
                  </a:txBody>
                  <a:tcPr anchor="ctr"/>
                </a:tc>
                <a:tc>
                  <a:txBody>
                    <a:bodyPr/>
                    <a:lstStyle/>
                    <a:p>
                      <a:r>
                        <a:rPr lang="en-US" sz="2200" dirty="0"/>
                        <a:t>Intervention 2</a:t>
                      </a:r>
                    </a:p>
                  </a:txBody>
                  <a:tcPr anchor="ctr"/>
                </a:tc>
                <a:tc>
                  <a:txBody>
                    <a:bodyPr/>
                    <a:lstStyle/>
                    <a:p>
                      <a:r>
                        <a:rPr lang="en-US" sz="2200" dirty="0"/>
                        <a:t>Intervention 3</a:t>
                      </a:r>
                    </a:p>
                  </a:txBody>
                  <a:tcPr anchor="ctr"/>
                </a:tc>
                <a:tc>
                  <a:txBody>
                    <a:bodyPr/>
                    <a:lstStyle/>
                    <a:p>
                      <a:r>
                        <a:rPr lang="en-US" sz="2200" dirty="0"/>
                        <a:t>Intervention 4</a:t>
                      </a:r>
                    </a:p>
                  </a:txBody>
                  <a:tcPr anchor="ctr"/>
                </a:tc>
                <a:tc>
                  <a:txBody>
                    <a:bodyPr/>
                    <a:lstStyle/>
                    <a:p>
                      <a:r>
                        <a:rPr lang="en-US" sz="2200" dirty="0"/>
                        <a:t>Total</a:t>
                      </a:r>
                    </a:p>
                  </a:txBody>
                  <a:tcPr anchor="ctr"/>
                </a:tc>
                <a:extLst>
                  <a:ext uri="{0D108BD9-81ED-4DB2-BD59-A6C34878D82A}">
                    <a16:rowId xmlns:a16="http://schemas.microsoft.com/office/drawing/2014/main" val="2346783034"/>
                  </a:ext>
                </a:extLst>
              </a:tr>
              <a:tr h="661156">
                <a:tc>
                  <a:txBody>
                    <a:bodyPr/>
                    <a:lstStyle/>
                    <a:p>
                      <a:r>
                        <a:rPr lang="en-US" sz="2200" dirty="0"/>
                        <a:t># of hours</a:t>
                      </a:r>
                    </a:p>
                  </a:txBody>
                  <a:tcPr anchor="ctr"/>
                </a:tc>
                <a:tc>
                  <a:txBody>
                    <a:bodyPr/>
                    <a:lstStyle/>
                    <a:p>
                      <a:pPr algn="ct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extLst>
                  <a:ext uri="{0D108BD9-81ED-4DB2-BD59-A6C34878D82A}">
                    <a16:rowId xmlns:a16="http://schemas.microsoft.com/office/drawing/2014/main" val="1356479786"/>
                  </a:ext>
                </a:extLst>
              </a:tr>
              <a:tr h="661156">
                <a:tc>
                  <a:txBody>
                    <a:bodyPr/>
                    <a:lstStyle/>
                    <a:p>
                      <a:r>
                        <a:rPr lang="en-US" sz="2200" dirty="0"/>
                        <a:t>% of hours</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100%</a:t>
                      </a:r>
                    </a:p>
                  </a:txBody>
                  <a:tcPr anchor="ctr"/>
                </a:tc>
                <a:extLst>
                  <a:ext uri="{0D108BD9-81ED-4DB2-BD59-A6C34878D82A}">
                    <a16:rowId xmlns:a16="http://schemas.microsoft.com/office/drawing/2014/main" val="322413297"/>
                  </a:ext>
                </a:extLst>
              </a:tr>
            </a:tbl>
          </a:graphicData>
        </a:graphic>
      </p:graphicFrame>
    </p:spTree>
    <p:extLst>
      <p:ext uri="{BB962C8B-B14F-4D97-AF65-F5344CB8AC3E}">
        <p14:creationId xmlns:p14="http://schemas.microsoft.com/office/powerpoint/2010/main" val="3361358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4369-4388-8735-83AB-F4BFFBB667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03D1099-CA8F-3A2A-DBB3-5AFB1AB6B64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AB58785-9BEB-B09D-8FCA-981E6E19BCBB}"/>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50DFCFD-44DD-2BD1-2371-191BB84B91BD}"/>
              </a:ext>
            </a:extLst>
          </p:cNvPr>
          <p:cNvSpPr>
            <a:spLocks noGrp="1"/>
          </p:cNvSpPr>
          <p:nvPr>
            <p:ph type="title"/>
          </p:nvPr>
        </p:nvSpPr>
        <p:spPr/>
        <p:txBody>
          <a:bodyPr/>
          <a:lstStyle/>
          <a:p>
            <a:r>
              <a:rPr lang="en-US" dirty="0"/>
              <a:t>Step 3. Allocate building costs to intervention(s)</a:t>
            </a:r>
            <a:endParaRPr lang="en-US" noProof="0" dirty="0"/>
          </a:p>
        </p:txBody>
      </p:sp>
      <p:sp>
        <p:nvSpPr>
          <p:cNvPr id="5" name="Content Placeholder 6">
            <a:extLst>
              <a:ext uri="{FF2B5EF4-FFF2-40B4-BE49-F238E27FC236}">
                <a16:creationId xmlns:a16="http://schemas.microsoft.com/office/drawing/2014/main" id="{08F23C16-3C57-2BE4-B2E0-EF4E9238840E}"/>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1AF6F6EF-D276-9565-39D3-EF5156E72E5F}"/>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Present results from vehicle logbooks</a:t>
            </a:r>
            <a:endParaRPr lang="en-US" sz="2000" dirty="0"/>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graphicFrame>
        <p:nvGraphicFramePr>
          <p:cNvPr id="7" name="Table 6">
            <a:extLst>
              <a:ext uri="{FF2B5EF4-FFF2-40B4-BE49-F238E27FC236}">
                <a16:creationId xmlns:a16="http://schemas.microsoft.com/office/drawing/2014/main" id="{D046440A-1A28-521A-70FF-29E727DA051D}"/>
              </a:ext>
            </a:extLst>
          </p:cNvPr>
          <p:cNvGraphicFramePr>
            <a:graphicFrameLocks noGrp="1"/>
          </p:cNvGraphicFramePr>
          <p:nvPr>
            <p:extLst>
              <p:ext uri="{D42A27DB-BD31-4B8C-83A1-F6EECF244321}">
                <p14:modId xmlns:p14="http://schemas.microsoft.com/office/powerpoint/2010/main" val="408021885"/>
              </p:ext>
            </p:extLst>
          </p:nvPr>
        </p:nvGraphicFramePr>
        <p:xfrm>
          <a:off x="551542" y="2544987"/>
          <a:ext cx="11107056" cy="2185156"/>
        </p:xfrm>
        <a:graphic>
          <a:graphicData uri="http://schemas.openxmlformats.org/drawingml/2006/table">
            <a:tbl>
              <a:tblPr firstRow="1" bandRow="1">
                <a:tableStyleId>{5C22544A-7EE6-4342-B048-85BDC9FD1C3A}</a:tableStyleId>
              </a:tblPr>
              <a:tblGrid>
                <a:gridCol w="1625601">
                  <a:extLst>
                    <a:ext uri="{9D8B030D-6E8A-4147-A177-3AD203B41FA5}">
                      <a16:colId xmlns:a16="http://schemas.microsoft.com/office/drawing/2014/main" val="1695272770"/>
                    </a:ext>
                  </a:extLst>
                </a:gridCol>
                <a:gridCol w="1988457">
                  <a:extLst>
                    <a:ext uri="{9D8B030D-6E8A-4147-A177-3AD203B41FA5}">
                      <a16:colId xmlns:a16="http://schemas.microsoft.com/office/drawing/2014/main" val="2742066782"/>
                    </a:ext>
                  </a:extLst>
                </a:gridCol>
                <a:gridCol w="1988457">
                  <a:extLst>
                    <a:ext uri="{9D8B030D-6E8A-4147-A177-3AD203B41FA5}">
                      <a16:colId xmlns:a16="http://schemas.microsoft.com/office/drawing/2014/main" val="3255382490"/>
                    </a:ext>
                  </a:extLst>
                </a:gridCol>
                <a:gridCol w="1988457">
                  <a:extLst>
                    <a:ext uri="{9D8B030D-6E8A-4147-A177-3AD203B41FA5}">
                      <a16:colId xmlns:a16="http://schemas.microsoft.com/office/drawing/2014/main" val="3065840287"/>
                    </a:ext>
                  </a:extLst>
                </a:gridCol>
                <a:gridCol w="1988457">
                  <a:extLst>
                    <a:ext uri="{9D8B030D-6E8A-4147-A177-3AD203B41FA5}">
                      <a16:colId xmlns:a16="http://schemas.microsoft.com/office/drawing/2014/main" val="2630136542"/>
                    </a:ext>
                  </a:extLst>
                </a:gridCol>
                <a:gridCol w="1527627">
                  <a:extLst>
                    <a:ext uri="{9D8B030D-6E8A-4147-A177-3AD203B41FA5}">
                      <a16:colId xmlns:a16="http://schemas.microsoft.com/office/drawing/2014/main" val="2164548188"/>
                    </a:ext>
                  </a:extLst>
                </a:gridCol>
              </a:tblGrid>
              <a:tr h="661156">
                <a:tc>
                  <a:txBody>
                    <a:bodyPr/>
                    <a:lstStyle/>
                    <a:p>
                      <a:r>
                        <a:rPr lang="en-US" sz="2200" dirty="0"/>
                        <a:t>Building 1</a:t>
                      </a:r>
                    </a:p>
                  </a:txBody>
                  <a:tcPr anchor="ctr"/>
                </a:tc>
                <a:tc>
                  <a:txBody>
                    <a:bodyPr/>
                    <a:lstStyle/>
                    <a:p>
                      <a:r>
                        <a:rPr lang="en-US" sz="2200" dirty="0"/>
                        <a:t>Intervention 1</a:t>
                      </a:r>
                    </a:p>
                  </a:txBody>
                  <a:tcPr anchor="ctr"/>
                </a:tc>
                <a:tc>
                  <a:txBody>
                    <a:bodyPr/>
                    <a:lstStyle/>
                    <a:p>
                      <a:r>
                        <a:rPr lang="en-US" sz="2200" dirty="0"/>
                        <a:t>Intervention 2</a:t>
                      </a:r>
                    </a:p>
                  </a:txBody>
                  <a:tcPr anchor="ctr"/>
                </a:tc>
                <a:tc>
                  <a:txBody>
                    <a:bodyPr/>
                    <a:lstStyle/>
                    <a:p>
                      <a:r>
                        <a:rPr lang="en-US" sz="2200" dirty="0"/>
                        <a:t>Intervention 3</a:t>
                      </a:r>
                    </a:p>
                  </a:txBody>
                  <a:tcPr anchor="ctr"/>
                </a:tc>
                <a:tc>
                  <a:txBody>
                    <a:bodyPr/>
                    <a:lstStyle/>
                    <a:p>
                      <a:r>
                        <a:rPr lang="en-US" sz="2200" dirty="0"/>
                        <a:t>Intervention 4</a:t>
                      </a:r>
                    </a:p>
                  </a:txBody>
                  <a:tcPr anchor="ctr"/>
                </a:tc>
                <a:tc>
                  <a:txBody>
                    <a:bodyPr/>
                    <a:lstStyle/>
                    <a:p>
                      <a:r>
                        <a:rPr lang="en-US" sz="2200" dirty="0"/>
                        <a:t>Total</a:t>
                      </a:r>
                    </a:p>
                  </a:txBody>
                  <a:tcPr anchor="ctr"/>
                </a:tc>
                <a:extLst>
                  <a:ext uri="{0D108BD9-81ED-4DB2-BD59-A6C34878D82A}">
                    <a16:rowId xmlns:a16="http://schemas.microsoft.com/office/drawing/2014/main" val="2346783034"/>
                  </a:ext>
                </a:extLst>
              </a:tr>
              <a:tr h="661156">
                <a:tc>
                  <a:txBody>
                    <a:bodyPr/>
                    <a:lstStyle/>
                    <a:p>
                      <a:r>
                        <a:rPr lang="en-US" sz="2200" dirty="0"/>
                        <a:t># of square meters</a:t>
                      </a:r>
                    </a:p>
                  </a:txBody>
                  <a:tcPr anchor="ctr"/>
                </a:tc>
                <a:tc>
                  <a:txBody>
                    <a:bodyPr/>
                    <a:lstStyle/>
                    <a:p>
                      <a:pPr algn="ct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extLst>
                  <a:ext uri="{0D108BD9-81ED-4DB2-BD59-A6C34878D82A}">
                    <a16:rowId xmlns:a16="http://schemas.microsoft.com/office/drawing/2014/main" val="1356479786"/>
                  </a:ext>
                </a:extLst>
              </a:tr>
              <a:tr h="661156">
                <a:tc>
                  <a:txBody>
                    <a:bodyPr/>
                    <a:lstStyle/>
                    <a:p>
                      <a:r>
                        <a:rPr lang="en-US" sz="2200" dirty="0"/>
                        <a:t>% of square meters</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100%</a:t>
                      </a:r>
                    </a:p>
                  </a:txBody>
                  <a:tcPr anchor="ctr"/>
                </a:tc>
                <a:extLst>
                  <a:ext uri="{0D108BD9-81ED-4DB2-BD59-A6C34878D82A}">
                    <a16:rowId xmlns:a16="http://schemas.microsoft.com/office/drawing/2014/main" val="322413297"/>
                  </a:ext>
                </a:extLst>
              </a:tr>
            </a:tbl>
          </a:graphicData>
        </a:graphic>
      </p:graphicFrame>
    </p:spTree>
    <p:extLst>
      <p:ext uri="{BB962C8B-B14F-4D97-AF65-F5344CB8AC3E}">
        <p14:creationId xmlns:p14="http://schemas.microsoft.com/office/powerpoint/2010/main" val="1759367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A41B-D453-0A65-F647-DB7669539C3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B4DDB9A-5C4D-84A7-6086-CBCC6DD3FD4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210F359-7F2B-B505-BDDC-7FB61AEDAAA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338233-3374-4CCF-ACD6-18AB28DE4ABC}"/>
              </a:ext>
            </a:extLst>
          </p:cNvPr>
          <p:cNvSpPr>
            <a:spLocks noGrp="1"/>
          </p:cNvSpPr>
          <p:nvPr>
            <p:ph type="title"/>
          </p:nvPr>
        </p:nvSpPr>
        <p:spPr/>
        <p:txBody>
          <a:bodyPr/>
          <a:lstStyle/>
          <a:p>
            <a:r>
              <a:rPr lang="en-US" dirty="0"/>
              <a:t>Step 3. Allocate supply costs to intervention(s)</a:t>
            </a:r>
            <a:endParaRPr lang="en-US" noProof="0" dirty="0"/>
          </a:p>
        </p:txBody>
      </p:sp>
      <p:sp>
        <p:nvSpPr>
          <p:cNvPr id="5" name="Content Placeholder 6">
            <a:extLst>
              <a:ext uri="{FF2B5EF4-FFF2-40B4-BE49-F238E27FC236}">
                <a16:creationId xmlns:a16="http://schemas.microsoft.com/office/drawing/2014/main" id="{511FCEE3-2EA7-6E41-F30D-1D6BB738326D}"/>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endParaRPr lang="en-US" sz="2400" dirty="0"/>
          </a:p>
          <a:p>
            <a:pPr marL="0" lvl="0" indent="0" eaLnBrk="0" fontAlgn="base" hangingPunct="0">
              <a:lnSpc>
                <a:spcPct val="100000"/>
              </a:lnSpc>
              <a:spcBef>
                <a:spcPct val="0"/>
              </a:spcBef>
              <a:spcAft>
                <a:spcPct val="0"/>
              </a:spcAft>
              <a:buNone/>
            </a:pPr>
            <a:endParaRPr lang="fr-FR" altLang="en-US" sz="2200" dirty="0"/>
          </a:p>
        </p:txBody>
      </p:sp>
      <p:sp>
        <p:nvSpPr>
          <p:cNvPr id="6" name="Content Placeholder 6">
            <a:extLst>
              <a:ext uri="{FF2B5EF4-FFF2-40B4-BE49-F238E27FC236}">
                <a16:creationId xmlns:a16="http://schemas.microsoft.com/office/drawing/2014/main" id="{41DEBAC9-5D81-016E-9D8F-FF00E9A4A5CF}"/>
              </a:ext>
            </a:extLst>
          </p:cNvPr>
          <p:cNvSpPr txBox="1">
            <a:spLocks/>
          </p:cNvSpPr>
          <p:nvPr/>
        </p:nvSpPr>
        <p:spPr>
          <a:xfrm>
            <a:off x="990600" y="1923143"/>
            <a:ext cx="10515600" cy="4406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2400" dirty="0"/>
              <a:t>Present results from vehicle logbooks</a:t>
            </a:r>
            <a:endParaRPr lang="en-US" sz="2000" dirty="0"/>
          </a:p>
          <a:p>
            <a:pPr marL="0" indent="0" eaLnBrk="0" fontAlgn="base" hangingPunct="0">
              <a:spcBef>
                <a:spcPct val="0"/>
              </a:spcBef>
              <a:spcAft>
                <a:spcPct val="0"/>
              </a:spcAft>
              <a:buFont typeface="Arial" panose="020B0604020202020204" pitchFamily="34" charset="0"/>
              <a:buNone/>
            </a:pPr>
            <a:endParaRPr lang="en-US" sz="2400" dirty="0"/>
          </a:p>
          <a:p>
            <a:pPr marL="0" indent="0" eaLnBrk="0" fontAlgn="base" hangingPunct="0">
              <a:lnSpc>
                <a:spcPct val="100000"/>
              </a:lnSpc>
              <a:spcBef>
                <a:spcPct val="0"/>
              </a:spcBef>
              <a:spcAft>
                <a:spcPct val="0"/>
              </a:spcAft>
              <a:buFont typeface="Arial" panose="020B0604020202020204" pitchFamily="34" charset="0"/>
              <a:buNone/>
            </a:pPr>
            <a:endParaRPr lang="fr-FR" altLang="en-US" sz="2200" dirty="0"/>
          </a:p>
        </p:txBody>
      </p:sp>
      <p:graphicFrame>
        <p:nvGraphicFramePr>
          <p:cNvPr id="7" name="Table 6">
            <a:extLst>
              <a:ext uri="{FF2B5EF4-FFF2-40B4-BE49-F238E27FC236}">
                <a16:creationId xmlns:a16="http://schemas.microsoft.com/office/drawing/2014/main" id="{642377BB-4C81-D6AA-9C4F-ACF3EC9199BA}"/>
              </a:ext>
            </a:extLst>
          </p:cNvPr>
          <p:cNvGraphicFramePr>
            <a:graphicFrameLocks noGrp="1"/>
          </p:cNvGraphicFramePr>
          <p:nvPr>
            <p:extLst>
              <p:ext uri="{D42A27DB-BD31-4B8C-83A1-F6EECF244321}">
                <p14:modId xmlns:p14="http://schemas.microsoft.com/office/powerpoint/2010/main" val="2244318173"/>
              </p:ext>
            </p:extLst>
          </p:nvPr>
        </p:nvGraphicFramePr>
        <p:xfrm>
          <a:off x="551542" y="2544987"/>
          <a:ext cx="11107056" cy="2855716"/>
        </p:xfrm>
        <a:graphic>
          <a:graphicData uri="http://schemas.openxmlformats.org/drawingml/2006/table">
            <a:tbl>
              <a:tblPr firstRow="1" bandRow="1">
                <a:tableStyleId>{5C22544A-7EE6-4342-B048-85BDC9FD1C3A}</a:tableStyleId>
              </a:tblPr>
              <a:tblGrid>
                <a:gridCol w="1625601">
                  <a:extLst>
                    <a:ext uri="{9D8B030D-6E8A-4147-A177-3AD203B41FA5}">
                      <a16:colId xmlns:a16="http://schemas.microsoft.com/office/drawing/2014/main" val="1695272770"/>
                    </a:ext>
                  </a:extLst>
                </a:gridCol>
                <a:gridCol w="1988457">
                  <a:extLst>
                    <a:ext uri="{9D8B030D-6E8A-4147-A177-3AD203B41FA5}">
                      <a16:colId xmlns:a16="http://schemas.microsoft.com/office/drawing/2014/main" val="2742066782"/>
                    </a:ext>
                  </a:extLst>
                </a:gridCol>
                <a:gridCol w="1988457">
                  <a:extLst>
                    <a:ext uri="{9D8B030D-6E8A-4147-A177-3AD203B41FA5}">
                      <a16:colId xmlns:a16="http://schemas.microsoft.com/office/drawing/2014/main" val="3255382490"/>
                    </a:ext>
                  </a:extLst>
                </a:gridCol>
                <a:gridCol w="1988457">
                  <a:extLst>
                    <a:ext uri="{9D8B030D-6E8A-4147-A177-3AD203B41FA5}">
                      <a16:colId xmlns:a16="http://schemas.microsoft.com/office/drawing/2014/main" val="3065840287"/>
                    </a:ext>
                  </a:extLst>
                </a:gridCol>
                <a:gridCol w="1988457">
                  <a:extLst>
                    <a:ext uri="{9D8B030D-6E8A-4147-A177-3AD203B41FA5}">
                      <a16:colId xmlns:a16="http://schemas.microsoft.com/office/drawing/2014/main" val="2630136542"/>
                    </a:ext>
                  </a:extLst>
                </a:gridCol>
                <a:gridCol w="1527627">
                  <a:extLst>
                    <a:ext uri="{9D8B030D-6E8A-4147-A177-3AD203B41FA5}">
                      <a16:colId xmlns:a16="http://schemas.microsoft.com/office/drawing/2014/main" val="2164548188"/>
                    </a:ext>
                  </a:extLst>
                </a:gridCol>
              </a:tblGrid>
              <a:tr h="661156">
                <a:tc>
                  <a:txBody>
                    <a:bodyPr/>
                    <a:lstStyle/>
                    <a:p>
                      <a:r>
                        <a:rPr lang="en-US" sz="2200" dirty="0"/>
                        <a:t>M&amp;E </a:t>
                      </a:r>
                    </a:p>
                  </a:txBody>
                  <a:tcPr anchor="ctr"/>
                </a:tc>
                <a:tc>
                  <a:txBody>
                    <a:bodyPr/>
                    <a:lstStyle/>
                    <a:p>
                      <a:r>
                        <a:rPr lang="en-US" sz="2200" dirty="0"/>
                        <a:t>Intervention 1</a:t>
                      </a:r>
                    </a:p>
                  </a:txBody>
                  <a:tcPr anchor="ctr"/>
                </a:tc>
                <a:tc>
                  <a:txBody>
                    <a:bodyPr/>
                    <a:lstStyle/>
                    <a:p>
                      <a:r>
                        <a:rPr lang="en-US" sz="2200" dirty="0"/>
                        <a:t>Intervention 2</a:t>
                      </a:r>
                    </a:p>
                  </a:txBody>
                  <a:tcPr anchor="ctr"/>
                </a:tc>
                <a:tc>
                  <a:txBody>
                    <a:bodyPr/>
                    <a:lstStyle/>
                    <a:p>
                      <a:r>
                        <a:rPr lang="en-US" sz="2200" dirty="0"/>
                        <a:t>Intervention 3</a:t>
                      </a:r>
                    </a:p>
                  </a:txBody>
                  <a:tcPr anchor="ctr"/>
                </a:tc>
                <a:tc>
                  <a:txBody>
                    <a:bodyPr/>
                    <a:lstStyle/>
                    <a:p>
                      <a:r>
                        <a:rPr lang="en-US" sz="2200" dirty="0"/>
                        <a:t>Intervention 4</a:t>
                      </a:r>
                    </a:p>
                  </a:txBody>
                  <a:tcPr anchor="ctr"/>
                </a:tc>
                <a:tc>
                  <a:txBody>
                    <a:bodyPr/>
                    <a:lstStyle/>
                    <a:p>
                      <a:r>
                        <a:rPr lang="en-US" sz="2200" dirty="0"/>
                        <a:t>Total</a:t>
                      </a:r>
                    </a:p>
                  </a:txBody>
                  <a:tcPr anchor="ctr"/>
                </a:tc>
                <a:extLst>
                  <a:ext uri="{0D108BD9-81ED-4DB2-BD59-A6C34878D82A}">
                    <a16:rowId xmlns:a16="http://schemas.microsoft.com/office/drawing/2014/main" val="2346783034"/>
                  </a:ext>
                </a:extLst>
              </a:tr>
              <a:tr h="661156">
                <a:tc>
                  <a:txBody>
                    <a:bodyPr/>
                    <a:lstStyle/>
                    <a:p>
                      <a:r>
                        <a:rPr lang="en-US" sz="2200" dirty="0"/>
                        <a:t># of persons reached</a:t>
                      </a:r>
                    </a:p>
                  </a:txBody>
                  <a:tcPr anchor="ctr"/>
                </a:tc>
                <a:tc>
                  <a:txBody>
                    <a:bodyPr/>
                    <a:lstStyle/>
                    <a:p>
                      <a:pPr algn="ct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a:t>
                      </a:r>
                    </a:p>
                  </a:txBody>
                  <a:tcPr anchor="ctr"/>
                </a:tc>
                <a:extLst>
                  <a:ext uri="{0D108BD9-81ED-4DB2-BD59-A6C34878D82A}">
                    <a16:rowId xmlns:a16="http://schemas.microsoft.com/office/drawing/2014/main" val="1356479786"/>
                  </a:ext>
                </a:extLst>
              </a:tr>
              <a:tr h="661156">
                <a:tc>
                  <a:txBody>
                    <a:bodyPr/>
                    <a:lstStyle/>
                    <a:p>
                      <a:r>
                        <a:rPr lang="en-US" sz="2200" dirty="0"/>
                        <a:t>% of persons reached</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a:t>
                      </a:r>
                    </a:p>
                  </a:txBody>
                  <a:tcPr anchor="ctr"/>
                </a:tc>
                <a:tc>
                  <a:txBody>
                    <a:bodyPr/>
                    <a:lstStyle/>
                    <a:p>
                      <a:pPr algn="ctr"/>
                      <a:r>
                        <a:rPr lang="en-US" sz="2200" dirty="0"/>
                        <a:t>100%</a:t>
                      </a:r>
                    </a:p>
                  </a:txBody>
                  <a:tcPr anchor="ctr"/>
                </a:tc>
                <a:extLst>
                  <a:ext uri="{0D108BD9-81ED-4DB2-BD59-A6C34878D82A}">
                    <a16:rowId xmlns:a16="http://schemas.microsoft.com/office/drawing/2014/main" val="322413297"/>
                  </a:ext>
                </a:extLst>
              </a:tr>
            </a:tbl>
          </a:graphicData>
        </a:graphic>
      </p:graphicFrame>
    </p:spTree>
    <p:extLst>
      <p:ext uri="{BB962C8B-B14F-4D97-AF65-F5344CB8AC3E}">
        <p14:creationId xmlns:p14="http://schemas.microsoft.com/office/powerpoint/2010/main" val="40103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028E-345D-7041-9380-9F164E5B27C8}"/>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BA10B4A7-0394-C21E-C894-50D10A317E57}"/>
              </a:ext>
            </a:extLst>
          </p:cNvPr>
          <p:cNvPicPr>
            <a:picLocks noChangeAspect="1"/>
          </p:cNvPicPr>
          <p:nvPr/>
        </p:nvPicPr>
        <p:blipFill>
          <a:blip r:embed="rId3"/>
          <a:stretch>
            <a:fillRect/>
          </a:stretch>
        </p:blipFill>
        <p:spPr>
          <a:xfrm>
            <a:off x="1356179" y="1233714"/>
            <a:ext cx="9636813" cy="5490850"/>
          </a:xfrm>
          <a:prstGeom prst="rect">
            <a:avLst/>
          </a:prstGeom>
        </p:spPr>
      </p:pic>
      <p:sp>
        <p:nvSpPr>
          <p:cNvPr id="3" name="Rectangle 2">
            <a:extLst>
              <a:ext uri="{FF2B5EF4-FFF2-40B4-BE49-F238E27FC236}">
                <a16:creationId xmlns:a16="http://schemas.microsoft.com/office/drawing/2014/main" id="{04C2D026-C6A4-EC21-429B-F687F936408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D3228E3-BA2E-DAED-FDB1-C00DD17863A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1B20927-1DD3-CAC4-F752-58914EEC78F1}"/>
              </a:ext>
            </a:extLst>
          </p:cNvPr>
          <p:cNvSpPr>
            <a:spLocks noGrp="1"/>
          </p:cNvSpPr>
          <p:nvPr>
            <p:ph type="title"/>
          </p:nvPr>
        </p:nvSpPr>
        <p:spPr/>
        <p:txBody>
          <a:bodyPr/>
          <a:lstStyle/>
          <a:p>
            <a:r>
              <a:rPr lang="en-US" noProof="0" dirty="0"/>
              <a:t>Budgeting and costing learning cycle</a:t>
            </a:r>
          </a:p>
        </p:txBody>
      </p:sp>
    </p:spTree>
    <p:extLst>
      <p:ext uri="{BB962C8B-B14F-4D97-AF65-F5344CB8AC3E}">
        <p14:creationId xmlns:p14="http://schemas.microsoft.com/office/powerpoint/2010/main" val="420954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9713F-B5E3-CBF3-1D44-0655EFB86A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652F07-ED4C-11C3-AF93-D858811DA16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E03D5199-219D-F11F-35CA-2BE66D38005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10F2F81-8230-B042-E952-A1B6192C1C47}"/>
              </a:ext>
            </a:extLst>
          </p:cNvPr>
          <p:cNvSpPr>
            <a:spLocks noGrp="1"/>
          </p:cNvSpPr>
          <p:nvPr>
            <p:ph type="title"/>
          </p:nvPr>
        </p:nvSpPr>
        <p:spPr/>
        <p:txBody>
          <a:bodyPr/>
          <a:lstStyle/>
          <a:p>
            <a:r>
              <a:rPr lang="en-US" dirty="0"/>
              <a:t>Step 4. Valuing volunteer contributions using minimum wage </a:t>
            </a:r>
            <a:endParaRPr lang="en-US" noProof="0" dirty="0"/>
          </a:p>
        </p:txBody>
      </p:sp>
      <p:graphicFrame>
        <p:nvGraphicFramePr>
          <p:cNvPr id="9" name="Table 8">
            <a:extLst>
              <a:ext uri="{FF2B5EF4-FFF2-40B4-BE49-F238E27FC236}">
                <a16:creationId xmlns:a16="http://schemas.microsoft.com/office/drawing/2014/main" id="{85295302-3007-94FD-4D4F-4A615218DE49}"/>
              </a:ext>
            </a:extLst>
          </p:cNvPr>
          <p:cNvGraphicFramePr>
            <a:graphicFrameLocks noGrp="1"/>
          </p:cNvGraphicFramePr>
          <p:nvPr/>
        </p:nvGraphicFramePr>
        <p:xfrm>
          <a:off x="1059542" y="2055812"/>
          <a:ext cx="10029370" cy="3645250"/>
        </p:xfrm>
        <a:graphic>
          <a:graphicData uri="http://schemas.openxmlformats.org/drawingml/2006/table">
            <a:tbl>
              <a:tblPr firstRow="1" bandRow="1">
                <a:tableStyleId>{5C22544A-7EE6-4342-B048-85BDC9FD1C3A}</a:tableStyleId>
              </a:tblPr>
              <a:tblGrid>
                <a:gridCol w="2005874">
                  <a:extLst>
                    <a:ext uri="{9D8B030D-6E8A-4147-A177-3AD203B41FA5}">
                      <a16:colId xmlns:a16="http://schemas.microsoft.com/office/drawing/2014/main" val="1195759930"/>
                    </a:ext>
                  </a:extLst>
                </a:gridCol>
                <a:gridCol w="2005874">
                  <a:extLst>
                    <a:ext uri="{9D8B030D-6E8A-4147-A177-3AD203B41FA5}">
                      <a16:colId xmlns:a16="http://schemas.microsoft.com/office/drawing/2014/main" val="566725020"/>
                    </a:ext>
                  </a:extLst>
                </a:gridCol>
                <a:gridCol w="2005874">
                  <a:extLst>
                    <a:ext uri="{9D8B030D-6E8A-4147-A177-3AD203B41FA5}">
                      <a16:colId xmlns:a16="http://schemas.microsoft.com/office/drawing/2014/main" val="63905543"/>
                    </a:ext>
                  </a:extLst>
                </a:gridCol>
                <a:gridCol w="2005874">
                  <a:extLst>
                    <a:ext uri="{9D8B030D-6E8A-4147-A177-3AD203B41FA5}">
                      <a16:colId xmlns:a16="http://schemas.microsoft.com/office/drawing/2014/main" val="4008397691"/>
                    </a:ext>
                  </a:extLst>
                </a:gridCol>
                <a:gridCol w="2005874">
                  <a:extLst>
                    <a:ext uri="{9D8B030D-6E8A-4147-A177-3AD203B41FA5}">
                      <a16:colId xmlns:a16="http://schemas.microsoft.com/office/drawing/2014/main" val="728957250"/>
                    </a:ext>
                  </a:extLst>
                </a:gridCol>
              </a:tblGrid>
              <a:tr h="473018">
                <a:tc>
                  <a:txBody>
                    <a:bodyPr/>
                    <a:lstStyle/>
                    <a:p>
                      <a:endParaRPr lang="en-US"/>
                    </a:p>
                  </a:txBody>
                  <a:tcPr/>
                </a:tc>
                <a:tc>
                  <a:txBody>
                    <a:bodyPr/>
                    <a:lstStyle/>
                    <a:p>
                      <a:r>
                        <a:rPr lang="en-US" dirty="0"/>
                        <a:t>Number of volunteers</a:t>
                      </a:r>
                    </a:p>
                  </a:txBody>
                  <a:tcPr/>
                </a:tc>
                <a:tc>
                  <a:txBody>
                    <a:bodyPr/>
                    <a:lstStyle/>
                    <a:p>
                      <a:r>
                        <a:rPr lang="en-US" dirty="0"/>
                        <a:t>Average hours per month</a:t>
                      </a:r>
                    </a:p>
                  </a:txBody>
                  <a:tcPr/>
                </a:tc>
                <a:tc>
                  <a:txBody>
                    <a:bodyPr/>
                    <a:lstStyle/>
                    <a:p>
                      <a:r>
                        <a:rPr lang="en-US" dirty="0"/>
                        <a:t>Value per hour</a:t>
                      </a:r>
                    </a:p>
                  </a:txBody>
                  <a:tcPr/>
                </a:tc>
                <a:tc>
                  <a:txBody>
                    <a:bodyPr/>
                    <a:lstStyle/>
                    <a:p>
                      <a:r>
                        <a:rPr lang="en-US" dirty="0"/>
                        <a:t>Total value per month</a:t>
                      </a:r>
                    </a:p>
                  </a:txBody>
                  <a:tcPr/>
                </a:tc>
                <a:extLst>
                  <a:ext uri="{0D108BD9-81ED-4DB2-BD59-A6C34878D82A}">
                    <a16:rowId xmlns:a16="http://schemas.microsoft.com/office/drawing/2014/main" val="1504072724"/>
                  </a:ext>
                </a:extLst>
              </a:tr>
              <a:tr h="473018">
                <a:tc>
                  <a:txBody>
                    <a:bodyPr/>
                    <a:lstStyle/>
                    <a:p>
                      <a:r>
                        <a:rPr lang="en-US" dirty="0"/>
                        <a:t>Peer educators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3228533112"/>
                  </a:ext>
                </a:extLst>
              </a:tr>
              <a:tr h="473018">
                <a:tc>
                  <a:txBody>
                    <a:bodyPr/>
                    <a:lstStyle/>
                    <a:p>
                      <a:r>
                        <a:rPr lang="en-US" dirty="0"/>
                        <a:t>Peer navigators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73215601"/>
                  </a:ext>
                </a:extLst>
              </a:tr>
              <a:tr h="473018">
                <a:tc>
                  <a:txBody>
                    <a:bodyPr/>
                    <a:lstStyle/>
                    <a:p>
                      <a:r>
                        <a:rPr lang="en-US" dirty="0"/>
                        <a:t>Community-led monitors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2098704899"/>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3575652465"/>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1054118424"/>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881076226"/>
                  </a:ext>
                </a:extLst>
              </a:tr>
            </a:tbl>
          </a:graphicData>
        </a:graphic>
      </p:graphicFrame>
    </p:spTree>
    <p:extLst>
      <p:ext uri="{BB962C8B-B14F-4D97-AF65-F5344CB8AC3E}">
        <p14:creationId xmlns:p14="http://schemas.microsoft.com/office/powerpoint/2010/main" val="19824009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7F11-CEA2-82B3-3B8C-E432EA821B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FCEB68-9103-6A2F-33C9-55E29C8954F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D26BE48-91D5-B004-DEDF-138A2520035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5BE9CEC-115E-CB31-2E9F-7F4E28A1CA08}"/>
              </a:ext>
            </a:extLst>
          </p:cNvPr>
          <p:cNvSpPr>
            <a:spLocks noGrp="1"/>
          </p:cNvSpPr>
          <p:nvPr>
            <p:ph type="title"/>
          </p:nvPr>
        </p:nvSpPr>
        <p:spPr/>
        <p:txBody>
          <a:bodyPr/>
          <a:lstStyle/>
          <a:p>
            <a:r>
              <a:rPr lang="en-US" dirty="0"/>
              <a:t>Step 4. Valuing volunteer contributions using other replacement value </a:t>
            </a:r>
            <a:endParaRPr lang="en-US" noProof="0" dirty="0"/>
          </a:p>
        </p:txBody>
      </p:sp>
      <p:graphicFrame>
        <p:nvGraphicFramePr>
          <p:cNvPr id="9" name="Table 8">
            <a:extLst>
              <a:ext uri="{FF2B5EF4-FFF2-40B4-BE49-F238E27FC236}">
                <a16:creationId xmlns:a16="http://schemas.microsoft.com/office/drawing/2014/main" id="{60ABCB8F-0ADA-74C4-146F-47A21CE86E1C}"/>
              </a:ext>
            </a:extLst>
          </p:cNvPr>
          <p:cNvGraphicFramePr>
            <a:graphicFrameLocks noGrp="1"/>
          </p:cNvGraphicFramePr>
          <p:nvPr>
            <p:extLst>
              <p:ext uri="{D42A27DB-BD31-4B8C-83A1-F6EECF244321}">
                <p14:modId xmlns:p14="http://schemas.microsoft.com/office/powerpoint/2010/main" val="360541526"/>
              </p:ext>
            </p:extLst>
          </p:nvPr>
        </p:nvGraphicFramePr>
        <p:xfrm>
          <a:off x="1059542" y="2055812"/>
          <a:ext cx="10029370" cy="3645250"/>
        </p:xfrm>
        <a:graphic>
          <a:graphicData uri="http://schemas.openxmlformats.org/drawingml/2006/table">
            <a:tbl>
              <a:tblPr firstRow="1" bandRow="1">
                <a:tableStyleId>{5C22544A-7EE6-4342-B048-85BDC9FD1C3A}</a:tableStyleId>
              </a:tblPr>
              <a:tblGrid>
                <a:gridCol w="2005874">
                  <a:extLst>
                    <a:ext uri="{9D8B030D-6E8A-4147-A177-3AD203B41FA5}">
                      <a16:colId xmlns:a16="http://schemas.microsoft.com/office/drawing/2014/main" val="1195759930"/>
                    </a:ext>
                  </a:extLst>
                </a:gridCol>
                <a:gridCol w="2005874">
                  <a:extLst>
                    <a:ext uri="{9D8B030D-6E8A-4147-A177-3AD203B41FA5}">
                      <a16:colId xmlns:a16="http://schemas.microsoft.com/office/drawing/2014/main" val="566725020"/>
                    </a:ext>
                  </a:extLst>
                </a:gridCol>
                <a:gridCol w="2005874">
                  <a:extLst>
                    <a:ext uri="{9D8B030D-6E8A-4147-A177-3AD203B41FA5}">
                      <a16:colId xmlns:a16="http://schemas.microsoft.com/office/drawing/2014/main" val="63905543"/>
                    </a:ext>
                  </a:extLst>
                </a:gridCol>
                <a:gridCol w="2005874">
                  <a:extLst>
                    <a:ext uri="{9D8B030D-6E8A-4147-A177-3AD203B41FA5}">
                      <a16:colId xmlns:a16="http://schemas.microsoft.com/office/drawing/2014/main" val="4008397691"/>
                    </a:ext>
                  </a:extLst>
                </a:gridCol>
                <a:gridCol w="2005874">
                  <a:extLst>
                    <a:ext uri="{9D8B030D-6E8A-4147-A177-3AD203B41FA5}">
                      <a16:colId xmlns:a16="http://schemas.microsoft.com/office/drawing/2014/main" val="728957250"/>
                    </a:ext>
                  </a:extLst>
                </a:gridCol>
              </a:tblGrid>
              <a:tr h="473018">
                <a:tc>
                  <a:txBody>
                    <a:bodyPr/>
                    <a:lstStyle/>
                    <a:p>
                      <a:endParaRPr lang="en-US"/>
                    </a:p>
                  </a:txBody>
                  <a:tcPr/>
                </a:tc>
                <a:tc>
                  <a:txBody>
                    <a:bodyPr/>
                    <a:lstStyle/>
                    <a:p>
                      <a:r>
                        <a:rPr lang="en-US" dirty="0"/>
                        <a:t>Number of volunteers</a:t>
                      </a:r>
                    </a:p>
                  </a:txBody>
                  <a:tcPr/>
                </a:tc>
                <a:tc>
                  <a:txBody>
                    <a:bodyPr/>
                    <a:lstStyle/>
                    <a:p>
                      <a:r>
                        <a:rPr lang="en-US" dirty="0"/>
                        <a:t>Average hours per month</a:t>
                      </a:r>
                    </a:p>
                  </a:txBody>
                  <a:tcPr/>
                </a:tc>
                <a:tc>
                  <a:txBody>
                    <a:bodyPr/>
                    <a:lstStyle/>
                    <a:p>
                      <a:r>
                        <a:rPr lang="en-US" dirty="0"/>
                        <a:t>Value per hour</a:t>
                      </a:r>
                    </a:p>
                  </a:txBody>
                  <a:tcPr/>
                </a:tc>
                <a:tc>
                  <a:txBody>
                    <a:bodyPr/>
                    <a:lstStyle/>
                    <a:p>
                      <a:r>
                        <a:rPr lang="en-US" dirty="0"/>
                        <a:t>Total value per month</a:t>
                      </a:r>
                    </a:p>
                  </a:txBody>
                  <a:tcPr/>
                </a:tc>
                <a:extLst>
                  <a:ext uri="{0D108BD9-81ED-4DB2-BD59-A6C34878D82A}">
                    <a16:rowId xmlns:a16="http://schemas.microsoft.com/office/drawing/2014/main" val="1504072724"/>
                  </a:ext>
                </a:extLst>
              </a:tr>
              <a:tr h="473018">
                <a:tc>
                  <a:txBody>
                    <a:bodyPr/>
                    <a:lstStyle/>
                    <a:p>
                      <a:r>
                        <a:rPr lang="en-US" dirty="0"/>
                        <a:t>Peer educators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3228533112"/>
                  </a:ext>
                </a:extLst>
              </a:tr>
              <a:tr h="473018">
                <a:tc>
                  <a:txBody>
                    <a:bodyPr/>
                    <a:lstStyle/>
                    <a:p>
                      <a:r>
                        <a:rPr lang="en-US" dirty="0"/>
                        <a:t>Peer navigators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73215601"/>
                  </a:ext>
                </a:extLst>
              </a:tr>
              <a:tr h="473018">
                <a:tc>
                  <a:txBody>
                    <a:bodyPr/>
                    <a:lstStyle/>
                    <a:p>
                      <a:r>
                        <a:rPr lang="en-US" dirty="0"/>
                        <a:t>Community-led monitors</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2098704899"/>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3575652465"/>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1054118424"/>
                  </a:ext>
                </a:extLst>
              </a:tr>
              <a:tr h="473018">
                <a:tc>
                  <a:txBody>
                    <a:bodyPr/>
                    <a:lstStyle/>
                    <a:p>
                      <a:r>
                        <a:rPr lang="en-US" dirty="0"/>
                        <a:t>[insert other]</a:t>
                      </a:r>
                    </a:p>
                  </a:txBody>
                  <a:tcPr/>
                </a:tc>
                <a:tc>
                  <a:txBody>
                    <a:bodyPr/>
                    <a:lstStyle/>
                    <a:p>
                      <a:pPr algn="ctr"/>
                      <a:r>
                        <a:rPr lang="en-US" dirty="0"/>
                        <a:t>[X]</a:t>
                      </a:r>
                    </a:p>
                  </a:txBody>
                  <a:tcPr anchor="ctr"/>
                </a:tc>
                <a:tc>
                  <a:txBody>
                    <a:bodyPr/>
                    <a:lstStyle/>
                    <a:p>
                      <a:pPr algn="ctr"/>
                      <a:r>
                        <a:rPr lang="en-US" dirty="0"/>
                        <a:t>[Y]</a:t>
                      </a:r>
                    </a:p>
                  </a:txBody>
                  <a:tcPr anchor="ctr"/>
                </a:tc>
                <a:tc>
                  <a:txBody>
                    <a:bodyPr/>
                    <a:lstStyle/>
                    <a:p>
                      <a:pPr algn="ctr"/>
                      <a:r>
                        <a:rPr lang="en-US" dirty="0"/>
                        <a:t>[Z]</a:t>
                      </a:r>
                    </a:p>
                  </a:txBody>
                  <a:tcPr anchor="ctr"/>
                </a:tc>
                <a:tc>
                  <a:txBody>
                    <a:bodyPr/>
                    <a:lstStyle/>
                    <a:p>
                      <a:pPr algn="ctr"/>
                      <a:r>
                        <a:rPr lang="en-US" dirty="0"/>
                        <a:t>[X] * [Y*Z]</a:t>
                      </a:r>
                    </a:p>
                  </a:txBody>
                  <a:tcPr anchor="ctr"/>
                </a:tc>
                <a:extLst>
                  <a:ext uri="{0D108BD9-81ED-4DB2-BD59-A6C34878D82A}">
                    <a16:rowId xmlns:a16="http://schemas.microsoft.com/office/drawing/2014/main" val="881076226"/>
                  </a:ext>
                </a:extLst>
              </a:tr>
            </a:tbl>
          </a:graphicData>
        </a:graphic>
      </p:graphicFrame>
    </p:spTree>
    <p:extLst>
      <p:ext uri="{BB962C8B-B14F-4D97-AF65-F5344CB8AC3E}">
        <p14:creationId xmlns:p14="http://schemas.microsoft.com/office/powerpoint/2010/main" val="17370831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0796-4A55-BD93-3FB9-850B536778D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03DFEF8-B760-6640-BF31-13A1A76A9F70}"/>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521CA031-65F5-1A0F-8995-7A9AEEF9956C}"/>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A407828-9CC4-33D7-C9F7-B0786F36BEBF}"/>
              </a:ext>
            </a:extLst>
          </p:cNvPr>
          <p:cNvSpPr>
            <a:spLocks noGrp="1"/>
          </p:cNvSpPr>
          <p:nvPr>
            <p:ph type="title"/>
          </p:nvPr>
        </p:nvSpPr>
        <p:spPr>
          <a:xfrm>
            <a:off x="829128" y="2346551"/>
            <a:ext cx="10515600" cy="1325563"/>
          </a:xfrm>
        </p:spPr>
        <p:txBody>
          <a:bodyPr/>
          <a:lstStyle/>
          <a:p>
            <a:r>
              <a:rPr lang="en-US" noProof="0" dirty="0"/>
              <a:t>Closing &amp; reflections</a:t>
            </a:r>
          </a:p>
        </p:txBody>
      </p:sp>
    </p:spTree>
    <p:extLst>
      <p:ext uri="{BB962C8B-B14F-4D97-AF65-F5344CB8AC3E}">
        <p14:creationId xmlns:p14="http://schemas.microsoft.com/office/powerpoint/2010/main" val="21698260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609D-39FB-41CD-FA3E-2ADEF57C0EA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07D65BD-68CF-3AA6-D3ED-B8ED7D3B2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457" y="6155683"/>
            <a:ext cx="2380343" cy="448316"/>
          </a:xfrm>
          <a:prstGeom prst="rect">
            <a:avLst/>
          </a:prstGeom>
        </p:spPr>
      </p:pic>
      <p:sp>
        <p:nvSpPr>
          <p:cNvPr id="6" name="Title 1">
            <a:extLst>
              <a:ext uri="{FF2B5EF4-FFF2-40B4-BE49-F238E27FC236}">
                <a16:creationId xmlns:a16="http://schemas.microsoft.com/office/drawing/2014/main" id="{1D356747-4AD4-9786-BFB8-9FA6E26E803C}"/>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Validation of results</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Presenter Name(s)</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latin typeface="Avenir Book" panose="02000503020000020003" pitchFamily="2" charset="0"/>
              </a:rPr>
              <a:t>Date &amp; Location</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
        <p:nvSpPr>
          <p:cNvPr id="8" name="Rectangle 7">
            <a:extLst>
              <a:ext uri="{FF2B5EF4-FFF2-40B4-BE49-F238E27FC236}">
                <a16:creationId xmlns:a16="http://schemas.microsoft.com/office/drawing/2014/main" id="{AC32176A-A0BA-22CD-B547-8C4174465337}"/>
              </a:ext>
            </a:extLst>
          </p:cNvPr>
          <p:cNvSpPr/>
          <p:nvPr/>
        </p:nvSpPr>
        <p:spPr>
          <a:xfrm>
            <a:off x="7547428"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sp>
        <p:nvSpPr>
          <p:cNvPr id="9" name="Rectangle 8">
            <a:extLst>
              <a:ext uri="{FF2B5EF4-FFF2-40B4-BE49-F238E27FC236}">
                <a16:creationId xmlns:a16="http://schemas.microsoft.com/office/drawing/2014/main" id="{4D24D793-EFEF-B342-69E3-156D121136B0}"/>
              </a:ext>
            </a:extLst>
          </p:cNvPr>
          <p:cNvSpPr/>
          <p:nvPr/>
        </p:nvSpPr>
        <p:spPr>
          <a:xfrm>
            <a:off x="5558971"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pic>
        <p:nvPicPr>
          <p:cNvPr id="2" name="Picture 1">
            <a:extLst>
              <a:ext uri="{FF2B5EF4-FFF2-40B4-BE49-F238E27FC236}">
                <a16:creationId xmlns:a16="http://schemas.microsoft.com/office/drawing/2014/main" id="{F3441734-D615-1068-FCA2-BC2511E411E9}"/>
              </a:ext>
            </a:extLst>
          </p:cNvPr>
          <p:cNvPicPr>
            <a:picLocks noChangeAspect="1"/>
          </p:cNvPicPr>
          <p:nvPr/>
        </p:nvPicPr>
        <p:blipFill rotWithShape="1">
          <a:blip r:embed="rId4"/>
          <a:srcRect l="1217" t="814" r="1571" b="814"/>
          <a:stretch/>
        </p:blipFill>
        <p:spPr>
          <a:xfrm>
            <a:off x="95249" y="-348"/>
            <a:ext cx="4829175" cy="6881574"/>
          </a:xfrm>
          <a:prstGeom prst="rect">
            <a:avLst/>
          </a:prstGeom>
        </p:spPr>
      </p:pic>
    </p:spTree>
    <p:extLst>
      <p:ext uri="{BB962C8B-B14F-4D97-AF65-F5344CB8AC3E}">
        <p14:creationId xmlns:p14="http://schemas.microsoft.com/office/powerpoint/2010/main" val="35918669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2F80-BC69-5748-23DD-7330A05EDF8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D57508-8D45-FA4A-ABF2-B5326E45081B}"/>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8233BAD1-8B5C-5C55-7A27-06C7734CEA3F}"/>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8573F5F-F28F-8A2C-A356-7576A8B2FC80}"/>
              </a:ext>
            </a:extLst>
          </p:cNvPr>
          <p:cNvSpPr>
            <a:spLocks noGrp="1"/>
          </p:cNvSpPr>
          <p:nvPr>
            <p:ph type="title"/>
          </p:nvPr>
        </p:nvSpPr>
        <p:spPr>
          <a:xfrm>
            <a:off x="829128" y="2346551"/>
            <a:ext cx="10515600" cy="1325563"/>
          </a:xfrm>
        </p:spPr>
        <p:txBody>
          <a:bodyPr/>
          <a:lstStyle/>
          <a:p>
            <a:r>
              <a:rPr lang="en-US" noProof="0" dirty="0"/>
              <a:t>Welcome &amp; introductions</a:t>
            </a:r>
          </a:p>
        </p:txBody>
      </p:sp>
    </p:spTree>
    <p:extLst>
      <p:ext uri="{BB962C8B-B14F-4D97-AF65-F5344CB8AC3E}">
        <p14:creationId xmlns:p14="http://schemas.microsoft.com/office/powerpoint/2010/main" val="16371838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311F7-8206-2508-3D62-3172702ED86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B7D05B-154F-BE3E-54E2-C3C4E493537C}"/>
              </a:ext>
            </a:extLst>
          </p:cNvPr>
          <p:cNvGraphicFramePr>
            <a:graphicFrameLocks noGrp="1"/>
          </p:cNvGraphicFramePr>
          <p:nvPr>
            <p:ph idx="1"/>
            <p:extLst>
              <p:ext uri="{D42A27DB-BD31-4B8C-83A1-F6EECF244321}">
                <p14:modId xmlns:p14="http://schemas.microsoft.com/office/powerpoint/2010/main" val="2242837578"/>
              </p:ext>
            </p:extLst>
          </p:nvPr>
        </p:nvGraphicFramePr>
        <p:xfrm>
          <a:off x="838200" y="1825625"/>
          <a:ext cx="10515597" cy="148336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06958905"/>
                    </a:ext>
                  </a:extLst>
                </a:gridCol>
                <a:gridCol w="1306286">
                  <a:extLst>
                    <a:ext uri="{9D8B030D-6E8A-4147-A177-3AD203B41FA5}">
                      <a16:colId xmlns:a16="http://schemas.microsoft.com/office/drawing/2014/main" val="1249297740"/>
                    </a:ext>
                  </a:extLst>
                </a:gridCol>
                <a:gridCol w="7812311">
                  <a:extLst>
                    <a:ext uri="{9D8B030D-6E8A-4147-A177-3AD203B41FA5}">
                      <a16:colId xmlns:a16="http://schemas.microsoft.com/office/drawing/2014/main" val="3506025949"/>
                    </a:ext>
                  </a:extLst>
                </a:gridCol>
              </a:tblGrid>
              <a:tr h="370840">
                <a:tc>
                  <a:txBody>
                    <a:bodyPr/>
                    <a:lstStyle/>
                    <a:p>
                      <a:r>
                        <a:rPr lang="en-US" noProof="0" dirty="0"/>
                        <a:t>Start</a:t>
                      </a:r>
                    </a:p>
                  </a:txBody>
                  <a:tcPr/>
                </a:tc>
                <a:tc>
                  <a:txBody>
                    <a:bodyPr/>
                    <a:lstStyle/>
                    <a:p>
                      <a:r>
                        <a:rPr lang="en-US" noProof="0" dirty="0"/>
                        <a:t>End</a:t>
                      </a:r>
                    </a:p>
                  </a:txBody>
                  <a:tcPr/>
                </a:tc>
                <a:tc>
                  <a:txBody>
                    <a:bodyPr/>
                    <a:lstStyle/>
                    <a:p>
                      <a:r>
                        <a:rPr lang="en-US" noProof="0" dirty="0"/>
                        <a:t>Description</a:t>
                      </a:r>
                    </a:p>
                  </a:txBody>
                  <a:tcPr/>
                </a:tc>
                <a:extLst>
                  <a:ext uri="{0D108BD9-81ED-4DB2-BD59-A6C34878D82A}">
                    <a16:rowId xmlns:a16="http://schemas.microsoft.com/office/drawing/2014/main" val="2365612797"/>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Opening and framing</a:t>
                      </a:r>
                    </a:p>
                  </a:txBody>
                  <a:tcPr/>
                </a:tc>
                <a:extLst>
                  <a:ext uri="{0D108BD9-81ED-4DB2-BD59-A6C34878D82A}">
                    <a16:rowId xmlns:a16="http://schemas.microsoft.com/office/drawing/2014/main" val="299764216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Review of preliminary results</a:t>
                      </a:r>
                    </a:p>
                  </a:txBody>
                  <a:tcPr/>
                </a:tc>
                <a:extLst>
                  <a:ext uri="{0D108BD9-81ED-4DB2-BD59-A6C34878D82A}">
                    <a16:rowId xmlns:a16="http://schemas.microsoft.com/office/drawing/2014/main" val="1448755853"/>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Agreement on final outputs and presentation approach</a:t>
                      </a:r>
                    </a:p>
                  </a:txBody>
                  <a:tcPr/>
                </a:tc>
                <a:extLst>
                  <a:ext uri="{0D108BD9-81ED-4DB2-BD59-A6C34878D82A}">
                    <a16:rowId xmlns:a16="http://schemas.microsoft.com/office/drawing/2014/main" val="1593591710"/>
                  </a:ext>
                </a:extLst>
              </a:tr>
            </a:tbl>
          </a:graphicData>
        </a:graphic>
      </p:graphicFrame>
      <p:sp>
        <p:nvSpPr>
          <p:cNvPr id="3" name="Rectangle 2">
            <a:extLst>
              <a:ext uri="{FF2B5EF4-FFF2-40B4-BE49-F238E27FC236}">
                <a16:creationId xmlns:a16="http://schemas.microsoft.com/office/drawing/2014/main" id="{BCBEF575-7891-3F62-B2A2-3ECBF6CEE0C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Isosceles Triangle 4">
            <a:extLst>
              <a:ext uri="{FF2B5EF4-FFF2-40B4-BE49-F238E27FC236}">
                <a16:creationId xmlns:a16="http://schemas.microsoft.com/office/drawing/2014/main" id="{10E75E05-E3E0-8FF5-6036-5854648DA12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0BA5A10-F416-E5B2-EDEB-612DFEBEFC0D}"/>
              </a:ext>
            </a:extLst>
          </p:cNvPr>
          <p:cNvSpPr>
            <a:spLocks noGrp="1"/>
          </p:cNvSpPr>
          <p:nvPr>
            <p:ph type="title"/>
          </p:nvPr>
        </p:nvSpPr>
        <p:spPr/>
        <p:txBody>
          <a:bodyPr/>
          <a:lstStyle/>
          <a:p>
            <a:r>
              <a:rPr lang="en-US" noProof="0" dirty="0"/>
              <a:t>Agenda</a:t>
            </a:r>
          </a:p>
        </p:txBody>
      </p:sp>
    </p:spTree>
    <p:extLst>
      <p:ext uri="{BB962C8B-B14F-4D97-AF65-F5344CB8AC3E}">
        <p14:creationId xmlns:p14="http://schemas.microsoft.com/office/powerpoint/2010/main" val="38625643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C20D-FC95-345F-CA57-2E2F7A392F2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93B47FA-39F2-8997-84F6-48C9F73EF988}"/>
              </a:ext>
            </a:extLst>
          </p:cNvPr>
          <p:cNvSpPr>
            <a:spLocks noGrp="1"/>
          </p:cNvSpPr>
          <p:nvPr>
            <p:ph idx="1"/>
          </p:nvPr>
        </p:nvSpPr>
        <p:spPr/>
        <p:txBody>
          <a:bodyPr/>
          <a:lstStyle/>
          <a:p>
            <a:r>
              <a:rPr lang="en-US" noProof="0" dirty="0"/>
              <a:t>Review and validate costing/budgeting results</a:t>
            </a:r>
          </a:p>
          <a:p>
            <a:r>
              <a:rPr lang="en-US" noProof="0" dirty="0"/>
              <a:t>Agree on any adjustments needed</a:t>
            </a:r>
          </a:p>
          <a:p>
            <a:r>
              <a:rPr lang="en-US" noProof="0" dirty="0"/>
              <a:t>Decide how results should be presented to wider stakeholders</a:t>
            </a:r>
          </a:p>
        </p:txBody>
      </p:sp>
      <p:sp>
        <p:nvSpPr>
          <p:cNvPr id="3" name="Rectangle 2">
            <a:extLst>
              <a:ext uri="{FF2B5EF4-FFF2-40B4-BE49-F238E27FC236}">
                <a16:creationId xmlns:a16="http://schemas.microsoft.com/office/drawing/2014/main" id="{9D74AC66-9DA5-E5C1-E6F0-1E372B1F558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CA56051-939A-0993-0138-2BD93CF4979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2C9C7E0-232D-7741-7418-A5AFEA6CF0F9}"/>
              </a:ext>
            </a:extLst>
          </p:cNvPr>
          <p:cNvSpPr>
            <a:spLocks noGrp="1"/>
          </p:cNvSpPr>
          <p:nvPr>
            <p:ph type="title"/>
          </p:nvPr>
        </p:nvSpPr>
        <p:spPr/>
        <p:txBody>
          <a:bodyPr/>
          <a:lstStyle/>
          <a:p>
            <a:r>
              <a:rPr lang="en-US" noProof="0" dirty="0"/>
              <a:t>Objectives</a:t>
            </a:r>
          </a:p>
        </p:txBody>
      </p:sp>
    </p:spTree>
    <p:extLst>
      <p:ext uri="{BB962C8B-B14F-4D97-AF65-F5344CB8AC3E}">
        <p14:creationId xmlns:p14="http://schemas.microsoft.com/office/powerpoint/2010/main" val="3208534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79A5-7790-7356-E1B6-3D3FDA18B5C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A17588A-647D-6CE9-8EC5-E838968096E0}"/>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3C41FCF9-42DE-49C6-5F4C-872C241E16DB}"/>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B8CE9C6-0EEC-A8B3-79B7-932ADEB2C719}"/>
              </a:ext>
            </a:extLst>
          </p:cNvPr>
          <p:cNvSpPr>
            <a:spLocks noGrp="1"/>
          </p:cNvSpPr>
          <p:nvPr>
            <p:ph type="title"/>
          </p:nvPr>
        </p:nvSpPr>
        <p:spPr>
          <a:xfrm>
            <a:off x="829128" y="2346551"/>
            <a:ext cx="10515600" cy="1325563"/>
          </a:xfrm>
        </p:spPr>
        <p:txBody>
          <a:bodyPr/>
          <a:lstStyle/>
          <a:p>
            <a:r>
              <a:rPr lang="en-US" noProof="0" dirty="0"/>
              <a:t>Review of preliminary results</a:t>
            </a:r>
          </a:p>
        </p:txBody>
      </p:sp>
    </p:spTree>
    <p:extLst>
      <p:ext uri="{BB962C8B-B14F-4D97-AF65-F5344CB8AC3E}">
        <p14:creationId xmlns:p14="http://schemas.microsoft.com/office/powerpoint/2010/main" val="24916858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35ED5-1B8E-7F50-41D4-FFE4BBE68C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D483616-0B4B-A815-B748-738D0945466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49B62C4-E740-A388-EB43-AB0868910F7E}"/>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2096908-9650-F78C-7DFD-929854D93B4A}"/>
              </a:ext>
            </a:extLst>
          </p:cNvPr>
          <p:cNvSpPr>
            <a:spLocks noGrp="1"/>
          </p:cNvSpPr>
          <p:nvPr>
            <p:ph type="title"/>
          </p:nvPr>
        </p:nvSpPr>
        <p:spPr/>
        <p:txBody>
          <a:bodyPr/>
          <a:lstStyle/>
          <a:p>
            <a:r>
              <a:rPr lang="en-US" noProof="0" dirty="0"/>
              <a:t>Preliminary results: total costs</a:t>
            </a:r>
          </a:p>
        </p:txBody>
      </p:sp>
      <p:sp>
        <p:nvSpPr>
          <p:cNvPr id="5" name="Content Placeholder 4">
            <a:extLst>
              <a:ext uri="{FF2B5EF4-FFF2-40B4-BE49-F238E27FC236}">
                <a16:creationId xmlns:a16="http://schemas.microsoft.com/office/drawing/2014/main" id="{AC91756D-383E-BABF-C1A9-51E4E1B57D64}"/>
              </a:ext>
            </a:extLst>
          </p:cNvPr>
          <p:cNvSpPr>
            <a:spLocks noGrp="1"/>
          </p:cNvSpPr>
          <p:nvPr>
            <p:ph idx="1"/>
          </p:nvPr>
        </p:nvSpPr>
        <p:spPr>
          <a:xfrm>
            <a:off x="838200" y="1825625"/>
            <a:ext cx="6605337" cy="4351338"/>
          </a:xfrm>
          <a:ln>
            <a:solidFill>
              <a:schemeClr val="accent1"/>
            </a:solidFill>
          </a:ln>
        </p:spPr>
        <p:txBody>
          <a:bodyPr>
            <a:normAutofit/>
          </a:bodyPr>
          <a:lstStyle/>
          <a:p>
            <a:r>
              <a:rPr lang="en-US" noProof="0" dirty="0"/>
              <a:t>Insert a bar chart or stacked column chart showing the total costs of the intervention(s) costed or budgeted. </a:t>
            </a:r>
          </a:p>
          <a:p>
            <a:r>
              <a:rPr lang="en-US" noProof="0" dirty="0"/>
              <a:t>Be sure the graph is labelled in either USD or Local Currency Unit (LCU) and the year of the costs are also specified. </a:t>
            </a:r>
          </a:p>
        </p:txBody>
      </p:sp>
      <p:sp>
        <p:nvSpPr>
          <p:cNvPr id="6" name="Content Placeholder 4">
            <a:extLst>
              <a:ext uri="{FF2B5EF4-FFF2-40B4-BE49-F238E27FC236}">
                <a16:creationId xmlns:a16="http://schemas.microsoft.com/office/drawing/2014/main" id="{5D55B744-19C2-538C-D6C5-2D66C09BDD8A}"/>
              </a:ext>
            </a:extLst>
          </p:cNvPr>
          <p:cNvSpPr txBox="1">
            <a:spLocks/>
          </p:cNvSpPr>
          <p:nvPr/>
        </p:nvSpPr>
        <p:spPr>
          <a:xfrm>
            <a:off x="8021053" y="1825625"/>
            <a:ext cx="3842084" cy="435133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Leave blank space for notes/comments </a:t>
            </a:r>
          </a:p>
        </p:txBody>
      </p:sp>
    </p:spTree>
    <p:extLst>
      <p:ext uri="{BB962C8B-B14F-4D97-AF65-F5344CB8AC3E}">
        <p14:creationId xmlns:p14="http://schemas.microsoft.com/office/powerpoint/2010/main" val="37496633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2623-C516-A8E6-7E92-52BA7349C6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2F08D0-C655-5AC3-15CB-372A9960EE7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89FDE750-9078-8510-CC49-5A9279710FF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4FDB4F5-9599-7054-8A5C-5780613DE65C}"/>
              </a:ext>
            </a:extLst>
          </p:cNvPr>
          <p:cNvSpPr>
            <a:spLocks noGrp="1"/>
          </p:cNvSpPr>
          <p:nvPr>
            <p:ph type="title"/>
          </p:nvPr>
        </p:nvSpPr>
        <p:spPr/>
        <p:txBody>
          <a:bodyPr/>
          <a:lstStyle/>
          <a:p>
            <a:r>
              <a:rPr lang="en-US" noProof="0" dirty="0"/>
              <a:t>Preliminary results: cost by input category</a:t>
            </a:r>
          </a:p>
        </p:txBody>
      </p:sp>
      <p:sp>
        <p:nvSpPr>
          <p:cNvPr id="5" name="Content Placeholder 4">
            <a:extLst>
              <a:ext uri="{FF2B5EF4-FFF2-40B4-BE49-F238E27FC236}">
                <a16:creationId xmlns:a16="http://schemas.microsoft.com/office/drawing/2014/main" id="{134C10C9-A796-87BF-54D7-2A516CCDD031}"/>
              </a:ext>
            </a:extLst>
          </p:cNvPr>
          <p:cNvSpPr>
            <a:spLocks noGrp="1"/>
          </p:cNvSpPr>
          <p:nvPr>
            <p:ph idx="1"/>
          </p:nvPr>
        </p:nvSpPr>
        <p:spPr>
          <a:xfrm>
            <a:off x="838200" y="1825625"/>
            <a:ext cx="6605337" cy="4351338"/>
          </a:xfrm>
          <a:ln>
            <a:solidFill>
              <a:schemeClr val="accent1"/>
            </a:solidFill>
          </a:ln>
        </p:spPr>
        <p:txBody>
          <a:bodyPr>
            <a:normAutofit/>
          </a:bodyPr>
          <a:lstStyle/>
          <a:p>
            <a:r>
              <a:rPr lang="en-US" noProof="0" dirty="0"/>
              <a:t>Insert a stacked column chart showing the percentage distribution of costs by input category (e.g., personnel, supplies, equipment, transport, </a:t>
            </a:r>
            <a:r>
              <a:rPr lang="en-US" noProof="0" dirty="0" err="1"/>
              <a:t>etc</a:t>
            </a:r>
            <a:r>
              <a:rPr lang="en-US" noProof="0" dirty="0"/>
              <a:t>).</a:t>
            </a:r>
          </a:p>
          <a:p>
            <a:r>
              <a:rPr lang="en-US" noProof="0" dirty="0"/>
              <a:t>Be sure the graph is labelled in either USD or Local Currency Unit (LCU) and the year of the costs are also specified. </a:t>
            </a:r>
          </a:p>
        </p:txBody>
      </p:sp>
      <p:sp>
        <p:nvSpPr>
          <p:cNvPr id="6" name="Content Placeholder 4">
            <a:extLst>
              <a:ext uri="{FF2B5EF4-FFF2-40B4-BE49-F238E27FC236}">
                <a16:creationId xmlns:a16="http://schemas.microsoft.com/office/drawing/2014/main" id="{C3C3DCF7-DC81-4719-7013-94246DDDC780}"/>
              </a:ext>
            </a:extLst>
          </p:cNvPr>
          <p:cNvSpPr txBox="1">
            <a:spLocks/>
          </p:cNvSpPr>
          <p:nvPr/>
        </p:nvSpPr>
        <p:spPr>
          <a:xfrm>
            <a:off x="8021053" y="1825625"/>
            <a:ext cx="3842084" cy="435133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Leave blank space for notes/comments </a:t>
            </a:r>
          </a:p>
        </p:txBody>
      </p:sp>
    </p:spTree>
    <p:extLst>
      <p:ext uri="{BB962C8B-B14F-4D97-AF65-F5344CB8AC3E}">
        <p14:creationId xmlns:p14="http://schemas.microsoft.com/office/powerpoint/2010/main" val="410825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9A46-E972-9D65-A188-EA72F81A67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932D69-0C0F-30DB-F8DE-2D42049CEE9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A22C344-ED3F-9B31-C2FE-380739E897D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79F2D78-A924-249B-F3FF-12FEB419DA37}"/>
              </a:ext>
            </a:extLst>
          </p:cNvPr>
          <p:cNvSpPr>
            <a:spLocks noGrp="1"/>
          </p:cNvSpPr>
          <p:nvPr>
            <p:ph type="title"/>
          </p:nvPr>
        </p:nvSpPr>
        <p:spPr/>
        <p:txBody>
          <a:bodyPr/>
          <a:lstStyle/>
          <a:p>
            <a:r>
              <a:rPr lang="en-US" noProof="0" dirty="0"/>
              <a:t>Typical results from a cost analysis</a:t>
            </a:r>
          </a:p>
        </p:txBody>
      </p:sp>
      <p:pic>
        <p:nvPicPr>
          <p:cNvPr id="6" name="Picture 2">
            <a:extLst>
              <a:ext uri="{FF2B5EF4-FFF2-40B4-BE49-F238E27FC236}">
                <a16:creationId xmlns:a16="http://schemas.microsoft.com/office/drawing/2014/main" id="{54E051C7-DC4C-7CD8-5365-D92FA8F1F1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64" y="1958248"/>
            <a:ext cx="7940825"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81274A-CAA3-49ED-22E9-44FD8D87D7A0}"/>
              </a:ext>
            </a:extLst>
          </p:cNvPr>
          <p:cNvSpPr txBox="1"/>
          <p:nvPr/>
        </p:nvSpPr>
        <p:spPr>
          <a:xfrm>
            <a:off x="9178901" y="1958248"/>
            <a:ext cx="2868842" cy="3416320"/>
          </a:xfrm>
          <a:prstGeom prst="rect">
            <a:avLst/>
          </a:prstGeom>
          <a:noFill/>
        </p:spPr>
        <p:txBody>
          <a:bodyPr wrap="square" rtlCol="0">
            <a:spAutoFit/>
          </a:bodyPr>
          <a:lstStyle/>
          <a:p>
            <a:pPr fontAlgn="ctr"/>
            <a:r>
              <a:rPr lang="en-US" b="1" noProof="0" dirty="0">
                <a:effectLst/>
              </a:rPr>
              <a:t>Source</a:t>
            </a:r>
            <a:r>
              <a:rPr lang="en-US" b="0" noProof="0" dirty="0">
                <a:effectLst/>
              </a:rPr>
              <a:t>: Costs and Scale-Up Costs of Integrating HIV Self-Testing Into Civil Society </a:t>
            </a:r>
            <a:r>
              <a:rPr lang="en-US" b="0" noProof="0" dirty="0" err="1">
                <a:effectLst/>
              </a:rPr>
              <a:t>Organisation</a:t>
            </a:r>
            <a:r>
              <a:rPr lang="en-US" b="0" noProof="0" dirty="0">
                <a:effectLst/>
              </a:rPr>
              <a:t>-Led </a:t>
            </a:r>
            <a:r>
              <a:rPr lang="en-US" b="0" noProof="0" dirty="0" err="1">
                <a:effectLst/>
              </a:rPr>
              <a:t>Programmes</a:t>
            </a:r>
            <a:r>
              <a:rPr lang="en-US" b="0" noProof="0" dirty="0">
                <a:effectLst/>
              </a:rPr>
              <a:t> for Key Populations in Côte d'Ivoire, Senegal, and Mali</a:t>
            </a:r>
          </a:p>
          <a:p>
            <a:endParaRPr lang="en-US" noProof="0" dirty="0">
              <a:effectLst/>
            </a:endParaRPr>
          </a:p>
          <a:p>
            <a:r>
              <a:rPr lang="en-US" noProof="0" dirty="0"/>
              <a:t>Marc </a:t>
            </a:r>
            <a:r>
              <a:rPr lang="en-US" noProof="0" dirty="0" err="1"/>
              <a:t>d’Elbee</a:t>
            </a:r>
            <a:r>
              <a:rPr lang="en-US" noProof="0" dirty="0"/>
              <a:t>, et al. Frontiers, Public Health, 2021</a:t>
            </a:r>
            <a:br>
              <a:rPr lang="en-US" noProof="0" dirty="0">
                <a:effectLst/>
              </a:rPr>
            </a:br>
            <a:endParaRPr lang="en-US" noProof="0" dirty="0"/>
          </a:p>
        </p:txBody>
      </p:sp>
    </p:spTree>
    <p:extLst>
      <p:ext uri="{BB962C8B-B14F-4D97-AF65-F5344CB8AC3E}">
        <p14:creationId xmlns:p14="http://schemas.microsoft.com/office/powerpoint/2010/main" val="4400744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A305-E7DF-E7E9-33EF-E4020D629F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6EA26F-CB3F-D3FA-407E-0BBE94E08C9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BA4095D-0CE9-E44D-8448-CFCBDD1E6E1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8D733B7-802F-D84E-8405-517444DB9C94}"/>
              </a:ext>
            </a:extLst>
          </p:cNvPr>
          <p:cNvSpPr>
            <a:spLocks noGrp="1"/>
          </p:cNvSpPr>
          <p:nvPr>
            <p:ph type="title"/>
          </p:nvPr>
        </p:nvSpPr>
        <p:spPr/>
        <p:txBody>
          <a:bodyPr/>
          <a:lstStyle/>
          <a:p>
            <a:r>
              <a:rPr lang="en-US" noProof="0" dirty="0"/>
              <a:t>Preliminary results: central vs. direct costs</a:t>
            </a:r>
          </a:p>
        </p:txBody>
      </p:sp>
      <p:sp>
        <p:nvSpPr>
          <p:cNvPr id="5" name="Content Placeholder 4">
            <a:extLst>
              <a:ext uri="{FF2B5EF4-FFF2-40B4-BE49-F238E27FC236}">
                <a16:creationId xmlns:a16="http://schemas.microsoft.com/office/drawing/2014/main" id="{1E3ABE87-B86B-212B-BA9A-44A35C42F845}"/>
              </a:ext>
            </a:extLst>
          </p:cNvPr>
          <p:cNvSpPr>
            <a:spLocks noGrp="1"/>
          </p:cNvSpPr>
          <p:nvPr>
            <p:ph idx="1"/>
          </p:nvPr>
        </p:nvSpPr>
        <p:spPr>
          <a:xfrm>
            <a:off x="838200" y="1825625"/>
            <a:ext cx="6605337" cy="4351338"/>
          </a:xfrm>
          <a:ln>
            <a:solidFill>
              <a:schemeClr val="accent1"/>
            </a:solidFill>
          </a:ln>
        </p:spPr>
        <p:txBody>
          <a:bodyPr>
            <a:normAutofit/>
          </a:bodyPr>
          <a:lstStyle/>
          <a:p>
            <a:r>
              <a:rPr lang="en-US" noProof="0" dirty="0"/>
              <a:t>Insert a stacked column chart showing the percentage distribution of costs between central (above-intervention) and direct intervention costs.</a:t>
            </a:r>
          </a:p>
          <a:p>
            <a:r>
              <a:rPr lang="en-US" noProof="0" dirty="0"/>
              <a:t>Be sure the graph is labelled in either USD or Local Currency Unit (LCU) and the year of the costs are also specified. </a:t>
            </a:r>
          </a:p>
        </p:txBody>
      </p:sp>
      <p:sp>
        <p:nvSpPr>
          <p:cNvPr id="6" name="Content Placeholder 4">
            <a:extLst>
              <a:ext uri="{FF2B5EF4-FFF2-40B4-BE49-F238E27FC236}">
                <a16:creationId xmlns:a16="http://schemas.microsoft.com/office/drawing/2014/main" id="{DED94D62-314B-8141-60DF-801E1E8A2C57}"/>
              </a:ext>
            </a:extLst>
          </p:cNvPr>
          <p:cNvSpPr txBox="1">
            <a:spLocks/>
          </p:cNvSpPr>
          <p:nvPr/>
        </p:nvSpPr>
        <p:spPr>
          <a:xfrm>
            <a:off x="8021053" y="1825625"/>
            <a:ext cx="3842084" cy="435133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Leave blank space for notes/comments </a:t>
            </a:r>
          </a:p>
        </p:txBody>
      </p:sp>
    </p:spTree>
    <p:extLst>
      <p:ext uri="{BB962C8B-B14F-4D97-AF65-F5344CB8AC3E}">
        <p14:creationId xmlns:p14="http://schemas.microsoft.com/office/powerpoint/2010/main" val="38529089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0AFA3-F0DA-090E-4460-E0D8FE962F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1BC6063-A30F-EC2B-E73A-CFD6ED29195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79CB9E9-07C0-256F-F82A-F699558A1A6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387DA5-FBED-26D5-9197-BEDB1D21E6AA}"/>
              </a:ext>
            </a:extLst>
          </p:cNvPr>
          <p:cNvSpPr>
            <a:spLocks noGrp="1"/>
          </p:cNvSpPr>
          <p:nvPr>
            <p:ph type="title"/>
          </p:nvPr>
        </p:nvSpPr>
        <p:spPr/>
        <p:txBody>
          <a:bodyPr/>
          <a:lstStyle/>
          <a:p>
            <a:r>
              <a:rPr lang="en-US" noProof="0" dirty="0"/>
              <a:t>Preliminary results: unit costs</a:t>
            </a:r>
          </a:p>
        </p:txBody>
      </p:sp>
      <p:sp>
        <p:nvSpPr>
          <p:cNvPr id="5" name="Content Placeholder 4">
            <a:extLst>
              <a:ext uri="{FF2B5EF4-FFF2-40B4-BE49-F238E27FC236}">
                <a16:creationId xmlns:a16="http://schemas.microsoft.com/office/drawing/2014/main" id="{9577E401-B343-CDF3-E2D7-515A5D7DED6B}"/>
              </a:ext>
            </a:extLst>
          </p:cNvPr>
          <p:cNvSpPr>
            <a:spLocks noGrp="1"/>
          </p:cNvSpPr>
          <p:nvPr>
            <p:ph idx="1"/>
          </p:nvPr>
        </p:nvSpPr>
        <p:spPr>
          <a:xfrm>
            <a:off x="838200" y="1825625"/>
            <a:ext cx="6605337" cy="4351338"/>
          </a:xfrm>
          <a:ln>
            <a:solidFill>
              <a:schemeClr val="accent1"/>
            </a:solidFill>
          </a:ln>
        </p:spPr>
        <p:txBody>
          <a:bodyPr>
            <a:normAutofit/>
          </a:bodyPr>
          <a:lstStyle/>
          <a:p>
            <a:r>
              <a:rPr lang="en-US" noProof="0" dirty="0"/>
              <a:t>Insert a stacked column chart showing the percentage distribution of costs between central (above-intervention) and direct intervention costs.</a:t>
            </a:r>
          </a:p>
          <a:p>
            <a:r>
              <a:rPr lang="en-US" noProof="0" dirty="0"/>
              <a:t>Be sure the graph is labelled in either USD or Local Currency Unit (LCU) and the year of the costs are also specified. </a:t>
            </a:r>
          </a:p>
        </p:txBody>
      </p:sp>
      <p:sp>
        <p:nvSpPr>
          <p:cNvPr id="6" name="Content Placeholder 4">
            <a:extLst>
              <a:ext uri="{FF2B5EF4-FFF2-40B4-BE49-F238E27FC236}">
                <a16:creationId xmlns:a16="http://schemas.microsoft.com/office/drawing/2014/main" id="{CE361452-012C-2F73-AB4C-A14FED051FE3}"/>
              </a:ext>
            </a:extLst>
          </p:cNvPr>
          <p:cNvSpPr txBox="1">
            <a:spLocks/>
          </p:cNvSpPr>
          <p:nvPr/>
        </p:nvSpPr>
        <p:spPr>
          <a:xfrm>
            <a:off x="8021053" y="1825625"/>
            <a:ext cx="3842084" cy="435133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Leave blank space for notes/comments </a:t>
            </a:r>
          </a:p>
        </p:txBody>
      </p:sp>
    </p:spTree>
    <p:extLst>
      <p:ext uri="{BB962C8B-B14F-4D97-AF65-F5344CB8AC3E}">
        <p14:creationId xmlns:p14="http://schemas.microsoft.com/office/powerpoint/2010/main" val="690939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01225-5DB7-92B6-7844-569E659A3B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0DF14C-53F8-0E48-9386-215F32870BB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85F7FDA-5AFE-8ADA-81E7-39C0DA1EB09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5214061-D8B2-576B-0177-4774430E13FF}"/>
              </a:ext>
            </a:extLst>
          </p:cNvPr>
          <p:cNvSpPr>
            <a:spLocks noGrp="1"/>
          </p:cNvSpPr>
          <p:nvPr>
            <p:ph type="title"/>
          </p:nvPr>
        </p:nvSpPr>
        <p:spPr/>
        <p:txBody>
          <a:bodyPr/>
          <a:lstStyle/>
          <a:p>
            <a:r>
              <a:rPr lang="en-US" noProof="0" dirty="0"/>
              <a:t>Preliminary results: financial vs. economic</a:t>
            </a:r>
          </a:p>
        </p:txBody>
      </p:sp>
      <p:sp>
        <p:nvSpPr>
          <p:cNvPr id="5" name="Content Placeholder 4">
            <a:extLst>
              <a:ext uri="{FF2B5EF4-FFF2-40B4-BE49-F238E27FC236}">
                <a16:creationId xmlns:a16="http://schemas.microsoft.com/office/drawing/2014/main" id="{C7EAD1CC-4BC3-EA2E-D3C3-487942D850CD}"/>
              </a:ext>
            </a:extLst>
          </p:cNvPr>
          <p:cNvSpPr>
            <a:spLocks noGrp="1"/>
          </p:cNvSpPr>
          <p:nvPr>
            <p:ph idx="1"/>
          </p:nvPr>
        </p:nvSpPr>
        <p:spPr>
          <a:xfrm>
            <a:off x="838200" y="1825625"/>
            <a:ext cx="6605337" cy="4351338"/>
          </a:xfrm>
          <a:ln>
            <a:solidFill>
              <a:schemeClr val="accent1"/>
            </a:solidFill>
          </a:ln>
        </p:spPr>
        <p:txBody>
          <a:bodyPr>
            <a:normAutofit/>
          </a:bodyPr>
          <a:lstStyle/>
          <a:p>
            <a:r>
              <a:rPr lang="en-US" noProof="0" dirty="0"/>
              <a:t>Insert a stacked column chart showing the percentage distribution of costs between central (above-intervention) and direct intervention costs.</a:t>
            </a:r>
          </a:p>
          <a:p>
            <a:r>
              <a:rPr lang="en-US" noProof="0" dirty="0"/>
              <a:t>Be sure the graph is labelled in either USD or Local Currency Unit (LCU) and the year of the costs are also specified. </a:t>
            </a:r>
          </a:p>
        </p:txBody>
      </p:sp>
      <p:sp>
        <p:nvSpPr>
          <p:cNvPr id="6" name="Content Placeholder 4">
            <a:extLst>
              <a:ext uri="{FF2B5EF4-FFF2-40B4-BE49-F238E27FC236}">
                <a16:creationId xmlns:a16="http://schemas.microsoft.com/office/drawing/2014/main" id="{DBECEE16-97FD-9FE5-2FE4-C2878479B85A}"/>
              </a:ext>
            </a:extLst>
          </p:cNvPr>
          <p:cNvSpPr txBox="1">
            <a:spLocks/>
          </p:cNvSpPr>
          <p:nvPr/>
        </p:nvSpPr>
        <p:spPr>
          <a:xfrm>
            <a:off x="8021053" y="1825625"/>
            <a:ext cx="3842084" cy="435133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Leave blank space for notes/comments </a:t>
            </a:r>
          </a:p>
        </p:txBody>
      </p:sp>
    </p:spTree>
    <p:extLst>
      <p:ext uri="{BB962C8B-B14F-4D97-AF65-F5344CB8AC3E}">
        <p14:creationId xmlns:p14="http://schemas.microsoft.com/office/powerpoint/2010/main" val="10191642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D7FA-6484-4B3B-5052-B84A464822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5D431E-BC04-BA21-9392-0A1A8CBA4704}"/>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20E5A8F-A2DB-798C-D923-3B57E62DFDF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59A3E0D-70D6-041D-7D69-3333723F3292}"/>
              </a:ext>
            </a:extLst>
          </p:cNvPr>
          <p:cNvSpPr>
            <a:spLocks noGrp="1"/>
          </p:cNvSpPr>
          <p:nvPr>
            <p:ph type="title"/>
          </p:nvPr>
        </p:nvSpPr>
        <p:spPr/>
        <p:txBody>
          <a:bodyPr/>
          <a:lstStyle/>
          <a:p>
            <a:r>
              <a:rPr lang="en-US" noProof="0" dirty="0"/>
              <a:t>Next steps</a:t>
            </a:r>
          </a:p>
        </p:txBody>
      </p:sp>
      <p:sp>
        <p:nvSpPr>
          <p:cNvPr id="9" name="Content Placeholder 6">
            <a:extLst>
              <a:ext uri="{FF2B5EF4-FFF2-40B4-BE49-F238E27FC236}">
                <a16:creationId xmlns:a16="http://schemas.microsoft.com/office/drawing/2014/main" id="{5E2A4E20-6EE9-99FC-30D7-0D958323F5ED}"/>
              </a:ext>
            </a:extLst>
          </p:cNvPr>
          <p:cNvSpPr txBox="1">
            <a:spLocks/>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noProof="0" dirty="0"/>
              <a:t>Use this slide to capture decisions in real time during the session. </a:t>
            </a:r>
          </a:p>
          <a:p>
            <a:pPr marL="0" indent="0">
              <a:buNone/>
            </a:pPr>
            <a:r>
              <a:rPr lang="en-US" b="1" noProof="0" dirty="0"/>
              <a:t>Agreements: </a:t>
            </a:r>
          </a:p>
          <a:p>
            <a:r>
              <a:rPr lang="en-US" noProof="0" dirty="0"/>
              <a:t>[Insert adjustments agreed to totals/inputs/unit costs]</a:t>
            </a:r>
          </a:p>
          <a:p>
            <a:r>
              <a:rPr lang="en-US" noProof="0" dirty="0"/>
              <a:t>[Insert clarifications on unpaid or in-kind contributions]</a:t>
            </a:r>
          </a:p>
          <a:p>
            <a:r>
              <a:rPr lang="en-US" noProof="0" dirty="0"/>
              <a:t>[Insert consensus on how results will be presented externally]</a:t>
            </a:r>
          </a:p>
          <a:p>
            <a:pPr marL="0" indent="0">
              <a:buNone/>
            </a:pPr>
            <a:r>
              <a:rPr lang="en-US" b="1" noProof="0" dirty="0"/>
              <a:t>Next steps: </a:t>
            </a:r>
          </a:p>
          <a:p>
            <a:r>
              <a:rPr lang="en-US" noProof="0" dirty="0"/>
              <a:t>[Insert actions to refine data or analysis]</a:t>
            </a:r>
          </a:p>
          <a:p>
            <a:r>
              <a:rPr lang="en-US" noProof="0" dirty="0"/>
              <a:t>[Insert responsibilities (who will be responsible for what)]</a:t>
            </a:r>
          </a:p>
          <a:p>
            <a:r>
              <a:rPr lang="en-US" noProof="0" dirty="0"/>
              <a:t>[Insert timeline for finalizing results and preparing dissemination materials].</a:t>
            </a:r>
          </a:p>
          <a:p>
            <a:pPr marL="0" indent="0">
              <a:buNone/>
            </a:pPr>
            <a:endParaRPr lang="en-US" b="1" noProof="0" dirty="0"/>
          </a:p>
          <a:p>
            <a:endParaRPr lang="en-US" noProof="0" dirty="0"/>
          </a:p>
        </p:txBody>
      </p:sp>
    </p:spTree>
    <p:extLst>
      <p:ext uri="{BB962C8B-B14F-4D97-AF65-F5344CB8AC3E}">
        <p14:creationId xmlns:p14="http://schemas.microsoft.com/office/powerpoint/2010/main" val="9964788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4F993-12D4-A905-6B90-B80418F12E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F6E1BA-91C2-0AAD-5947-5BBE8D531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457" y="6155683"/>
            <a:ext cx="2380343" cy="448316"/>
          </a:xfrm>
          <a:prstGeom prst="rect">
            <a:avLst/>
          </a:prstGeom>
        </p:spPr>
      </p:pic>
      <p:sp>
        <p:nvSpPr>
          <p:cNvPr id="6" name="Title 1">
            <a:extLst>
              <a:ext uri="{FF2B5EF4-FFF2-40B4-BE49-F238E27FC236}">
                <a16:creationId xmlns:a16="http://schemas.microsoft.com/office/drawing/2014/main" id="{2F7AD4B5-3A37-9734-1CE6-F562884A8BA9}"/>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Dissemination meeting</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Presenter Name(s)</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latin typeface="Avenir Book" panose="02000503020000020003" pitchFamily="2" charset="0"/>
              </a:rPr>
              <a:t>Date &amp; Location</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
        <p:nvSpPr>
          <p:cNvPr id="8" name="Rectangle 7">
            <a:extLst>
              <a:ext uri="{FF2B5EF4-FFF2-40B4-BE49-F238E27FC236}">
                <a16:creationId xmlns:a16="http://schemas.microsoft.com/office/drawing/2014/main" id="{E3D70021-E295-850C-46B2-89684AAC88D9}"/>
              </a:ext>
            </a:extLst>
          </p:cNvPr>
          <p:cNvSpPr/>
          <p:nvPr/>
        </p:nvSpPr>
        <p:spPr>
          <a:xfrm>
            <a:off x="7547428"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sp>
        <p:nvSpPr>
          <p:cNvPr id="9" name="Rectangle 8">
            <a:extLst>
              <a:ext uri="{FF2B5EF4-FFF2-40B4-BE49-F238E27FC236}">
                <a16:creationId xmlns:a16="http://schemas.microsoft.com/office/drawing/2014/main" id="{EA57BD62-F6BC-43AF-3715-B0031D928F71}"/>
              </a:ext>
            </a:extLst>
          </p:cNvPr>
          <p:cNvSpPr/>
          <p:nvPr/>
        </p:nvSpPr>
        <p:spPr>
          <a:xfrm>
            <a:off x="5558971"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pic>
        <p:nvPicPr>
          <p:cNvPr id="2" name="Picture 1">
            <a:extLst>
              <a:ext uri="{FF2B5EF4-FFF2-40B4-BE49-F238E27FC236}">
                <a16:creationId xmlns:a16="http://schemas.microsoft.com/office/drawing/2014/main" id="{88079A64-5EE3-92C9-52E7-737A3F4EEB06}"/>
              </a:ext>
            </a:extLst>
          </p:cNvPr>
          <p:cNvPicPr>
            <a:picLocks noChangeAspect="1"/>
          </p:cNvPicPr>
          <p:nvPr/>
        </p:nvPicPr>
        <p:blipFill rotWithShape="1">
          <a:blip r:embed="rId4"/>
          <a:srcRect l="1217" t="814" r="1571" b="814"/>
          <a:stretch/>
        </p:blipFill>
        <p:spPr>
          <a:xfrm>
            <a:off x="95249" y="-348"/>
            <a:ext cx="4829175" cy="6881574"/>
          </a:xfrm>
          <a:prstGeom prst="rect">
            <a:avLst/>
          </a:prstGeom>
        </p:spPr>
      </p:pic>
    </p:spTree>
    <p:extLst>
      <p:ext uri="{BB962C8B-B14F-4D97-AF65-F5344CB8AC3E}">
        <p14:creationId xmlns:p14="http://schemas.microsoft.com/office/powerpoint/2010/main" val="28209700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33A9-E9F9-AA12-5613-610995D81FC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A6A46A9-72AB-3176-836E-0F566E9E439D}"/>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88C67DF8-8D34-6C36-3B04-40C8892C4F90}"/>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C2AD0F2F-263A-D366-7BFE-448836EA8E86}"/>
              </a:ext>
            </a:extLst>
          </p:cNvPr>
          <p:cNvSpPr>
            <a:spLocks noGrp="1"/>
          </p:cNvSpPr>
          <p:nvPr>
            <p:ph type="title"/>
          </p:nvPr>
        </p:nvSpPr>
        <p:spPr>
          <a:xfrm>
            <a:off x="829128" y="2346551"/>
            <a:ext cx="10515600" cy="1325563"/>
          </a:xfrm>
        </p:spPr>
        <p:txBody>
          <a:bodyPr/>
          <a:lstStyle/>
          <a:p>
            <a:r>
              <a:rPr lang="en-US" noProof="0" dirty="0"/>
              <a:t>Welcome &amp; introductions</a:t>
            </a:r>
          </a:p>
        </p:txBody>
      </p:sp>
    </p:spTree>
    <p:extLst>
      <p:ext uri="{BB962C8B-B14F-4D97-AF65-F5344CB8AC3E}">
        <p14:creationId xmlns:p14="http://schemas.microsoft.com/office/powerpoint/2010/main" val="3910102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2F0B4-9997-0FD5-D891-855DDC512E9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1F2679A-7B55-C638-7829-8D4396B830EF}"/>
              </a:ext>
            </a:extLst>
          </p:cNvPr>
          <p:cNvGraphicFramePr>
            <a:graphicFrameLocks noGrp="1"/>
          </p:cNvGraphicFramePr>
          <p:nvPr>
            <p:ph idx="1"/>
            <p:extLst>
              <p:ext uri="{D42A27DB-BD31-4B8C-83A1-F6EECF244321}">
                <p14:modId xmlns:p14="http://schemas.microsoft.com/office/powerpoint/2010/main" val="2208379146"/>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06958905"/>
                    </a:ext>
                  </a:extLst>
                </a:gridCol>
                <a:gridCol w="1306286">
                  <a:extLst>
                    <a:ext uri="{9D8B030D-6E8A-4147-A177-3AD203B41FA5}">
                      <a16:colId xmlns:a16="http://schemas.microsoft.com/office/drawing/2014/main" val="1249297740"/>
                    </a:ext>
                  </a:extLst>
                </a:gridCol>
                <a:gridCol w="7812311">
                  <a:extLst>
                    <a:ext uri="{9D8B030D-6E8A-4147-A177-3AD203B41FA5}">
                      <a16:colId xmlns:a16="http://schemas.microsoft.com/office/drawing/2014/main" val="3506025949"/>
                    </a:ext>
                  </a:extLst>
                </a:gridCol>
              </a:tblGrid>
              <a:tr h="370840">
                <a:tc>
                  <a:txBody>
                    <a:bodyPr/>
                    <a:lstStyle/>
                    <a:p>
                      <a:r>
                        <a:rPr lang="en-US" noProof="0" dirty="0"/>
                        <a:t>Start</a:t>
                      </a:r>
                    </a:p>
                  </a:txBody>
                  <a:tcPr/>
                </a:tc>
                <a:tc>
                  <a:txBody>
                    <a:bodyPr/>
                    <a:lstStyle/>
                    <a:p>
                      <a:r>
                        <a:rPr lang="en-US" noProof="0" dirty="0"/>
                        <a:t>End</a:t>
                      </a:r>
                    </a:p>
                  </a:txBody>
                  <a:tcPr/>
                </a:tc>
                <a:tc>
                  <a:txBody>
                    <a:bodyPr/>
                    <a:lstStyle/>
                    <a:p>
                      <a:r>
                        <a:rPr lang="en-US" noProof="0" dirty="0"/>
                        <a:t>Description</a:t>
                      </a:r>
                    </a:p>
                  </a:txBody>
                  <a:tcPr/>
                </a:tc>
                <a:extLst>
                  <a:ext uri="{0D108BD9-81ED-4DB2-BD59-A6C34878D82A}">
                    <a16:rowId xmlns:a16="http://schemas.microsoft.com/office/drawing/2014/main" val="2365612797"/>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Opening remarks</a:t>
                      </a:r>
                    </a:p>
                  </a:txBody>
                  <a:tcPr/>
                </a:tc>
                <a:extLst>
                  <a:ext uri="{0D108BD9-81ED-4DB2-BD59-A6C34878D82A}">
                    <a16:rowId xmlns:a16="http://schemas.microsoft.com/office/drawing/2014/main" val="299764216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Introductions </a:t>
                      </a:r>
                    </a:p>
                  </a:txBody>
                  <a:tcPr/>
                </a:tc>
                <a:extLst>
                  <a:ext uri="{0D108BD9-81ED-4DB2-BD59-A6C34878D82A}">
                    <a16:rowId xmlns:a16="http://schemas.microsoft.com/office/drawing/2014/main" val="1448755853"/>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Review of objectives &amp; methodology</a:t>
                      </a:r>
                    </a:p>
                  </a:txBody>
                  <a:tcPr/>
                </a:tc>
                <a:extLst>
                  <a:ext uri="{0D108BD9-81ED-4DB2-BD59-A6C34878D82A}">
                    <a16:rowId xmlns:a16="http://schemas.microsoft.com/office/drawing/2014/main" val="159359171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[Costing or Budgeting] results</a:t>
                      </a:r>
                    </a:p>
                  </a:txBody>
                  <a:tcPr/>
                </a:tc>
                <a:extLst>
                  <a:ext uri="{0D108BD9-81ED-4DB2-BD59-A6C34878D82A}">
                    <a16:rowId xmlns:a16="http://schemas.microsoft.com/office/drawing/2014/main" val="907651558"/>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Discussion</a:t>
                      </a:r>
                    </a:p>
                  </a:txBody>
                  <a:tcPr/>
                </a:tc>
                <a:extLst>
                  <a:ext uri="{0D108BD9-81ED-4DB2-BD59-A6C34878D82A}">
                    <a16:rowId xmlns:a16="http://schemas.microsoft.com/office/drawing/2014/main" val="3049528881"/>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Closing remarks</a:t>
                      </a:r>
                    </a:p>
                  </a:txBody>
                  <a:tcPr/>
                </a:tc>
                <a:extLst>
                  <a:ext uri="{0D108BD9-81ED-4DB2-BD59-A6C34878D82A}">
                    <a16:rowId xmlns:a16="http://schemas.microsoft.com/office/drawing/2014/main" val="1706050760"/>
                  </a:ext>
                </a:extLst>
              </a:tr>
            </a:tbl>
          </a:graphicData>
        </a:graphic>
      </p:graphicFrame>
      <p:sp>
        <p:nvSpPr>
          <p:cNvPr id="3" name="Rectangle 2">
            <a:extLst>
              <a:ext uri="{FF2B5EF4-FFF2-40B4-BE49-F238E27FC236}">
                <a16:creationId xmlns:a16="http://schemas.microsoft.com/office/drawing/2014/main" id="{EE5F8CAB-6A5E-A4C0-D899-81DCD6FD6FE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Isosceles Triangle 4">
            <a:extLst>
              <a:ext uri="{FF2B5EF4-FFF2-40B4-BE49-F238E27FC236}">
                <a16:creationId xmlns:a16="http://schemas.microsoft.com/office/drawing/2014/main" id="{3F1DE2E7-CCC3-C726-F64B-EE4C62E0B71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DDB242A-52F0-3A72-EF92-78626DD1E833}"/>
              </a:ext>
            </a:extLst>
          </p:cNvPr>
          <p:cNvSpPr>
            <a:spLocks noGrp="1"/>
          </p:cNvSpPr>
          <p:nvPr>
            <p:ph type="title"/>
          </p:nvPr>
        </p:nvSpPr>
        <p:spPr/>
        <p:txBody>
          <a:bodyPr/>
          <a:lstStyle/>
          <a:p>
            <a:r>
              <a:rPr lang="en-US" noProof="0" dirty="0"/>
              <a:t>Agenda</a:t>
            </a:r>
          </a:p>
        </p:txBody>
      </p:sp>
    </p:spTree>
    <p:extLst>
      <p:ext uri="{BB962C8B-B14F-4D97-AF65-F5344CB8AC3E}">
        <p14:creationId xmlns:p14="http://schemas.microsoft.com/office/powerpoint/2010/main" val="10378509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38D34-9848-D44F-0821-99621E0E330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72519F1-E79E-76BE-F979-DF71659B576A}"/>
              </a:ext>
            </a:extLst>
          </p:cNvPr>
          <p:cNvSpPr>
            <a:spLocks noGrp="1"/>
          </p:cNvSpPr>
          <p:nvPr>
            <p:ph idx="1"/>
          </p:nvPr>
        </p:nvSpPr>
        <p:spPr/>
        <p:txBody>
          <a:bodyPr/>
          <a:lstStyle/>
          <a:p>
            <a:pPr marL="0" indent="0">
              <a:buNone/>
            </a:pPr>
            <a:r>
              <a:rPr lang="en-US" noProof="0" dirty="0"/>
              <a:t>We will begin with opening remarks from key partners to set the stage for this exercise.</a:t>
            </a:r>
          </a:p>
        </p:txBody>
      </p:sp>
      <p:sp>
        <p:nvSpPr>
          <p:cNvPr id="3" name="Rectangle 2">
            <a:extLst>
              <a:ext uri="{FF2B5EF4-FFF2-40B4-BE49-F238E27FC236}">
                <a16:creationId xmlns:a16="http://schemas.microsoft.com/office/drawing/2014/main" id="{FAB44045-7828-3C5F-168E-EE75756B0B8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CD52D71-B313-505B-CC6D-C7253BB766D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9665A75-34AF-BF26-195E-52208E65BC70}"/>
              </a:ext>
            </a:extLst>
          </p:cNvPr>
          <p:cNvSpPr>
            <a:spLocks noGrp="1"/>
          </p:cNvSpPr>
          <p:nvPr>
            <p:ph type="title"/>
          </p:nvPr>
        </p:nvSpPr>
        <p:spPr/>
        <p:txBody>
          <a:bodyPr/>
          <a:lstStyle/>
          <a:p>
            <a:r>
              <a:rPr lang="en-US" noProof="0" dirty="0"/>
              <a:t>Opening remarks</a:t>
            </a:r>
          </a:p>
        </p:txBody>
      </p:sp>
    </p:spTree>
    <p:extLst>
      <p:ext uri="{BB962C8B-B14F-4D97-AF65-F5344CB8AC3E}">
        <p14:creationId xmlns:p14="http://schemas.microsoft.com/office/powerpoint/2010/main" val="16766816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1AE7-DCB3-5F77-6027-B7E70BBC11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8A4D8F3-9148-F4B3-1A0D-D7560C597E40}"/>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F5A9D2A5-BFF5-9595-3681-163024F6837B}"/>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3E4E013-8DD4-BF8C-BD8C-20BC5451462A}"/>
              </a:ext>
            </a:extLst>
          </p:cNvPr>
          <p:cNvSpPr>
            <a:spLocks noGrp="1"/>
          </p:cNvSpPr>
          <p:nvPr>
            <p:ph type="title"/>
          </p:nvPr>
        </p:nvSpPr>
        <p:spPr>
          <a:xfrm>
            <a:off x="829128" y="2346551"/>
            <a:ext cx="10515600" cy="1325563"/>
          </a:xfrm>
        </p:spPr>
        <p:txBody>
          <a:bodyPr/>
          <a:lstStyle/>
          <a:p>
            <a:r>
              <a:rPr lang="en-US" noProof="0" dirty="0"/>
              <a:t>Review of objectives &amp; methodology</a:t>
            </a:r>
          </a:p>
        </p:txBody>
      </p:sp>
    </p:spTree>
    <p:extLst>
      <p:ext uri="{BB962C8B-B14F-4D97-AF65-F5344CB8AC3E}">
        <p14:creationId xmlns:p14="http://schemas.microsoft.com/office/powerpoint/2010/main" val="323163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44B9D-A516-96B7-B443-141ABEB570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FD7E72E-71A1-CC87-C194-13320F48B85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EC693AA-BD07-DE92-DDE9-EAF9F46B9AE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E43541F-C5E2-3E39-B839-1B4CD90DA83B}"/>
              </a:ext>
            </a:extLst>
          </p:cNvPr>
          <p:cNvSpPr>
            <a:spLocks noGrp="1"/>
          </p:cNvSpPr>
          <p:nvPr>
            <p:ph type="title"/>
          </p:nvPr>
        </p:nvSpPr>
        <p:spPr/>
        <p:txBody>
          <a:bodyPr/>
          <a:lstStyle/>
          <a:p>
            <a:r>
              <a:rPr lang="en-US" noProof="0" dirty="0"/>
              <a:t>Intervention(s) included in this exercise</a:t>
            </a:r>
          </a:p>
        </p:txBody>
      </p:sp>
      <p:sp>
        <p:nvSpPr>
          <p:cNvPr id="8" name="Rectangle 1">
            <a:extLst>
              <a:ext uri="{FF2B5EF4-FFF2-40B4-BE49-F238E27FC236}">
                <a16:creationId xmlns:a16="http://schemas.microsoft.com/office/drawing/2014/main" id="{2325E156-5D0A-3822-9297-3165CF543CFD}"/>
              </a:ext>
            </a:extLst>
          </p:cNvPr>
          <p:cNvSpPr>
            <a:spLocks noGrp="1" noChangeArrowheads="1"/>
          </p:cNvSpPr>
          <p:nvPr>
            <p:ph idx="1"/>
          </p:nvPr>
        </p:nvSpPr>
        <p:spPr bwMode="auto">
          <a:xfrm>
            <a:off x="838200" y="1779118"/>
            <a:ext cx="10515599" cy="444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intervention(s) that were costed or budgeted:</a:t>
            </a:r>
          </a:p>
          <a:p>
            <a:pPr fontAlgn="base">
              <a:spcAft>
                <a:spcPct val="0"/>
              </a:spcAft>
            </a:pPr>
            <a:r>
              <a:rPr lang="en-US" sz="2400" b="1" noProof="0" dirty="0"/>
              <a:t>Intervention</a:t>
            </a:r>
            <a:r>
              <a:rPr lang="en-US" sz="2400" noProof="0" dirty="0"/>
              <a:t>: [insert text]</a:t>
            </a:r>
          </a:p>
          <a:p>
            <a:pPr fontAlgn="base">
              <a:spcAft>
                <a:spcPct val="0"/>
              </a:spcAft>
            </a:pPr>
            <a:r>
              <a:rPr lang="en-US" sz="2400" b="1" noProof="0" dirty="0"/>
              <a:t>Objective(s): </a:t>
            </a:r>
            <a:r>
              <a:rPr lang="en-US" sz="2400" noProof="0" dirty="0"/>
              <a:t>[insert text]</a:t>
            </a:r>
          </a:p>
          <a:p>
            <a:pPr fontAlgn="base">
              <a:spcAft>
                <a:spcPct val="0"/>
              </a:spcAft>
            </a:pPr>
            <a:r>
              <a:rPr lang="en-US" sz="2400" b="1" noProof="0" dirty="0"/>
              <a:t>Setting</a:t>
            </a:r>
            <a:r>
              <a:rPr lang="en-US" sz="2400" noProof="0" dirty="0"/>
              <a:t>: [insert text]</a:t>
            </a:r>
          </a:p>
          <a:p>
            <a:pPr fontAlgn="base">
              <a:spcAft>
                <a:spcPct val="0"/>
              </a:spcAft>
            </a:pPr>
            <a:r>
              <a:rPr lang="en-US" sz="2400" b="1" noProof="0" dirty="0"/>
              <a:t>Context</a:t>
            </a:r>
            <a:r>
              <a:rPr lang="en-US" sz="2400" noProof="0" dirty="0"/>
              <a:t>: [insert text]</a:t>
            </a:r>
          </a:p>
          <a:p>
            <a:pPr fontAlgn="base">
              <a:spcAft>
                <a:spcPct val="0"/>
              </a:spcAft>
            </a:pPr>
            <a:r>
              <a:rPr lang="en-US" sz="2400" b="1" noProof="0" dirty="0"/>
              <a:t>Population(s) served</a:t>
            </a:r>
            <a:r>
              <a:rPr lang="en-US" sz="2400" noProof="0" dirty="0"/>
              <a:t>: [insert text]</a:t>
            </a:r>
          </a:p>
          <a:p>
            <a:pPr fontAlgn="base">
              <a:spcAft>
                <a:spcPct val="0"/>
              </a:spcAft>
            </a:pPr>
            <a:r>
              <a:rPr lang="en-US" sz="2400" b="1" noProof="0" dirty="0"/>
              <a:t>Implementing CLO</a:t>
            </a:r>
            <a:r>
              <a:rPr lang="en-US" sz="2400" noProof="0" dirty="0"/>
              <a:t>: [insert text]</a:t>
            </a:r>
          </a:p>
          <a:p>
            <a:pPr fontAlgn="base">
              <a:spcAft>
                <a:spcPct val="0"/>
              </a:spcAft>
            </a:pPr>
            <a:r>
              <a:rPr lang="en-US" sz="2400" b="1" noProof="0" dirty="0"/>
              <a:t>Partner(s): </a:t>
            </a:r>
            <a:r>
              <a:rPr lang="en-US" sz="2400" noProof="0" dirty="0"/>
              <a:t>[insert text]</a:t>
            </a:r>
          </a:p>
          <a:p>
            <a:pPr fontAlgn="base">
              <a:spcAft>
                <a:spcPct val="0"/>
              </a:spcAft>
            </a:pPr>
            <a:r>
              <a:rPr lang="en-US" sz="2400" b="1" noProof="0" dirty="0"/>
              <a:t>Output or outcome indicators</a:t>
            </a:r>
            <a:r>
              <a:rPr lang="en-US" sz="2400" noProof="0" dirty="0"/>
              <a:t>: [insert text]</a:t>
            </a:r>
          </a:p>
        </p:txBody>
      </p:sp>
    </p:spTree>
    <p:extLst>
      <p:ext uri="{BB962C8B-B14F-4D97-AF65-F5344CB8AC3E}">
        <p14:creationId xmlns:p14="http://schemas.microsoft.com/office/powerpoint/2010/main" val="180374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E7D4-2A44-4DA9-978C-13F8273271F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34B8DA-842B-861A-ABCB-56451F36CDD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E1223385-C9D9-3B98-37D5-993DABC2987B}"/>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C4D43153-1F04-1851-1A7D-3F45379015B2}"/>
              </a:ext>
            </a:extLst>
          </p:cNvPr>
          <p:cNvSpPr>
            <a:spLocks noGrp="1"/>
          </p:cNvSpPr>
          <p:nvPr>
            <p:ph type="title"/>
          </p:nvPr>
        </p:nvSpPr>
        <p:spPr/>
        <p:txBody>
          <a:bodyPr/>
          <a:lstStyle/>
          <a:p>
            <a:r>
              <a:rPr lang="en-US" noProof="0" dirty="0"/>
              <a:t>Added value of a costing exercise</a:t>
            </a:r>
          </a:p>
        </p:txBody>
      </p:sp>
      <p:sp>
        <p:nvSpPr>
          <p:cNvPr id="8" name="Rectangle 1">
            <a:extLst>
              <a:ext uri="{FF2B5EF4-FFF2-40B4-BE49-F238E27FC236}">
                <a16:creationId xmlns:a16="http://schemas.microsoft.com/office/drawing/2014/main" id="{F30DDA65-A695-13F3-8FBA-188DE50E6E89}"/>
              </a:ext>
            </a:extLst>
          </p:cNvPr>
          <p:cNvSpPr>
            <a:spLocks noGrp="1" noChangeArrowheads="1"/>
          </p:cNvSpPr>
          <p:nvPr>
            <p:ph idx="1"/>
          </p:nvPr>
        </p:nvSpPr>
        <p:spPr bwMode="auto">
          <a:xfrm>
            <a:off x="838200" y="1694284"/>
            <a:ext cx="10515599" cy="461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Aft>
                <a:spcPct val="0"/>
              </a:spcAft>
            </a:pPr>
            <a:r>
              <a:rPr lang="en-US" noProof="0" dirty="0"/>
              <a:t>Provides a comprehensive financial picture, capturing all costs: both financial and in-kind, direct and central-level costs.</a:t>
            </a:r>
          </a:p>
          <a:p>
            <a:pPr fontAlgn="base">
              <a:spcAft>
                <a:spcPct val="0"/>
              </a:spcAft>
            </a:pPr>
            <a:r>
              <a:rPr lang="en-US" noProof="0" dirty="0"/>
              <a:t>Helps identify the full costs of services, beyond donor-driven budgets that may dictate activities.</a:t>
            </a:r>
          </a:p>
          <a:p>
            <a:pPr fontAlgn="base">
              <a:spcAft>
                <a:spcPct val="0"/>
              </a:spcAft>
            </a:pPr>
            <a:r>
              <a:rPr lang="en-US" noProof="0" dirty="0"/>
              <a:t>Supports evidence-informed budgeting.</a:t>
            </a:r>
          </a:p>
          <a:p>
            <a:pPr fontAlgn="base">
              <a:spcAft>
                <a:spcPct val="0"/>
              </a:spcAft>
            </a:pPr>
            <a:r>
              <a:rPr lang="en-US" noProof="0" dirty="0"/>
              <a:t>In economic costings, values community in-kind contributions, making visible what is often overlooked </a:t>
            </a:r>
          </a:p>
          <a:p>
            <a:pPr fontAlgn="base">
              <a:spcAft>
                <a:spcPct val="0"/>
              </a:spcAft>
            </a:pPr>
            <a:r>
              <a:rPr lang="en-US" noProof="0" dirty="0"/>
              <a:t>Informs funding allocation and negotiations.</a:t>
            </a:r>
          </a:p>
          <a:p>
            <a:pPr fontAlgn="base">
              <a:spcAft>
                <a:spcPct val="0"/>
              </a:spcAft>
            </a:pPr>
            <a:r>
              <a:rPr lang="en-US" noProof="0" dirty="0"/>
              <a:t>Improves understanding of cost variations across organizations, sites, and populations.</a:t>
            </a:r>
          </a:p>
        </p:txBody>
      </p:sp>
    </p:spTree>
    <p:extLst>
      <p:ext uri="{BB962C8B-B14F-4D97-AF65-F5344CB8AC3E}">
        <p14:creationId xmlns:p14="http://schemas.microsoft.com/office/powerpoint/2010/main" val="24596564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CE0A-EA77-0774-9892-DE34CA49BB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1BEA48-3ABE-8EE5-ABDA-7D9A9AC03390}"/>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F3DFF46-9715-8F45-1A27-62220DFA1CC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816DF0-7FFA-5D56-32AF-5E99E1D628B0}"/>
              </a:ext>
            </a:extLst>
          </p:cNvPr>
          <p:cNvSpPr>
            <a:spLocks noGrp="1"/>
          </p:cNvSpPr>
          <p:nvPr>
            <p:ph type="title"/>
          </p:nvPr>
        </p:nvSpPr>
        <p:spPr/>
        <p:txBody>
          <a:bodyPr/>
          <a:lstStyle/>
          <a:p>
            <a:r>
              <a:rPr lang="en-US" noProof="0" dirty="0"/>
              <a:t>Exercise purpose and scope</a:t>
            </a:r>
          </a:p>
        </p:txBody>
      </p:sp>
      <p:sp>
        <p:nvSpPr>
          <p:cNvPr id="8" name="Rectangle 1">
            <a:extLst>
              <a:ext uri="{FF2B5EF4-FFF2-40B4-BE49-F238E27FC236}">
                <a16:creationId xmlns:a16="http://schemas.microsoft.com/office/drawing/2014/main" id="{23512404-4D4C-BD18-7F1A-CA0EF6A64C0D}"/>
              </a:ext>
            </a:extLst>
          </p:cNvPr>
          <p:cNvSpPr>
            <a:spLocks noGrp="1" noChangeArrowheads="1"/>
          </p:cNvSpPr>
          <p:nvPr>
            <p:ph idx="1"/>
          </p:nvPr>
        </p:nvSpPr>
        <p:spPr bwMode="auto">
          <a:xfrm>
            <a:off x="838200" y="1843240"/>
            <a:ext cx="10515599" cy="43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purpose and scope of the exercise. </a:t>
            </a:r>
          </a:p>
          <a:p>
            <a:pPr fontAlgn="base">
              <a:spcAft>
                <a:spcPct val="0"/>
              </a:spcAft>
            </a:pPr>
            <a:r>
              <a:rPr lang="en-US" sz="2400" b="1" noProof="0" dirty="0"/>
              <a:t>Purpose</a:t>
            </a:r>
            <a:r>
              <a:rPr lang="en-US" sz="2400" noProof="0" dirty="0"/>
              <a:t>: [insert text]</a:t>
            </a:r>
          </a:p>
          <a:p>
            <a:pPr fontAlgn="base">
              <a:spcAft>
                <a:spcPct val="0"/>
              </a:spcAft>
            </a:pPr>
            <a:r>
              <a:rPr lang="en-US" sz="2400" b="1" noProof="0" dirty="0"/>
              <a:t>Perspective: </a:t>
            </a:r>
            <a:r>
              <a:rPr lang="en-US" sz="2400" noProof="0" dirty="0"/>
              <a:t>[insert text]</a:t>
            </a:r>
          </a:p>
          <a:p>
            <a:pPr fontAlgn="base">
              <a:spcAft>
                <a:spcPct val="0"/>
              </a:spcAft>
            </a:pPr>
            <a:r>
              <a:rPr lang="en-US" sz="2400" b="1" noProof="0" dirty="0"/>
              <a:t>Time horizon</a:t>
            </a:r>
            <a:r>
              <a:rPr lang="en-US" sz="2400" noProof="0" dirty="0"/>
              <a:t>: [insert text]</a:t>
            </a:r>
          </a:p>
          <a:p>
            <a:pPr fontAlgn="base">
              <a:spcAft>
                <a:spcPct val="0"/>
              </a:spcAft>
            </a:pPr>
            <a:r>
              <a:rPr lang="en-US" sz="2400" b="1" noProof="0" dirty="0"/>
              <a:t>Types of costs: </a:t>
            </a:r>
            <a:r>
              <a:rPr lang="en-US" sz="2400" noProof="0" dirty="0"/>
              <a:t>[financial or economic, best practice vs. observed practice, full or incremental]</a:t>
            </a:r>
          </a:p>
          <a:p>
            <a:pPr fontAlgn="base">
              <a:spcAft>
                <a:spcPct val="0"/>
              </a:spcAft>
            </a:pPr>
            <a:r>
              <a:rPr lang="en-US" sz="2400" b="1" noProof="0" dirty="0"/>
              <a:t>Levels of inputs: </a:t>
            </a:r>
            <a:r>
              <a:rPr lang="en-US" sz="2400" noProof="0" dirty="0"/>
              <a:t>[above-intervention, intervention or participant costs, capital and/or recurrent]</a:t>
            </a:r>
          </a:p>
          <a:p>
            <a:pPr fontAlgn="base">
              <a:spcAft>
                <a:spcPct val="0"/>
              </a:spcAft>
            </a:pPr>
            <a:r>
              <a:rPr lang="en-US" sz="2400" b="1" noProof="0" dirty="0"/>
              <a:t>Types of outputs</a:t>
            </a:r>
            <a:r>
              <a:rPr lang="en-US" sz="2400" noProof="0" dirty="0"/>
              <a:t>: [insert text]</a:t>
            </a:r>
          </a:p>
          <a:p>
            <a:pPr fontAlgn="base">
              <a:spcAft>
                <a:spcPct val="0"/>
              </a:spcAft>
            </a:pPr>
            <a:endParaRPr lang="en-US" sz="2400" noProof="0" dirty="0"/>
          </a:p>
        </p:txBody>
      </p:sp>
    </p:spTree>
    <p:extLst>
      <p:ext uri="{BB962C8B-B14F-4D97-AF65-F5344CB8AC3E}">
        <p14:creationId xmlns:p14="http://schemas.microsoft.com/office/powerpoint/2010/main" val="24056710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1515B-3131-4FC9-BC60-B2B14CC54086}"/>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9432A46-52C8-21BD-353F-945B8CD0B6EC}"/>
              </a:ext>
            </a:extLst>
          </p:cNvPr>
          <p:cNvGraphicFramePr/>
          <p:nvPr>
            <p:extLst>
              <p:ext uri="{D42A27DB-BD31-4B8C-83A1-F6EECF244321}">
                <p14:modId xmlns:p14="http://schemas.microsoft.com/office/powerpoint/2010/main" val="2910143100"/>
              </p:ext>
            </p:extLst>
          </p:nvPr>
        </p:nvGraphicFramePr>
        <p:xfrm>
          <a:off x="191069" y="1465112"/>
          <a:ext cx="11832609" cy="580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4680EA65-BC19-239E-C8FE-CC3B8FAC22E5}"/>
              </a:ext>
            </a:extLst>
          </p:cNvPr>
          <p:cNvCxnSpPr>
            <a:cxnSpLocks/>
          </p:cNvCxnSpPr>
          <p:nvPr/>
        </p:nvCxnSpPr>
        <p:spPr>
          <a:xfrm>
            <a:off x="922716"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4B7B33-561F-A549-FAAA-B66ACB11D0D4}"/>
              </a:ext>
            </a:extLst>
          </p:cNvPr>
          <p:cNvSpPr txBox="1"/>
          <p:nvPr/>
        </p:nvSpPr>
        <p:spPr>
          <a:xfrm>
            <a:off x="1009080" y="5558804"/>
            <a:ext cx="2436017" cy="646331"/>
          </a:xfrm>
          <a:prstGeom prst="rect">
            <a:avLst/>
          </a:prstGeom>
          <a:noFill/>
        </p:spPr>
        <p:txBody>
          <a:bodyPr wrap="square" rtlCol="0">
            <a:spAutoFit/>
          </a:bodyPr>
          <a:lstStyle/>
          <a:p>
            <a:r>
              <a:rPr lang="en-US" noProof="0" dirty="0"/>
              <a:t>Introductory meeting with stakeholders</a:t>
            </a:r>
          </a:p>
        </p:txBody>
      </p:sp>
      <p:pic>
        <p:nvPicPr>
          <p:cNvPr id="11" name="Graphic 10" descr="Users with solid fill">
            <a:extLst>
              <a:ext uri="{FF2B5EF4-FFF2-40B4-BE49-F238E27FC236}">
                <a16:creationId xmlns:a16="http://schemas.microsoft.com/office/drawing/2014/main" id="{5FCB7339-D592-47AC-7994-4FB46B221B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7071" y="4831835"/>
            <a:ext cx="914400" cy="914400"/>
          </a:xfrm>
          <a:prstGeom prst="rect">
            <a:avLst/>
          </a:prstGeom>
        </p:spPr>
      </p:pic>
      <p:cxnSp>
        <p:nvCxnSpPr>
          <p:cNvPr id="12" name="Straight Connector 11">
            <a:extLst>
              <a:ext uri="{FF2B5EF4-FFF2-40B4-BE49-F238E27FC236}">
                <a16:creationId xmlns:a16="http://schemas.microsoft.com/office/drawing/2014/main" id="{6770AB27-41F9-12DC-0031-A3345A3AF1B7}"/>
              </a:ext>
            </a:extLst>
          </p:cNvPr>
          <p:cNvCxnSpPr>
            <a:cxnSpLocks/>
          </p:cNvCxnSpPr>
          <p:nvPr/>
        </p:nvCxnSpPr>
        <p:spPr>
          <a:xfrm>
            <a:off x="2961066" y="2977463"/>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96D57D-66D2-BB03-8ECE-180C25ADCC47}"/>
              </a:ext>
            </a:extLst>
          </p:cNvPr>
          <p:cNvSpPr txBox="1"/>
          <p:nvPr/>
        </p:nvSpPr>
        <p:spPr>
          <a:xfrm>
            <a:off x="3061671" y="2791107"/>
            <a:ext cx="2436017" cy="646331"/>
          </a:xfrm>
          <a:prstGeom prst="rect">
            <a:avLst/>
          </a:prstGeom>
          <a:noFill/>
        </p:spPr>
        <p:txBody>
          <a:bodyPr wrap="square" rtlCol="0">
            <a:spAutoFit/>
          </a:bodyPr>
          <a:lstStyle/>
          <a:p>
            <a:r>
              <a:rPr lang="en-US" noProof="0" dirty="0"/>
              <a:t>Team orientation on data collection</a:t>
            </a:r>
          </a:p>
        </p:txBody>
      </p:sp>
      <p:pic>
        <p:nvPicPr>
          <p:cNvPr id="14" name="Graphic 13" descr="Research with solid fill">
            <a:extLst>
              <a:ext uri="{FF2B5EF4-FFF2-40B4-BE49-F238E27FC236}">
                <a16:creationId xmlns:a16="http://schemas.microsoft.com/office/drawing/2014/main" id="{543F78A2-9DAD-9658-BEE8-828D570641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8145" y="2143615"/>
            <a:ext cx="731520" cy="731520"/>
          </a:xfrm>
          <a:prstGeom prst="rect">
            <a:avLst/>
          </a:prstGeom>
        </p:spPr>
      </p:pic>
      <p:cxnSp>
        <p:nvCxnSpPr>
          <p:cNvPr id="15" name="Straight Connector 14">
            <a:extLst>
              <a:ext uri="{FF2B5EF4-FFF2-40B4-BE49-F238E27FC236}">
                <a16:creationId xmlns:a16="http://schemas.microsoft.com/office/drawing/2014/main" id="{116CD287-C9A2-08EE-4B62-2D8EA33ABF95}"/>
              </a:ext>
            </a:extLst>
          </p:cNvPr>
          <p:cNvCxnSpPr>
            <a:cxnSpLocks/>
          </p:cNvCxnSpPr>
          <p:nvPr/>
        </p:nvCxnSpPr>
        <p:spPr>
          <a:xfrm>
            <a:off x="5356604"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7867B1-C903-B54E-DF9A-DB96EA12CA2C}"/>
              </a:ext>
            </a:extLst>
          </p:cNvPr>
          <p:cNvSpPr txBox="1"/>
          <p:nvPr/>
        </p:nvSpPr>
        <p:spPr>
          <a:xfrm>
            <a:off x="5476304" y="5558804"/>
            <a:ext cx="2436017" cy="646331"/>
          </a:xfrm>
          <a:prstGeom prst="rect">
            <a:avLst/>
          </a:prstGeom>
          <a:noFill/>
        </p:spPr>
        <p:txBody>
          <a:bodyPr wrap="square" rtlCol="0">
            <a:spAutoFit/>
          </a:bodyPr>
          <a:lstStyle/>
          <a:p>
            <a:r>
              <a:rPr lang="en-US" noProof="0" dirty="0"/>
              <a:t>Review of         preliminary analysis</a:t>
            </a:r>
          </a:p>
        </p:txBody>
      </p:sp>
      <p:cxnSp>
        <p:nvCxnSpPr>
          <p:cNvPr id="17" name="Straight Connector 16">
            <a:extLst>
              <a:ext uri="{FF2B5EF4-FFF2-40B4-BE49-F238E27FC236}">
                <a16:creationId xmlns:a16="http://schemas.microsoft.com/office/drawing/2014/main" id="{AEFDCF32-6B85-868D-5419-DE17F5C68010}"/>
              </a:ext>
            </a:extLst>
          </p:cNvPr>
          <p:cNvCxnSpPr>
            <a:cxnSpLocks/>
          </p:cNvCxnSpPr>
          <p:nvPr/>
        </p:nvCxnSpPr>
        <p:spPr>
          <a:xfrm>
            <a:off x="7709279" y="2977463"/>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741739-F2B6-7422-7CAF-E80AFDA9807C}"/>
              </a:ext>
            </a:extLst>
          </p:cNvPr>
          <p:cNvSpPr txBox="1"/>
          <p:nvPr/>
        </p:nvSpPr>
        <p:spPr>
          <a:xfrm>
            <a:off x="7809884" y="2791106"/>
            <a:ext cx="2226892" cy="373788"/>
          </a:xfrm>
          <a:prstGeom prst="rect">
            <a:avLst/>
          </a:prstGeom>
          <a:noFill/>
        </p:spPr>
        <p:txBody>
          <a:bodyPr wrap="square" rtlCol="0">
            <a:spAutoFit/>
          </a:bodyPr>
          <a:lstStyle/>
          <a:p>
            <a:r>
              <a:rPr lang="en-US" noProof="0" dirty="0"/>
              <a:t>Validation workshop</a:t>
            </a:r>
          </a:p>
        </p:txBody>
      </p:sp>
      <p:cxnSp>
        <p:nvCxnSpPr>
          <p:cNvPr id="19" name="Straight Connector 18">
            <a:extLst>
              <a:ext uri="{FF2B5EF4-FFF2-40B4-BE49-F238E27FC236}">
                <a16:creationId xmlns:a16="http://schemas.microsoft.com/office/drawing/2014/main" id="{56DFDC9A-5791-55A7-2F48-3FDC2F4E1C63}"/>
              </a:ext>
            </a:extLst>
          </p:cNvPr>
          <p:cNvCxnSpPr>
            <a:cxnSpLocks/>
          </p:cNvCxnSpPr>
          <p:nvPr/>
        </p:nvCxnSpPr>
        <p:spPr>
          <a:xfrm>
            <a:off x="11612148"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F53AE0-9072-946E-574E-7772725FDC99}"/>
              </a:ext>
            </a:extLst>
          </p:cNvPr>
          <p:cNvSpPr txBox="1"/>
          <p:nvPr/>
        </p:nvSpPr>
        <p:spPr>
          <a:xfrm>
            <a:off x="9890228" y="5558804"/>
            <a:ext cx="2226892" cy="646331"/>
          </a:xfrm>
          <a:prstGeom prst="rect">
            <a:avLst/>
          </a:prstGeom>
          <a:noFill/>
        </p:spPr>
        <p:txBody>
          <a:bodyPr wrap="square" rtlCol="0">
            <a:spAutoFit/>
          </a:bodyPr>
          <a:lstStyle/>
          <a:p>
            <a:r>
              <a:rPr lang="en-US" noProof="0" dirty="0"/>
              <a:t>Dissemination meeting</a:t>
            </a:r>
          </a:p>
        </p:txBody>
      </p:sp>
      <p:pic>
        <p:nvPicPr>
          <p:cNvPr id="21" name="Graphic 20" descr="Comment Like with solid fill">
            <a:extLst>
              <a:ext uri="{FF2B5EF4-FFF2-40B4-BE49-F238E27FC236}">
                <a16:creationId xmlns:a16="http://schemas.microsoft.com/office/drawing/2014/main" id="{E044033D-F6CD-C11D-6C30-28F2C98CF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15294" y="2063063"/>
            <a:ext cx="914400" cy="914400"/>
          </a:xfrm>
          <a:prstGeom prst="rect">
            <a:avLst/>
          </a:prstGeom>
        </p:spPr>
      </p:pic>
      <p:pic>
        <p:nvPicPr>
          <p:cNvPr id="22" name="Graphic 21" descr="Megaphone with solid fill">
            <a:extLst>
              <a:ext uri="{FF2B5EF4-FFF2-40B4-BE49-F238E27FC236}">
                <a16:creationId xmlns:a16="http://schemas.microsoft.com/office/drawing/2014/main" id="{FF1FF4A9-14D8-C727-D85D-3B49C10435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47088" y="4797617"/>
            <a:ext cx="914400" cy="914400"/>
          </a:xfrm>
          <a:prstGeom prst="rect">
            <a:avLst/>
          </a:prstGeom>
        </p:spPr>
      </p:pic>
      <p:pic>
        <p:nvPicPr>
          <p:cNvPr id="23" name="Graphic 22" descr="Presentation with pie chart with solid fill">
            <a:extLst>
              <a:ext uri="{FF2B5EF4-FFF2-40B4-BE49-F238E27FC236}">
                <a16:creationId xmlns:a16="http://schemas.microsoft.com/office/drawing/2014/main" id="{ED068A0F-E82D-C6B5-B2E7-011F8BD7A3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20997" y="4797617"/>
            <a:ext cx="914400" cy="914400"/>
          </a:xfrm>
          <a:prstGeom prst="rect">
            <a:avLst/>
          </a:prstGeom>
        </p:spPr>
      </p:pic>
      <p:sp>
        <p:nvSpPr>
          <p:cNvPr id="3" name="Rectangle 2">
            <a:extLst>
              <a:ext uri="{FF2B5EF4-FFF2-40B4-BE49-F238E27FC236}">
                <a16:creationId xmlns:a16="http://schemas.microsoft.com/office/drawing/2014/main" id="{1EFB395D-84A4-748C-0F70-6AC69AB6821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6CD7980-B77E-AC67-E5EE-B45EBD91F39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887E49-1631-8DB5-3645-60638121BB5E}"/>
              </a:ext>
            </a:extLst>
          </p:cNvPr>
          <p:cNvSpPr>
            <a:spLocks noGrp="1"/>
          </p:cNvSpPr>
          <p:nvPr>
            <p:ph type="title"/>
          </p:nvPr>
        </p:nvSpPr>
        <p:spPr/>
        <p:txBody>
          <a:bodyPr/>
          <a:lstStyle/>
          <a:p>
            <a:r>
              <a:rPr lang="en-US" noProof="0" dirty="0"/>
              <a:t>Exercise timeline</a:t>
            </a:r>
          </a:p>
        </p:txBody>
      </p:sp>
      <p:sp>
        <p:nvSpPr>
          <p:cNvPr id="25" name="TextBox 24">
            <a:extLst>
              <a:ext uri="{FF2B5EF4-FFF2-40B4-BE49-F238E27FC236}">
                <a16:creationId xmlns:a16="http://schemas.microsoft.com/office/drawing/2014/main" id="{0E55578C-8A60-9873-488C-120B919EA409}"/>
              </a:ext>
            </a:extLst>
          </p:cNvPr>
          <p:cNvSpPr txBox="1"/>
          <p:nvPr/>
        </p:nvSpPr>
        <p:spPr>
          <a:xfrm>
            <a:off x="1288143" y="616682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6" name="TextBox 25">
            <a:extLst>
              <a:ext uri="{FF2B5EF4-FFF2-40B4-BE49-F238E27FC236}">
                <a16:creationId xmlns:a16="http://schemas.microsoft.com/office/drawing/2014/main" id="{20023042-6729-C778-0E6B-A11D13F25635}"/>
              </a:ext>
            </a:extLst>
          </p:cNvPr>
          <p:cNvSpPr txBox="1"/>
          <p:nvPr/>
        </p:nvSpPr>
        <p:spPr>
          <a:xfrm>
            <a:off x="3189797" y="1774283"/>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7" name="TextBox 26">
            <a:extLst>
              <a:ext uri="{FF2B5EF4-FFF2-40B4-BE49-F238E27FC236}">
                <a16:creationId xmlns:a16="http://schemas.microsoft.com/office/drawing/2014/main" id="{A759A7D3-B66A-C304-C51B-45963DEAA045}"/>
              </a:ext>
            </a:extLst>
          </p:cNvPr>
          <p:cNvSpPr txBox="1"/>
          <p:nvPr/>
        </p:nvSpPr>
        <p:spPr>
          <a:xfrm>
            <a:off x="5688234" y="616682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8" name="TextBox 27">
            <a:extLst>
              <a:ext uri="{FF2B5EF4-FFF2-40B4-BE49-F238E27FC236}">
                <a16:creationId xmlns:a16="http://schemas.microsoft.com/office/drawing/2014/main" id="{BD0DA442-36F0-83DA-5852-C31BD08235DB}"/>
              </a:ext>
            </a:extLst>
          </p:cNvPr>
          <p:cNvSpPr txBox="1"/>
          <p:nvPr/>
        </p:nvSpPr>
        <p:spPr>
          <a:xfrm>
            <a:off x="8068386" y="1737420"/>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9" name="TextBox 28">
            <a:extLst>
              <a:ext uri="{FF2B5EF4-FFF2-40B4-BE49-F238E27FC236}">
                <a16:creationId xmlns:a16="http://schemas.microsoft.com/office/drawing/2014/main" id="{66F3D90A-9F32-522E-4457-C50DE4C1C728}"/>
              </a:ext>
            </a:extLst>
          </p:cNvPr>
          <p:cNvSpPr txBox="1"/>
          <p:nvPr/>
        </p:nvSpPr>
        <p:spPr>
          <a:xfrm>
            <a:off x="10099749" y="620513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Tree>
    <p:extLst>
      <p:ext uri="{BB962C8B-B14F-4D97-AF65-F5344CB8AC3E}">
        <p14:creationId xmlns:p14="http://schemas.microsoft.com/office/powerpoint/2010/main" val="13778962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57154-DCA3-8F53-705F-FF1AC71AA35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A955DC6-4A69-949A-8C66-DA595A10E69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691F53C-55EE-4CAC-9E35-66501CA60E9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EC60AA5-C9AA-7B18-6910-B4ECB43F54AF}"/>
              </a:ext>
            </a:extLst>
          </p:cNvPr>
          <p:cNvSpPr>
            <a:spLocks noGrp="1"/>
          </p:cNvSpPr>
          <p:nvPr>
            <p:ph type="title"/>
          </p:nvPr>
        </p:nvSpPr>
        <p:spPr/>
        <p:txBody>
          <a:bodyPr/>
          <a:lstStyle/>
          <a:p>
            <a:r>
              <a:rPr lang="en-US" noProof="0" dirty="0"/>
              <a:t>Data collected &amp; </a:t>
            </a:r>
            <a:r>
              <a:rPr lang="en-US" noProof="0" dirty="0" err="1"/>
              <a:t>analysed</a:t>
            </a:r>
            <a:endParaRPr lang="en-US" noProof="0" dirty="0"/>
          </a:p>
        </p:txBody>
      </p:sp>
      <p:sp>
        <p:nvSpPr>
          <p:cNvPr id="5" name="Content Placeholder 4">
            <a:extLst>
              <a:ext uri="{FF2B5EF4-FFF2-40B4-BE49-F238E27FC236}">
                <a16:creationId xmlns:a16="http://schemas.microsoft.com/office/drawing/2014/main" id="{C3DACDA2-2850-96E0-6AF9-9A4460874E87}"/>
              </a:ext>
            </a:extLst>
          </p:cNvPr>
          <p:cNvSpPr>
            <a:spLocks noGrp="1"/>
          </p:cNvSpPr>
          <p:nvPr>
            <p:ph idx="1"/>
          </p:nvPr>
        </p:nvSpPr>
        <p:spPr>
          <a:xfrm>
            <a:off x="838200" y="1825625"/>
            <a:ext cx="5257800" cy="4351338"/>
          </a:xfrm>
        </p:spPr>
        <p:txBody>
          <a:bodyPr>
            <a:normAutofit lnSpcReduction="10000"/>
          </a:bodyPr>
          <a:lstStyle/>
          <a:p>
            <a:pPr marL="0" indent="0">
              <a:buNone/>
            </a:pPr>
            <a:r>
              <a:rPr lang="en-US" noProof="0" dirty="0"/>
              <a:t>Data collected:</a:t>
            </a:r>
          </a:p>
          <a:p>
            <a:pPr>
              <a:buFont typeface="Wingdings" panose="05000000000000000000" pitchFamily="2" charset="2"/>
              <a:buChar char="§"/>
            </a:pPr>
            <a:r>
              <a:rPr lang="en-US" noProof="0" dirty="0"/>
              <a:t>Financial data [specify sources: expenditures, staff salaries, procurement records…]</a:t>
            </a:r>
          </a:p>
          <a:p>
            <a:pPr>
              <a:buFont typeface="Wingdings" panose="05000000000000000000" pitchFamily="2" charset="2"/>
              <a:buChar char="§"/>
            </a:pPr>
            <a:r>
              <a:rPr lang="en-US" noProof="0" dirty="0"/>
              <a:t>Economic data [ specify in-kind contributions, volunteer time]</a:t>
            </a:r>
          </a:p>
          <a:p>
            <a:pPr>
              <a:buFont typeface="Wingdings" panose="05000000000000000000" pitchFamily="2" charset="2"/>
              <a:buChar char="§"/>
            </a:pPr>
            <a:r>
              <a:rPr lang="en-US" noProof="0" dirty="0"/>
              <a:t>Outputs [enter indicators]</a:t>
            </a:r>
          </a:p>
          <a:p>
            <a:pPr>
              <a:buFont typeface="Wingdings" panose="05000000000000000000" pitchFamily="2" charset="2"/>
              <a:buChar char="§"/>
            </a:pPr>
            <a:r>
              <a:rPr lang="en-US" noProof="0" dirty="0"/>
              <a:t>Use of resources [enter allocation factor tools: timesheets, vehicle logbooks]</a:t>
            </a:r>
          </a:p>
        </p:txBody>
      </p:sp>
      <p:sp>
        <p:nvSpPr>
          <p:cNvPr id="9" name="Content Placeholder 4">
            <a:extLst>
              <a:ext uri="{FF2B5EF4-FFF2-40B4-BE49-F238E27FC236}">
                <a16:creationId xmlns:a16="http://schemas.microsoft.com/office/drawing/2014/main" id="{8CD8BB92-94AA-936C-9140-A337DF28E522}"/>
              </a:ext>
            </a:extLst>
          </p:cNvPr>
          <p:cNvSpPr txBox="1">
            <a:spLocks/>
          </p:cNvSpPr>
          <p:nvPr/>
        </p:nvSpPr>
        <p:spPr>
          <a:xfrm>
            <a:off x="6444916"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noProof="0" dirty="0"/>
              <a:t>Data analysis:</a:t>
            </a:r>
          </a:p>
          <a:p>
            <a:pPr>
              <a:buFont typeface="Wingdings" panose="05000000000000000000" pitchFamily="2" charset="2"/>
              <a:buChar char="§"/>
            </a:pPr>
            <a:r>
              <a:rPr lang="en-US" noProof="0" dirty="0"/>
              <a:t>Cleaning and validation of data sets</a:t>
            </a:r>
          </a:p>
          <a:p>
            <a:pPr>
              <a:buFont typeface="Wingdings" panose="05000000000000000000" pitchFamily="2" charset="2"/>
              <a:buChar char="§"/>
            </a:pPr>
            <a:r>
              <a:rPr lang="en-US" noProof="0" dirty="0"/>
              <a:t>Allocation of shared costs to intervention(s)</a:t>
            </a:r>
          </a:p>
          <a:p>
            <a:pPr>
              <a:buFont typeface="Wingdings" panose="05000000000000000000" pitchFamily="2" charset="2"/>
              <a:buChar char="§"/>
            </a:pPr>
            <a:r>
              <a:rPr lang="en-US" noProof="0" dirty="0"/>
              <a:t>Calculation of total costs </a:t>
            </a:r>
          </a:p>
          <a:p>
            <a:pPr>
              <a:buFont typeface="Wingdings" panose="05000000000000000000" pitchFamily="2" charset="2"/>
              <a:buChar char="§"/>
            </a:pPr>
            <a:r>
              <a:rPr lang="en-US" noProof="0" dirty="0"/>
              <a:t>Estimation of unit costs</a:t>
            </a:r>
          </a:p>
        </p:txBody>
      </p:sp>
    </p:spTree>
    <p:extLst>
      <p:ext uri="{BB962C8B-B14F-4D97-AF65-F5344CB8AC3E}">
        <p14:creationId xmlns:p14="http://schemas.microsoft.com/office/powerpoint/2010/main" val="41740854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8021-4C6B-1DC1-42DB-710A239C3A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F5D379-50E1-A392-BF3B-A18E53181B7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184E862-CE9C-226A-9375-A2B961C01EA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B45DCCA-768F-C479-C832-D3344EA08BBD}"/>
              </a:ext>
            </a:extLst>
          </p:cNvPr>
          <p:cNvSpPr>
            <a:spLocks noGrp="1"/>
          </p:cNvSpPr>
          <p:nvPr>
            <p:ph type="title"/>
          </p:nvPr>
        </p:nvSpPr>
        <p:spPr/>
        <p:txBody>
          <a:bodyPr/>
          <a:lstStyle/>
          <a:p>
            <a:r>
              <a:rPr lang="en-US" noProof="0" dirty="0"/>
              <a:t>Data sources &amp; tools</a:t>
            </a:r>
          </a:p>
        </p:txBody>
      </p:sp>
      <p:sp>
        <p:nvSpPr>
          <p:cNvPr id="5" name="Content Placeholder 4">
            <a:extLst>
              <a:ext uri="{FF2B5EF4-FFF2-40B4-BE49-F238E27FC236}">
                <a16:creationId xmlns:a16="http://schemas.microsoft.com/office/drawing/2014/main" id="{9B5A32A8-8335-F6FF-8328-8B8C98E67C81}"/>
              </a:ext>
            </a:extLst>
          </p:cNvPr>
          <p:cNvSpPr>
            <a:spLocks noGrp="1"/>
          </p:cNvSpPr>
          <p:nvPr>
            <p:ph idx="1"/>
          </p:nvPr>
        </p:nvSpPr>
        <p:spPr>
          <a:xfrm>
            <a:off x="838200" y="1825625"/>
            <a:ext cx="10680032" cy="4351338"/>
          </a:xfrm>
        </p:spPr>
        <p:txBody>
          <a:bodyPr>
            <a:normAutofit/>
          </a:bodyPr>
          <a:lstStyle/>
          <a:p>
            <a:pPr marL="0" indent="0">
              <a:buNone/>
            </a:pPr>
            <a:r>
              <a:rPr lang="en-US" noProof="0" dirty="0"/>
              <a:t>Insert screenshots or pictures of completed tools and other data sources used in this exercise</a:t>
            </a:r>
          </a:p>
        </p:txBody>
      </p:sp>
    </p:spTree>
    <p:extLst>
      <p:ext uri="{BB962C8B-B14F-4D97-AF65-F5344CB8AC3E}">
        <p14:creationId xmlns:p14="http://schemas.microsoft.com/office/powerpoint/2010/main" val="26067338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DA3A-90B2-1C06-318C-69429C27E3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607EB6-4500-7151-EF1F-156508A9297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A4344F7-26A9-5B0D-A7AC-7B30CB4CB28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1412810-0FF4-D0A1-EBC7-BAF54595DCA8}"/>
              </a:ext>
            </a:extLst>
          </p:cNvPr>
          <p:cNvSpPr>
            <a:spLocks noGrp="1"/>
          </p:cNvSpPr>
          <p:nvPr>
            <p:ph type="title"/>
          </p:nvPr>
        </p:nvSpPr>
        <p:spPr/>
        <p:txBody>
          <a:bodyPr/>
          <a:lstStyle/>
          <a:p>
            <a:r>
              <a:rPr lang="en-US" noProof="0" dirty="0"/>
              <a:t>Allocation factors</a:t>
            </a:r>
          </a:p>
        </p:txBody>
      </p:sp>
      <p:sp>
        <p:nvSpPr>
          <p:cNvPr id="5" name="Content Placeholder 4">
            <a:extLst>
              <a:ext uri="{FF2B5EF4-FFF2-40B4-BE49-F238E27FC236}">
                <a16:creationId xmlns:a16="http://schemas.microsoft.com/office/drawing/2014/main" id="{0CBAF0C9-95CE-FA63-1A4B-FF8F0FA7A60D}"/>
              </a:ext>
            </a:extLst>
          </p:cNvPr>
          <p:cNvSpPr>
            <a:spLocks noGrp="1"/>
          </p:cNvSpPr>
          <p:nvPr>
            <p:ph idx="1"/>
          </p:nvPr>
        </p:nvSpPr>
        <p:spPr>
          <a:xfrm>
            <a:off x="838200" y="1825625"/>
            <a:ext cx="10680032" cy="4351338"/>
          </a:xfrm>
        </p:spPr>
        <p:txBody>
          <a:bodyPr>
            <a:normAutofit/>
          </a:bodyPr>
          <a:lstStyle/>
          <a:p>
            <a:pPr marL="0" indent="0">
              <a:buNone/>
            </a:pPr>
            <a:r>
              <a:rPr lang="en-US" noProof="0" dirty="0"/>
              <a:t>Describe which allocation factors were used for shared central inputs</a:t>
            </a:r>
          </a:p>
        </p:txBody>
      </p:sp>
      <p:graphicFrame>
        <p:nvGraphicFramePr>
          <p:cNvPr id="6" name="Table 5">
            <a:extLst>
              <a:ext uri="{FF2B5EF4-FFF2-40B4-BE49-F238E27FC236}">
                <a16:creationId xmlns:a16="http://schemas.microsoft.com/office/drawing/2014/main" id="{CBE3EC4B-2AD3-6489-22B5-BE5F7304CDDD}"/>
              </a:ext>
            </a:extLst>
          </p:cNvPr>
          <p:cNvGraphicFramePr>
            <a:graphicFrameLocks noGrp="1"/>
          </p:cNvGraphicFramePr>
          <p:nvPr>
            <p:extLst>
              <p:ext uri="{D42A27DB-BD31-4B8C-83A1-F6EECF244321}">
                <p14:modId xmlns:p14="http://schemas.microsoft.com/office/powerpoint/2010/main" val="1260458249"/>
              </p:ext>
            </p:extLst>
          </p:nvPr>
        </p:nvGraphicFramePr>
        <p:xfrm>
          <a:off x="755983" y="2757013"/>
          <a:ext cx="10680033" cy="3931920"/>
        </p:xfrm>
        <a:graphic>
          <a:graphicData uri="http://schemas.openxmlformats.org/drawingml/2006/table">
            <a:tbl>
              <a:tblPr firstRow="1" bandRow="1">
                <a:tableStyleId>{5C22544A-7EE6-4342-B048-85BDC9FD1C3A}</a:tableStyleId>
              </a:tblPr>
              <a:tblGrid>
                <a:gridCol w="4336716">
                  <a:extLst>
                    <a:ext uri="{9D8B030D-6E8A-4147-A177-3AD203B41FA5}">
                      <a16:colId xmlns:a16="http://schemas.microsoft.com/office/drawing/2014/main" val="4109356727"/>
                    </a:ext>
                  </a:extLst>
                </a:gridCol>
                <a:gridCol w="2783306">
                  <a:extLst>
                    <a:ext uri="{9D8B030D-6E8A-4147-A177-3AD203B41FA5}">
                      <a16:colId xmlns:a16="http://schemas.microsoft.com/office/drawing/2014/main" val="348119600"/>
                    </a:ext>
                  </a:extLst>
                </a:gridCol>
                <a:gridCol w="3560011">
                  <a:extLst>
                    <a:ext uri="{9D8B030D-6E8A-4147-A177-3AD203B41FA5}">
                      <a16:colId xmlns:a16="http://schemas.microsoft.com/office/drawing/2014/main" val="2713880732"/>
                    </a:ext>
                  </a:extLst>
                </a:gridCol>
              </a:tblGrid>
              <a:tr h="0">
                <a:tc>
                  <a:txBody>
                    <a:bodyPr/>
                    <a:lstStyle/>
                    <a:p>
                      <a:r>
                        <a:rPr lang="en-US" noProof="0" dirty="0"/>
                        <a:t>Cost Input</a:t>
                      </a:r>
                    </a:p>
                  </a:txBody>
                  <a:tcPr/>
                </a:tc>
                <a:tc>
                  <a:txBody>
                    <a:bodyPr/>
                    <a:lstStyle/>
                    <a:p>
                      <a:pPr algn="ctr"/>
                      <a:r>
                        <a:rPr lang="en-US" noProof="0" dirty="0"/>
                        <a:t>Allocation factor used</a:t>
                      </a:r>
                    </a:p>
                  </a:txBody>
                  <a:tcPr/>
                </a:tc>
                <a:tc>
                  <a:txBody>
                    <a:bodyPr/>
                    <a:lstStyle/>
                    <a:p>
                      <a:r>
                        <a:rPr lang="en-US" noProof="0" dirty="0"/>
                        <a:t>Basis or data source</a:t>
                      </a:r>
                    </a:p>
                  </a:txBody>
                  <a:tcPr/>
                </a:tc>
                <a:extLst>
                  <a:ext uri="{0D108BD9-81ED-4DB2-BD59-A6C34878D82A}">
                    <a16:rowId xmlns:a16="http://schemas.microsoft.com/office/drawing/2014/main" val="1603995612"/>
                  </a:ext>
                </a:extLst>
              </a:tr>
              <a:tr h="0">
                <a:tc>
                  <a:txBody>
                    <a:bodyPr/>
                    <a:lstStyle/>
                    <a:p>
                      <a:r>
                        <a:rPr lang="en-US" noProof="0" dirty="0"/>
                        <a:t>Buildings</a:t>
                      </a:r>
                    </a:p>
                  </a:txBody>
                  <a:tcPr/>
                </a:tc>
                <a:tc>
                  <a:txBody>
                    <a:bodyPr/>
                    <a:lstStyle/>
                    <a:p>
                      <a:r>
                        <a:rPr lang="en-US" noProof="0" dirty="0"/>
                        <a:t>[Insert text] </a:t>
                      </a:r>
                    </a:p>
                  </a:txBody>
                  <a:tcPr/>
                </a:tc>
                <a:tc>
                  <a:txBody>
                    <a:bodyPr/>
                    <a:lstStyle/>
                    <a:p>
                      <a:r>
                        <a:rPr lang="en-US" noProof="0" dirty="0"/>
                        <a:t>[Insert text]</a:t>
                      </a:r>
                    </a:p>
                  </a:txBody>
                  <a:tcPr/>
                </a:tc>
                <a:extLst>
                  <a:ext uri="{0D108BD9-81ED-4DB2-BD59-A6C34878D82A}">
                    <a16:rowId xmlns:a16="http://schemas.microsoft.com/office/drawing/2014/main" val="4030720122"/>
                  </a:ext>
                </a:extLst>
              </a:tr>
              <a:tr h="0">
                <a:tc>
                  <a:txBody>
                    <a:bodyPr/>
                    <a:lstStyle/>
                    <a:p>
                      <a:r>
                        <a:rPr lang="en-US" noProof="0" dirty="0"/>
                        <a:t>Vehicles</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1161847957"/>
                  </a:ext>
                </a:extLst>
              </a:tr>
              <a:tr h="0">
                <a:tc>
                  <a:txBody>
                    <a:bodyPr/>
                    <a:lstStyle/>
                    <a:p>
                      <a:r>
                        <a:rPr lang="en-US" noProof="0" dirty="0"/>
                        <a:t>Equipment</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1678008587"/>
                  </a:ext>
                </a:extLst>
              </a:tr>
              <a:tr h="0">
                <a:tc>
                  <a:txBody>
                    <a:bodyPr/>
                    <a:lstStyle/>
                    <a:p>
                      <a:r>
                        <a:rPr lang="en-US" noProof="0" dirty="0"/>
                        <a:t>Personnel</a:t>
                      </a:r>
                    </a:p>
                  </a:txBody>
                  <a:tcPr/>
                </a:tc>
                <a:tc>
                  <a:txBody>
                    <a:bodyPr/>
                    <a:lstStyle/>
                    <a:p>
                      <a:r>
                        <a:rPr lang="en-US" noProof="0" dirty="0" err="1"/>
                        <a:t>E.g</a:t>
                      </a:r>
                      <a:r>
                        <a:rPr lang="en-US" noProof="0" dirty="0"/>
                        <a:t>: 63% on intervention</a:t>
                      </a:r>
                    </a:p>
                  </a:txBody>
                  <a:tcPr/>
                </a:tc>
                <a:tc>
                  <a:txBody>
                    <a:bodyPr/>
                    <a:lstStyle/>
                    <a:p>
                      <a:r>
                        <a:rPr lang="en-US" noProof="0" dirty="0"/>
                        <a:t>Based on staff timesheets</a:t>
                      </a:r>
                    </a:p>
                  </a:txBody>
                  <a:tcPr/>
                </a:tc>
                <a:extLst>
                  <a:ext uri="{0D108BD9-81ED-4DB2-BD59-A6C34878D82A}">
                    <a16:rowId xmlns:a16="http://schemas.microsoft.com/office/drawing/2014/main" val="3392209511"/>
                  </a:ext>
                </a:extLst>
              </a:tr>
              <a:tr h="0">
                <a:tc>
                  <a:txBody>
                    <a:bodyPr/>
                    <a:lstStyle/>
                    <a:p>
                      <a:r>
                        <a:rPr lang="en-US" noProof="0" dirty="0"/>
                        <a:t>Supplies</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1310704328"/>
                  </a:ext>
                </a:extLst>
              </a:tr>
              <a:tr h="0">
                <a:tc>
                  <a:txBody>
                    <a:bodyPr/>
                    <a:lstStyle/>
                    <a:p>
                      <a:r>
                        <a:rPr lang="en-US" noProof="0" dirty="0"/>
                        <a:t>Building operations &amp; maintenance</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1997829396"/>
                  </a:ext>
                </a:extLst>
              </a:tr>
              <a:tr h="0">
                <a:tc>
                  <a:txBody>
                    <a:bodyPr/>
                    <a:lstStyle/>
                    <a:p>
                      <a:r>
                        <a:rPr lang="en-US" noProof="0" dirty="0"/>
                        <a:t>Transport, vehicle operations and maintenance</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2663771068"/>
                  </a:ext>
                </a:extLst>
              </a:tr>
              <a:tr h="0">
                <a:tc>
                  <a:txBody>
                    <a:bodyPr/>
                    <a:lstStyle/>
                    <a:p>
                      <a:r>
                        <a:rPr lang="en-US" noProof="0" dirty="0"/>
                        <a:t>Trainings</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4162496046"/>
                  </a:ext>
                </a:extLst>
              </a:tr>
              <a:tr h="0">
                <a:tc>
                  <a:txBody>
                    <a:bodyPr/>
                    <a:lstStyle/>
                    <a:p>
                      <a:r>
                        <a:rPr lang="en-US" noProof="0" dirty="0"/>
                        <a:t>Other recurrent</a:t>
                      </a:r>
                    </a:p>
                  </a:txBody>
                  <a:tcPr/>
                </a:tc>
                <a:tc>
                  <a:txBody>
                    <a:bodyPr/>
                    <a:lstStyle/>
                    <a:p>
                      <a:r>
                        <a:rPr lang="en-US" noProof="0" dirty="0"/>
                        <a:t>[Insert text]</a:t>
                      </a:r>
                    </a:p>
                  </a:txBody>
                  <a:tcPr/>
                </a:tc>
                <a:tc>
                  <a:txBody>
                    <a:bodyPr/>
                    <a:lstStyle/>
                    <a:p>
                      <a:r>
                        <a:rPr lang="en-US" noProof="0" dirty="0"/>
                        <a:t>[Insert text]</a:t>
                      </a:r>
                    </a:p>
                  </a:txBody>
                  <a:tcPr/>
                </a:tc>
                <a:extLst>
                  <a:ext uri="{0D108BD9-81ED-4DB2-BD59-A6C34878D82A}">
                    <a16:rowId xmlns:a16="http://schemas.microsoft.com/office/drawing/2014/main" val="1091087313"/>
                  </a:ext>
                </a:extLst>
              </a:tr>
            </a:tbl>
          </a:graphicData>
        </a:graphic>
      </p:graphicFrame>
    </p:spTree>
    <p:extLst>
      <p:ext uri="{BB962C8B-B14F-4D97-AF65-F5344CB8AC3E}">
        <p14:creationId xmlns:p14="http://schemas.microsoft.com/office/powerpoint/2010/main" val="35979853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E7B1-F2C2-1223-60E7-FCBA161190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568F1C-551C-CBA5-1622-E0157997A9CE}"/>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4498F530-FDA7-4A36-9820-F648CFEF37B2}"/>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7E1D1B7-7662-24E4-0B7F-6A0FEB3139A0}"/>
              </a:ext>
            </a:extLst>
          </p:cNvPr>
          <p:cNvSpPr>
            <a:spLocks noGrp="1"/>
          </p:cNvSpPr>
          <p:nvPr>
            <p:ph type="title"/>
          </p:nvPr>
        </p:nvSpPr>
        <p:spPr>
          <a:xfrm>
            <a:off x="829128" y="2346551"/>
            <a:ext cx="10515600" cy="1325563"/>
          </a:xfrm>
        </p:spPr>
        <p:txBody>
          <a:bodyPr/>
          <a:lstStyle/>
          <a:p>
            <a:r>
              <a:rPr lang="en-US" noProof="0" dirty="0"/>
              <a:t>Results</a:t>
            </a:r>
          </a:p>
        </p:txBody>
      </p:sp>
    </p:spTree>
    <p:extLst>
      <p:ext uri="{BB962C8B-B14F-4D97-AF65-F5344CB8AC3E}">
        <p14:creationId xmlns:p14="http://schemas.microsoft.com/office/powerpoint/2010/main" val="21295645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3E96-28DC-6F25-DC3D-36B7134854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8DB8AA7-DE7A-802F-734B-0D96860619F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C730A52-5286-0939-15D6-4C39108ECC5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51218BA-9AB4-691A-EB88-0D009283D795}"/>
              </a:ext>
            </a:extLst>
          </p:cNvPr>
          <p:cNvSpPr>
            <a:spLocks noGrp="1"/>
          </p:cNvSpPr>
          <p:nvPr>
            <p:ph type="title"/>
          </p:nvPr>
        </p:nvSpPr>
        <p:spPr/>
        <p:txBody>
          <a:bodyPr/>
          <a:lstStyle/>
          <a:p>
            <a:r>
              <a:rPr lang="en-US" noProof="0" dirty="0"/>
              <a:t>Total costs of intervention(s)</a:t>
            </a:r>
          </a:p>
        </p:txBody>
      </p:sp>
      <p:sp>
        <p:nvSpPr>
          <p:cNvPr id="5" name="Content Placeholder 4">
            <a:extLst>
              <a:ext uri="{FF2B5EF4-FFF2-40B4-BE49-F238E27FC236}">
                <a16:creationId xmlns:a16="http://schemas.microsoft.com/office/drawing/2014/main" id="{E6394C53-259C-BA9A-3018-EA4C79A1392D}"/>
              </a:ext>
            </a:extLst>
          </p:cNvPr>
          <p:cNvSpPr>
            <a:spLocks noGrp="1"/>
          </p:cNvSpPr>
          <p:nvPr>
            <p:ph idx="1"/>
          </p:nvPr>
        </p:nvSpPr>
        <p:spPr>
          <a:xfrm>
            <a:off x="838200" y="1825625"/>
            <a:ext cx="10680032" cy="4351338"/>
          </a:xfrm>
        </p:spPr>
        <p:txBody>
          <a:bodyPr>
            <a:normAutofit/>
          </a:bodyPr>
          <a:lstStyle/>
          <a:p>
            <a:r>
              <a:rPr lang="en-US" noProof="0" dirty="0"/>
              <a:t>Insert a bar chart or stacked column chart showing the total costs of the intervention(s) costed or budgeted. </a:t>
            </a:r>
          </a:p>
          <a:p>
            <a:r>
              <a:rPr lang="en-US" noProof="0" dirty="0"/>
              <a:t>Be sure the graph is labelled in either USD or Local Currency Unit (LCU) and the year of the costs are also specified. </a:t>
            </a:r>
          </a:p>
        </p:txBody>
      </p:sp>
    </p:spTree>
    <p:extLst>
      <p:ext uri="{BB962C8B-B14F-4D97-AF65-F5344CB8AC3E}">
        <p14:creationId xmlns:p14="http://schemas.microsoft.com/office/powerpoint/2010/main" val="4163684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A95A-2788-E963-B4F5-93CA4D74A6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FFD522D-4DB7-6F74-660A-72E9B9DFC3EA}"/>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0A6ED94-EE32-B518-3015-CDD19EE973B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B669653-F555-B426-2DDA-6AA1D5612403}"/>
              </a:ext>
            </a:extLst>
          </p:cNvPr>
          <p:cNvSpPr>
            <a:spLocks noGrp="1"/>
          </p:cNvSpPr>
          <p:nvPr>
            <p:ph type="title"/>
          </p:nvPr>
        </p:nvSpPr>
        <p:spPr/>
        <p:txBody>
          <a:bodyPr/>
          <a:lstStyle/>
          <a:p>
            <a:r>
              <a:rPr lang="en-US" noProof="0" dirty="0"/>
              <a:t>Costs by input category</a:t>
            </a:r>
          </a:p>
        </p:txBody>
      </p:sp>
      <p:sp>
        <p:nvSpPr>
          <p:cNvPr id="5" name="Content Placeholder 4">
            <a:extLst>
              <a:ext uri="{FF2B5EF4-FFF2-40B4-BE49-F238E27FC236}">
                <a16:creationId xmlns:a16="http://schemas.microsoft.com/office/drawing/2014/main" id="{504BD08E-4065-3F35-202A-5470812AE161}"/>
              </a:ext>
            </a:extLst>
          </p:cNvPr>
          <p:cNvSpPr>
            <a:spLocks noGrp="1"/>
          </p:cNvSpPr>
          <p:nvPr>
            <p:ph idx="1"/>
          </p:nvPr>
        </p:nvSpPr>
        <p:spPr>
          <a:xfrm>
            <a:off x="838200" y="1825625"/>
            <a:ext cx="10680032" cy="4351338"/>
          </a:xfrm>
        </p:spPr>
        <p:txBody>
          <a:bodyPr>
            <a:normAutofit/>
          </a:bodyPr>
          <a:lstStyle/>
          <a:p>
            <a:r>
              <a:rPr lang="en-US" noProof="0" dirty="0"/>
              <a:t>Insert a stacked column chart showing the percentage distribution of costs by input category (e.g., personnel, supplies, equipment, transport, </a:t>
            </a:r>
            <a:r>
              <a:rPr lang="en-US" noProof="0" dirty="0" err="1"/>
              <a:t>etc</a:t>
            </a:r>
            <a:r>
              <a:rPr lang="en-US" noProof="0" dirty="0"/>
              <a:t>).</a:t>
            </a:r>
          </a:p>
          <a:p>
            <a:r>
              <a:rPr lang="en-US" noProof="0" dirty="0"/>
              <a:t>Be sure the graph is labelled in either USD or Local Currency Unit (LCU) and the year of the costs are also specified. </a:t>
            </a:r>
          </a:p>
        </p:txBody>
      </p:sp>
    </p:spTree>
    <p:extLst>
      <p:ext uri="{BB962C8B-B14F-4D97-AF65-F5344CB8AC3E}">
        <p14:creationId xmlns:p14="http://schemas.microsoft.com/office/powerpoint/2010/main" val="33063623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EA11-04C3-82C0-28AB-7542738BEA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8AF23D-06C8-7443-F722-DEA19E95033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8A49875-92B1-5386-E1BA-91344A4D6478}"/>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3A2FB13-C1D4-0198-AB22-FD6F41178458}"/>
              </a:ext>
            </a:extLst>
          </p:cNvPr>
          <p:cNvSpPr>
            <a:spLocks noGrp="1"/>
          </p:cNvSpPr>
          <p:nvPr>
            <p:ph type="title"/>
          </p:nvPr>
        </p:nvSpPr>
        <p:spPr/>
        <p:txBody>
          <a:bodyPr/>
          <a:lstStyle/>
          <a:p>
            <a:r>
              <a:rPr lang="en-US" noProof="0" dirty="0"/>
              <a:t>Central vs. direct intervention costs</a:t>
            </a:r>
          </a:p>
        </p:txBody>
      </p:sp>
      <p:sp>
        <p:nvSpPr>
          <p:cNvPr id="5" name="Content Placeholder 4">
            <a:extLst>
              <a:ext uri="{FF2B5EF4-FFF2-40B4-BE49-F238E27FC236}">
                <a16:creationId xmlns:a16="http://schemas.microsoft.com/office/drawing/2014/main" id="{F757095B-6B63-B35B-2824-EFD146D4BE94}"/>
              </a:ext>
            </a:extLst>
          </p:cNvPr>
          <p:cNvSpPr>
            <a:spLocks noGrp="1"/>
          </p:cNvSpPr>
          <p:nvPr>
            <p:ph idx="1"/>
          </p:nvPr>
        </p:nvSpPr>
        <p:spPr>
          <a:xfrm>
            <a:off x="838200" y="1825625"/>
            <a:ext cx="10680032" cy="4351338"/>
          </a:xfrm>
        </p:spPr>
        <p:txBody>
          <a:bodyPr>
            <a:normAutofit/>
          </a:bodyPr>
          <a:lstStyle/>
          <a:p>
            <a:r>
              <a:rPr lang="en-US" noProof="0" dirty="0"/>
              <a:t>Insert a stacked column chart showing the percentage distribution of costs between central (above-intervention) and direct intervention costs.</a:t>
            </a:r>
          </a:p>
          <a:p>
            <a:r>
              <a:rPr lang="en-US" noProof="0" dirty="0"/>
              <a:t>Be sure the graph is labelled in either USD or Local Currency Unit (LCU) and the year of the costs are also specified. </a:t>
            </a:r>
          </a:p>
        </p:txBody>
      </p:sp>
    </p:spTree>
    <p:extLst>
      <p:ext uri="{BB962C8B-B14F-4D97-AF65-F5344CB8AC3E}">
        <p14:creationId xmlns:p14="http://schemas.microsoft.com/office/powerpoint/2010/main" val="20455963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A0362-639A-4E58-8B6B-D0BAB7FCBB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B36CC0-6852-0C19-25C9-E023D199A05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B1AFB79-2C17-2D46-5D21-6EA6B733FCCE}"/>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6EE2134-B51C-8336-0184-F6A7F6CE2CDE}"/>
              </a:ext>
            </a:extLst>
          </p:cNvPr>
          <p:cNvSpPr>
            <a:spLocks noGrp="1"/>
          </p:cNvSpPr>
          <p:nvPr>
            <p:ph type="title"/>
          </p:nvPr>
        </p:nvSpPr>
        <p:spPr/>
        <p:txBody>
          <a:bodyPr/>
          <a:lstStyle/>
          <a:p>
            <a:r>
              <a:rPr lang="en-US" noProof="0" dirty="0"/>
              <a:t>Unit costs</a:t>
            </a:r>
          </a:p>
        </p:txBody>
      </p:sp>
      <p:sp>
        <p:nvSpPr>
          <p:cNvPr id="5" name="Content Placeholder 4">
            <a:extLst>
              <a:ext uri="{FF2B5EF4-FFF2-40B4-BE49-F238E27FC236}">
                <a16:creationId xmlns:a16="http://schemas.microsoft.com/office/drawing/2014/main" id="{0F57FA83-45B3-4EF9-B529-956B807C8B76}"/>
              </a:ext>
            </a:extLst>
          </p:cNvPr>
          <p:cNvSpPr>
            <a:spLocks noGrp="1"/>
          </p:cNvSpPr>
          <p:nvPr>
            <p:ph idx="1"/>
          </p:nvPr>
        </p:nvSpPr>
        <p:spPr>
          <a:xfrm>
            <a:off x="838200" y="1825625"/>
            <a:ext cx="10680032" cy="4351338"/>
          </a:xfrm>
        </p:spPr>
        <p:txBody>
          <a:bodyPr>
            <a:normAutofit/>
          </a:bodyPr>
          <a:lstStyle/>
          <a:p>
            <a:r>
              <a:rPr lang="en-US" noProof="0" dirty="0"/>
              <a:t>Insert chart here (bar chart or box plot) showing unit costs </a:t>
            </a:r>
          </a:p>
          <a:p>
            <a:r>
              <a:rPr lang="en-US" noProof="0" dirty="0"/>
              <a:t>Be sure the graph is labelled in either USD or Local Currency Unit (LCU) and the year of the costs are also specified. </a:t>
            </a:r>
          </a:p>
        </p:txBody>
      </p:sp>
    </p:spTree>
    <p:extLst>
      <p:ext uri="{BB962C8B-B14F-4D97-AF65-F5344CB8AC3E}">
        <p14:creationId xmlns:p14="http://schemas.microsoft.com/office/powerpoint/2010/main" val="180303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3A25-9E79-CFC8-7F2A-51A4D956A89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25BAD6-A6E5-1088-8692-711CD4D47D8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2E20912-5804-470D-D0D7-9C8B58AC603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CE56CAA-1174-3A00-7055-97E10805D8EC}"/>
              </a:ext>
            </a:extLst>
          </p:cNvPr>
          <p:cNvSpPr>
            <a:spLocks noGrp="1"/>
          </p:cNvSpPr>
          <p:nvPr>
            <p:ph type="title"/>
          </p:nvPr>
        </p:nvSpPr>
        <p:spPr/>
        <p:txBody>
          <a:bodyPr/>
          <a:lstStyle/>
          <a:p>
            <a:r>
              <a:rPr lang="en-US" noProof="0" dirty="0"/>
              <a:t>Intervention(s) included in this exercise</a:t>
            </a:r>
          </a:p>
        </p:txBody>
      </p:sp>
      <p:sp>
        <p:nvSpPr>
          <p:cNvPr id="8" name="Rectangle 1">
            <a:extLst>
              <a:ext uri="{FF2B5EF4-FFF2-40B4-BE49-F238E27FC236}">
                <a16:creationId xmlns:a16="http://schemas.microsoft.com/office/drawing/2014/main" id="{F6DA0005-15E8-045C-BAB0-8C5309886B61}"/>
              </a:ext>
            </a:extLst>
          </p:cNvPr>
          <p:cNvSpPr>
            <a:spLocks noGrp="1" noChangeArrowheads="1"/>
          </p:cNvSpPr>
          <p:nvPr>
            <p:ph idx="1"/>
          </p:nvPr>
        </p:nvSpPr>
        <p:spPr bwMode="auto">
          <a:xfrm>
            <a:off x="838200" y="1723526"/>
            <a:ext cx="10515599" cy="455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intervention(s) included in the costing or budgeting exercise: </a:t>
            </a:r>
          </a:p>
          <a:p>
            <a:pPr fontAlgn="base">
              <a:spcAft>
                <a:spcPct val="0"/>
              </a:spcAft>
            </a:pPr>
            <a:r>
              <a:rPr lang="en-US" sz="2400" b="1" noProof="0" dirty="0"/>
              <a:t>Intervention</a:t>
            </a:r>
            <a:r>
              <a:rPr lang="en-US" sz="2400" noProof="0" dirty="0"/>
              <a:t>: [insert text]</a:t>
            </a:r>
          </a:p>
          <a:p>
            <a:pPr fontAlgn="base">
              <a:spcAft>
                <a:spcPct val="0"/>
              </a:spcAft>
            </a:pPr>
            <a:r>
              <a:rPr lang="en-US" sz="2400" b="1" noProof="0" dirty="0"/>
              <a:t>Objective(s): </a:t>
            </a:r>
            <a:r>
              <a:rPr lang="en-US" sz="2400" noProof="0" dirty="0"/>
              <a:t>[insert text]</a:t>
            </a:r>
          </a:p>
          <a:p>
            <a:pPr fontAlgn="base">
              <a:spcAft>
                <a:spcPct val="0"/>
              </a:spcAft>
            </a:pPr>
            <a:r>
              <a:rPr lang="en-US" sz="2400" b="1" noProof="0" dirty="0"/>
              <a:t>Setting</a:t>
            </a:r>
            <a:r>
              <a:rPr lang="en-US" sz="2400" noProof="0" dirty="0"/>
              <a:t>: [insert text]</a:t>
            </a:r>
          </a:p>
          <a:p>
            <a:pPr fontAlgn="base">
              <a:spcAft>
                <a:spcPct val="0"/>
              </a:spcAft>
            </a:pPr>
            <a:r>
              <a:rPr lang="en-US" sz="2400" b="1" noProof="0" dirty="0"/>
              <a:t>Context</a:t>
            </a:r>
            <a:r>
              <a:rPr lang="en-US" sz="2400" noProof="0" dirty="0"/>
              <a:t>: [insert text]</a:t>
            </a:r>
          </a:p>
          <a:p>
            <a:pPr fontAlgn="base">
              <a:spcAft>
                <a:spcPct val="0"/>
              </a:spcAft>
            </a:pPr>
            <a:r>
              <a:rPr lang="en-US" sz="2400" b="1" noProof="0" dirty="0"/>
              <a:t>Population(s) served</a:t>
            </a:r>
            <a:r>
              <a:rPr lang="en-US" sz="2400" noProof="0" dirty="0"/>
              <a:t>: [insert text]</a:t>
            </a:r>
          </a:p>
          <a:p>
            <a:pPr fontAlgn="base">
              <a:spcAft>
                <a:spcPct val="0"/>
              </a:spcAft>
            </a:pPr>
            <a:r>
              <a:rPr lang="en-US" sz="2400" b="1" noProof="0" dirty="0"/>
              <a:t>Implementing CLO</a:t>
            </a:r>
            <a:r>
              <a:rPr lang="en-US" sz="2400" noProof="0" dirty="0"/>
              <a:t>: [insert text]</a:t>
            </a:r>
          </a:p>
          <a:p>
            <a:pPr fontAlgn="base">
              <a:spcAft>
                <a:spcPct val="0"/>
              </a:spcAft>
            </a:pPr>
            <a:r>
              <a:rPr lang="en-US" sz="2400" b="1" noProof="0" dirty="0"/>
              <a:t>Partner(s): </a:t>
            </a:r>
            <a:r>
              <a:rPr lang="en-US" sz="2400" noProof="0" dirty="0"/>
              <a:t>[insert text]</a:t>
            </a:r>
          </a:p>
          <a:p>
            <a:pPr fontAlgn="base">
              <a:spcAft>
                <a:spcPct val="0"/>
              </a:spcAft>
            </a:pPr>
            <a:r>
              <a:rPr lang="en-US" sz="2400" b="1" noProof="0" dirty="0"/>
              <a:t>Output or outcome indicators</a:t>
            </a:r>
            <a:r>
              <a:rPr lang="en-US" sz="2400" noProof="0" dirty="0"/>
              <a:t>: [insert text]</a:t>
            </a:r>
          </a:p>
        </p:txBody>
      </p:sp>
    </p:spTree>
    <p:extLst>
      <p:ext uri="{BB962C8B-B14F-4D97-AF65-F5344CB8AC3E}">
        <p14:creationId xmlns:p14="http://schemas.microsoft.com/office/powerpoint/2010/main" val="37709401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BDE7-F878-1E24-D7C7-8872BED8CF3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18ACAC-7101-6E41-6648-073EF221539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C74F2A43-6E07-5DFF-4ED8-E04837A5A38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66050E1-1399-D148-D7A6-385D6C5BEEFB}"/>
              </a:ext>
            </a:extLst>
          </p:cNvPr>
          <p:cNvSpPr>
            <a:spLocks noGrp="1"/>
          </p:cNvSpPr>
          <p:nvPr>
            <p:ph type="title"/>
          </p:nvPr>
        </p:nvSpPr>
        <p:spPr/>
        <p:txBody>
          <a:bodyPr/>
          <a:lstStyle/>
          <a:p>
            <a:r>
              <a:rPr lang="en-US" noProof="0" dirty="0"/>
              <a:t>Financial vs. economic unit costs</a:t>
            </a:r>
          </a:p>
        </p:txBody>
      </p:sp>
      <p:sp>
        <p:nvSpPr>
          <p:cNvPr id="5" name="Content Placeholder 4">
            <a:extLst>
              <a:ext uri="{FF2B5EF4-FFF2-40B4-BE49-F238E27FC236}">
                <a16:creationId xmlns:a16="http://schemas.microsoft.com/office/drawing/2014/main" id="{8499F7E3-5269-CC67-1C1D-A0DA745970A8}"/>
              </a:ext>
            </a:extLst>
          </p:cNvPr>
          <p:cNvSpPr>
            <a:spLocks noGrp="1"/>
          </p:cNvSpPr>
          <p:nvPr>
            <p:ph idx="1"/>
          </p:nvPr>
        </p:nvSpPr>
        <p:spPr>
          <a:xfrm>
            <a:off x="838200" y="1825625"/>
            <a:ext cx="10680032" cy="4351338"/>
          </a:xfrm>
        </p:spPr>
        <p:txBody>
          <a:bodyPr>
            <a:normAutofit/>
          </a:bodyPr>
          <a:lstStyle/>
          <a:p>
            <a:r>
              <a:rPr lang="en-US" noProof="0" dirty="0"/>
              <a:t>Use bars or stacked columns to highlight the difference between financial and economic unit cost. </a:t>
            </a:r>
          </a:p>
          <a:p>
            <a:r>
              <a:rPr lang="en-US" noProof="0" dirty="0"/>
              <a:t>Be sure the graph is labelled in either USD or Local Currency Unit (LCU) and the year of the costs are also specified. Specify financial = expenditures only while economic includes in-kind contributions and capital treatment. </a:t>
            </a:r>
          </a:p>
        </p:txBody>
      </p:sp>
    </p:spTree>
    <p:extLst>
      <p:ext uri="{BB962C8B-B14F-4D97-AF65-F5344CB8AC3E}">
        <p14:creationId xmlns:p14="http://schemas.microsoft.com/office/powerpoint/2010/main" val="137806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45E0-84DC-C9A2-902E-F43936EDD0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61BB01-A3AE-DD3A-89E8-858562B2408A}"/>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6522F62E-2DD5-BC70-397F-36A41C5B780B}"/>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C6DF48E-7399-F42E-8549-8C15482D43FE}"/>
              </a:ext>
            </a:extLst>
          </p:cNvPr>
          <p:cNvSpPr>
            <a:spLocks noGrp="1"/>
          </p:cNvSpPr>
          <p:nvPr>
            <p:ph type="title"/>
          </p:nvPr>
        </p:nvSpPr>
        <p:spPr>
          <a:xfrm>
            <a:off x="829128" y="2346551"/>
            <a:ext cx="10515600" cy="1325563"/>
          </a:xfrm>
        </p:spPr>
        <p:txBody>
          <a:bodyPr/>
          <a:lstStyle/>
          <a:p>
            <a:r>
              <a:rPr lang="en-US" noProof="0" dirty="0"/>
              <a:t>Discussion</a:t>
            </a:r>
          </a:p>
        </p:txBody>
      </p:sp>
    </p:spTree>
    <p:extLst>
      <p:ext uri="{BB962C8B-B14F-4D97-AF65-F5344CB8AC3E}">
        <p14:creationId xmlns:p14="http://schemas.microsoft.com/office/powerpoint/2010/main" val="42057955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4409-E645-59C0-DC6C-10EDE9A096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E75FCBF-36D7-D38D-D5FA-D799EC7798D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A5C6FAB-FCB2-8B8E-CD69-1BA164DCAE8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0E24B8-3074-BFFB-E217-D696C3294AF6}"/>
              </a:ext>
            </a:extLst>
          </p:cNvPr>
          <p:cNvSpPr>
            <a:spLocks noGrp="1"/>
          </p:cNvSpPr>
          <p:nvPr>
            <p:ph type="title"/>
          </p:nvPr>
        </p:nvSpPr>
        <p:spPr/>
        <p:txBody>
          <a:bodyPr/>
          <a:lstStyle/>
          <a:p>
            <a:r>
              <a:rPr lang="en-US" noProof="0" dirty="0"/>
              <a:t>Using results for planning, budgeting &amp; advocacy</a:t>
            </a:r>
          </a:p>
        </p:txBody>
      </p:sp>
      <p:sp>
        <p:nvSpPr>
          <p:cNvPr id="5" name="Content Placeholder 4">
            <a:extLst>
              <a:ext uri="{FF2B5EF4-FFF2-40B4-BE49-F238E27FC236}">
                <a16:creationId xmlns:a16="http://schemas.microsoft.com/office/drawing/2014/main" id="{3B09E1C3-7D22-0C4B-F533-CDFD90B08853}"/>
              </a:ext>
            </a:extLst>
          </p:cNvPr>
          <p:cNvSpPr>
            <a:spLocks noGrp="1"/>
          </p:cNvSpPr>
          <p:nvPr>
            <p:ph idx="1"/>
          </p:nvPr>
        </p:nvSpPr>
        <p:spPr>
          <a:xfrm>
            <a:off x="838200" y="1825625"/>
            <a:ext cx="10680032" cy="4351338"/>
          </a:xfrm>
        </p:spPr>
        <p:txBody>
          <a:bodyPr>
            <a:normAutofit lnSpcReduction="10000"/>
          </a:bodyPr>
          <a:lstStyle/>
          <a:p>
            <a:pPr marL="0" indent="0">
              <a:buNone/>
            </a:pPr>
            <a:r>
              <a:rPr lang="en-US" noProof="0" dirty="0"/>
              <a:t>We will discuss how these results can be applied to:</a:t>
            </a:r>
          </a:p>
          <a:p>
            <a:pPr marL="514350" indent="-514350">
              <a:buAutoNum type="arabicPeriod"/>
            </a:pPr>
            <a:r>
              <a:rPr lang="en-US" b="1" noProof="0" dirty="0"/>
              <a:t>Monitoring</a:t>
            </a:r>
            <a:r>
              <a:rPr lang="en-US" noProof="0" dirty="0"/>
              <a:t>: track performance and spending patterns over time</a:t>
            </a:r>
          </a:p>
          <a:p>
            <a:pPr marL="514350" indent="-514350">
              <a:buAutoNum type="arabicPeriod"/>
            </a:pPr>
            <a:r>
              <a:rPr lang="en-US" b="1" noProof="0" dirty="0"/>
              <a:t>Efficiency</a:t>
            </a:r>
            <a:r>
              <a:rPr lang="en-US" noProof="0" dirty="0"/>
              <a:t>: identify opportunities to maximize outputs and resource use</a:t>
            </a:r>
          </a:p>
          <a:p>
            <a:pPr marL="514350" indent="-514350">
              <a:buAutoNum type="arabicPeriod"/>
            </a:pPr>
            <a:r>
              <a:rPr lang="en-US" b="1" noProof="0" dirty="0"/>
              <a:t>Funding proposals</a:t>
            </a:r>
            <a:r>
              <a:rPr lang="en-US" noProof="0" dirty="0"/>
              <a:t>: strengthen requests with transparent and evidence-based data</a:t>
            </a:r>
          </a:p>
          <a:p>
            <a:pPr marL="514350" indent="-514350">
              <a:buAutoNum type="arabicPeriod"/>
            </a:pPr>
            <a:r>
              <a:rPr lang="en-US" b="1" noProof="0" dirty="0"/>
              <a:t>Short-term budgeting</a:t>
            </a:r>
            <a:r>
              <a:rPr lang="en-US" noProof="0" dirty="0"/>
              <a:t>: improve realism of annual budgets and planning</a:t>
            </a:r>
          </a:p>
          <a:p>
            <a:pPr marL="514350" indent="-514350">
              <a:buAutoNum type="arabicPeriod"/>
            </a:pPr>
            <a:r>
              <a:rPr lang="en-US" b="1" noProof="0" dirty="0"/>
              <a:t>Medium to long-term planning</a:t>
            </a:r>
            <a:r>
              <a:rPr lang="en-US" noProof="0" dirty="0"/>
              <a:t>: inform scale-up and resource mobilization</a:t>
            </a:r>
          </a:p>
        </p:txBody>
      </p:sp>
    </p:spTree>
    <p:extLst>
      <p:ext uri="{BB962C8B-B14F-4D97-AF65-F5344CB8AC3E}">
        <p14:creationId xmlns:p14="http://schemas.microsoft.com/office/powerpoint/2010/main" val="34276476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ACE2-CCDE-A180-02A1-9645650839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BD1A89-1A94-6A11-9FD4-5500592E7524}"/>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D15F253-FB04-8E69-3CB4-8B56F94941F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683F06D-8811-E91E-0966-05C3B8D7A168}"/>
              </a:ext>
            </a:extLst>
          </p:cNvPr>
          <p:cNvSpPr>
            <a:spLocks noGrp="1"/>
          </p:cNvSpPr>
          <p:nvPr>
            <p:ph type="title"/>
          </p:nvPr>
        </p:nvSpPr>
        <p:spPr/>
        <p:txBody>
          <a:bodyPr/>
          <a:lstStyle/>
          <a:p>
            <a:r>
              <a:rPr lang="en-US" noProof="0" dirty="0"/>
              <a:t>Applying results for monitoring</a:t>
            </a:r>
          </a:p>
        </p:txBody>
      </p:sp>
      <p:sp>
        <p:nvSpPr>
          <p:cNvPr id="5" name="Content Placeholder 4">
            <a:extLst>
              <a:ext uri="{FF2B5EF4-FFF2-40B4-BE49-F238E27FC236}">
                <a16:creationId xmlns:a16="http://schemas.microsoft.com/office/drawing/2014/main" id="{077A1419-CA36-4A41-EEBF-898D46C55AB5}"/>
              </a:ext>
            </a:extLst>
          </p:cNvPr>
          <p:cNvSpPr>
            <a:spLocks noGrp="1"/>
          </p:cNvSpPr>
          <p:nvPr>
            <p:ph idx="1"/>
          </p:nvPr>
        </p:nvSpPr>
        <p:spPr>
          <a:xfrm>
            <a:off x="838200" y="1825625"/>
            <a:ext cx="10680032" cy="4351338"/>
          </a:xfrm>
        </p:spPr>
        <p:txBody>
          <a:bodyPr>
            <a:normAutofit fontScale="92500" lnSpcReduction="20000"/>
          </a:bodyPr>
          <a:lstStyle/>
          <a:p>
            <a:pPr marL="0" indent="0">
              <a:buNone/>
            </a:pPr>
            <a:r>
              <a:rPr lang="en-US" noProof="0" dirty="0"/>
              <a:t>[Costing or budgeting] can be used to track performance and resource use over time. </a:t>
            </a:r>
          </a:p>
          <a:p>
            <a:pPr marL="0" indent="0">
              <a:buNone/>
            </a:pPr>
            <a:r>
              <a:rPr lang="en-US" noProof="0" dirty="0"/>
              <a:t>Discussion questions: </a:t>
            </a:r>
          </a:p>
          <a:p>
            <a:r>
              <a:rPr lang="en-US" noProof="0" dirty="0"/>
              <a:t>How may trends in unit costs over time tell us about efficiently intervention is being delivered?</a:t>
            </a:r>
          </a:p>
          <a:p>
            <a:r>
              <a:rPr lang="en-US" noProof="0" dirty="0"/>
              <a:t>How may the distribution of costs across inputs (e.g. personnel, supplies, transport) change over time? What inputs may be consistently under-or over-estimated?</a:t>
            </a:r>
          </a:p>
          <a:p>
            <a:r>
              <a:rPr lang="en-US" noProof="0" dirty="0"/>
              <a:t>How do budgeted resources compared with observed costs? What explains any gaps?</a:t>
            </a:r>
          </a:p>
          <a:p>
            <a:r>
              <a:rPr lang="en-US" noProof="0" dirty="0"/>
              <a:t>Are in-kind contributions being tracked? Are they growing or declining and what does that mean for sustainability?</a:t>
            </a:r>
          </a:p>
        </p:txBody>
      </p:sp>
    </p:spTree>
    <p:extLst>
      <p:ext uri="{BB962C8B-B14F-4D97-AF65-F5344CB8AC3E}">
        <p14:creationId xmlns:p14="http://schemas.microsoft.com/office/powerpoint/2010/main" val="35524919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5CBE-CDFC-0781-4A04-060A94ED89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093FA1-0888-21B1-5EDF-FDBB82E291C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BCB9DE4-2C3D-33EA-3E86-274D79A8C63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5F2C229-684D-D38D-9577-05E003C00B81}"/>
              </a:ext>
            </a:extLst>
          </p:cNvPr>
          <p:cNvSpPr>
            <a:spLocks noGrp="1"/>
          </p:cNvSpPr>
          <p:nvPr>
            <p:ph type="title"/>
          </p:nvPr>
        </p:nvSpPr>
        <p:spPr/>
        <p:txBody>
          <a:bodyPr/>
          <a:lstStyle/>
          <a:p>
            <a:r>
              <a:rPr lang="en-US" noProof="0" dirty="0"/>
              <a:t>Applying results for efficiency</a:t>
            </a:r>
          </a:p>
        </p:txBody>
      </p:sp>
      <p:sp>
        <p:nvSpPr>
          <p:cNvPr id="5" name="Content Placeholder 4">
            <a:extLst>
              <a:ext uri="{FF2B5EF4-FFF2-40B4-BE49-F238E27FC236}">
                <a16:creationId xmlns:a16="http://schemas.microsoft.com/office/drawing/2014/main" id="{B43FF4AB-F387-0A5F-371A-5775CE7FB96C}"/>
              </a:ext>
            </a:extLst>
          </p:cNvPr>
          <p:cNvSpPr>
            <a:spLocks noGrp="1"/>
          </p:cNvSpPr>
          <p:nvPr>
            <p:ph idx="1"/>
          </p:nvPr>
        </p:nvSpPr>
        <p:spPr>
          <a:xfrm>
            <a:off x="838200" y="1825625"/>
            <a:ext cx="10680032" cy="4351338"/>
          </a:xfrm>
        </p:spPr>
        <p:txBody>
          <a:bodyPr>
            <a:normAutofit fontScale="85000" lnSpcReduction="20000"/>
          </a:bodyPr>
          <a:lstStyle/>
          <a:p>
            <a:pPr marL="0" indent="0">
              <a:buNone/>
            </a:pPr>
            <a:r>
              <a:rPr lang="en-US" noProof="0" dirty="0"/>
              <a:t>[Costing or budgeting] can be used to help identify opportunities to improve efficiency: increasing outputs without compromising quality or equity. </a:t>
            </a:r>
          </a:p>
          <a:p>
            <a:pPr marL="0" indent="0">
              <a:buNone/>
            </a:pPr>
            <a:r>
              <a:rPr lang="en-US" noProof="0" dirty="0"/>
              <a:t>Discussion questions: </a:t>
            </a:r>
          </a:p>
          <a:p>
            <a:r>
              <a:rPr lang="en-US" noProof="0" dirty="0"/>
              <a:t>Might unit costs vary significantly across sites, populations, delivery models or CLOs, and why?</a:t>
            </a:r>
          </a:p>
          <a:p>
            <a:r>
              <a:rPr lang="en-US" noProof="0" dirty="0"/>
              <a:t>Which cost inputs (</a:t>
            </a:r>
            <a:r>
              <a:rPr lang="en-US" noProof="0" dirty="0" err="1"/>
              <a:t>e.g</a:t>
            </a:r>
            <a:r>
              <a:rPr lang="en-US" noProof="0" dirty="0"/>
              <a:t>, personnel, transport, supplies) are the largest drivers? Can these be managed differently? </a:t>
            </a:r>
          </a:p>
          <a:p>
            <a:r>
              <a:rPr lang="en-US" noProof="0" dirty="0"/>
              <a:t>How do financial vs. economic costs change the picture? What unpaid or in-kind contributions are being relied on?</a:t>
            </a:r>
          </a:p>
          <a:p>
            <a:r>
              <a:rPr lang="en-US" noProof="0" dirty="0"/>
              <a:t>Are greater costs linked to greater outcomes or quality or equity? </a:t>
            </a:r>
          </a:p>
          <a:p>
            <a:r>
              <a:rPr lang="en-US" noProof="0" dirty="0"/>
              <a:t>What lessons can inform scaling up efficient approaches, without undermining sustainability or community priorities?</a:t>
            </a:r>
          </a:p>
        </p:txBody>
      </p:sp>
    </p:spTree>
    <p:extLst>
      <p:ext uri="{BB962C8B-B14F-4D97-AF65-F5344CB8AC3E}">
        <p14:creationId xmlns:p14="http://schemas.microsoft.com/office/powerpoint/2010/main" val="3857162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AA9A-A53C-BD58-57DC-2531A9ED4D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35F77F-F301-7343-6EE3-5EC88735D5B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655059E-FC67-13CF-99F5-B91A6068329E}"/>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3FCBE3-FEEC-3E8F-2B77-F4A9D1C36DE0}"/>
              </a:ext>
            </a:extLst>
          </p:cNvPr>
          <p:cNvSpPr>
            <a:spLocks noGrp="1"/>
          </p:cNvSpPr>
          <p:nvPr>
            <p:ph type="title"/>
          </p:nvPr>
        </p:nvSpPr>
        <p:spPr/>
        <p:txBody>
          <a:bodyPr/>
          <a:lstStyle/>
          <a:p>
            <a:r>
              <a:rPr lang="en-US" noProof="0" dirty="0"/>
              <a:t>Applying results for funding proposals</a:t>
            </a:r>
          </a:p>
        </p:txBody>
      </p:sp>
      <p:sp>
        <p:nvSpPr>
          <p:cNvPr id="5" name="Content Placeholder 4">
            <a:extLst>
              <a:ext uri="{FF2B5EF4-FFF2-40B4-BE49-F238E27FC236}">
                <a16:creationId xmlns:a16="http://schemas.microsoft.com/office/drawing/2014/main" id="{AACB295D-3CC4-A5D7-EB99-19E29AA1C0EC}"/>
              </a:ext>
            </a:extLst>
          </p:cNvPr>
          <p:cNvSpPr>
            <a:spLocks noGrp="1"/>
          </p:cNvSpPr>
          <p:nvPr>
            <p:ph idx="1"/>
          </p:nvPr>
        </p:nvSpPr>
        <p:spPr>
          <a:xfrm>
            <a:off x="838200" y="1825625"/>
            <a:ext cx="10680032" cy="4351338"/>
          </a:xfrm>
        </p:spPr>
        <p:txBody>
          <a:bodyPr>
            <a:normAutofit fontScale="92500" lnSpcReduction="20000"/>
          </a:bodyPr>
          <a:lstStyle/>
          <a:p>
            <a:pPr marL="0" indent="0">
              <a:buNone/>
            </a:pPr>
            <a:r>
              <a:rPr lang="en-US" noProof="0" dirty="0"/>
              <a:t>[Costing or budgeting] can strengthen funding requests. </a:t>
            </a:r>
          </a:p>
          <a:p>
            <a:pPr marL="0" indent="0">
              <a:buNone/>
            </a:pPr>
            <a:r>
              <a:rPr lang="en-US" noProof="0" dirty="0"/>
              <a:t>Discussion questions: </a:t>
            </a:r>
          </a:p>
          <a:p>
            <a:r>
              <a:rPr lang="en-US" noProof="0" dirty="0"/>
              <a:t>How can unit costs be used to estimate ball-park resource needs for funder targets (</a:t>
            </a:r>
            <a:r>
              <a:rPr lang="en-US" noProof="0" dirty="0" err="1"/>
              <a:t>e.g</a:t>
            </a:r>
            <a:r>
              <a:rPr lang="en-US" noProof="0" dirty="0"/>
              <a:t> x people reached or y tests conducted)?</a:t>
            </a:r>
          </a:p>
          <a:p>
            <a:r>
              <a:rPr lang="en-US" noProof="0" dirty="0"/>
              <a:t>Which inputs or activities require the largest resources, and how can this be explained transparently?</a:t>
            </a:r>
          </a:p>
          <a:p>
            <a:r>
              <a:rPr lang="en-US" noProof="0" dirty="0"/>
              <a:t>What do results reveal about central costs needed to support interventions?</a:t>
            </a:r>
          </a:p>
          <a:p>
            <a:r>
              <a:rPr lang="en-US" noProof="0" dirty="0"/>
              <a:t>How do economic costs highlight community contributions that should be budgeted for in the future?</a:t>
            </a:r>
          </a:p>
          <a:p>
            <a:r>
              <a:rPr lang="en-US" noProof="0" dirty="0"/>
              <a:t>How can results help justify funding gaps or advocate for fair compensation of community-led work?</a:t>
            </a:r>
          </a:p>
        </p:txBody>
      </p:sp>
    </p:spTree>
    <p:extLst>
      <p:ext uri="{BB962C8B-B14F-4D97-AF65-F5344CB8AC3E}">
        <p14:creationId xmlns:p14="http://schemas.microsoft.com/office/powerpoint/2010/main" val="4661255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756A-9595-E6D8-2146-23BFC50B00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F32F7E-F9B6-50D8-3504-1E728D094B2A}"/>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9FF5909-9163-A931-9F1C-44291F5D830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0F0E050-ACBE-F934-FF25-BB79F16281CF}"/>
              </a:ext>
            </a:extLst>
          </p:cNvPr>
          <p:cNvSpPr>
            <a:spLocks noGrp="1"/>
          </p:cNvSpPr>
          <p:nvPr>
            <p:ph type="title"/>
          </p:nvPr>
        </p:nvSpPr>
        <p:spPr/>
        <p:txBody>
          <a:bodyPr/>
          <a:lstStyle/>
          <a:p>
            <a:r>
              <a:rPr lang="en-US" noProof="0" dirty="0"/>
              <a:t>Applying results for short-term budgeting</a:t>
            </a:r>
          </a:p>
        </p:txBody>
      </p:sp>
      <p:sp>
        <p:nvSpPr>
          <p:cNvPr id="5" name="Content Placeholder 4">
            <a:extLst>
              <a:ext uri="{FF2B5EF4-FFF2-40B4-BE49-F238E27FC236}">
                <a16:creationId xmlns:a16="http://schemas.microsoft.com/office/drawing/2014/main" id="{380718BA-ADE4-4339-8011-B5E5BFE9B39A}"/>
              </a:ext>
            </a:extLst>
          </p:cNvPr>
          <p:cNvSpPr>
            <a:spLocks noGrp="1"/>
          </p:cNvSpPr>
          <p:nvPr>
            <p:ph idx="1"/>
          </p:nvPr>
        </p:nvSpPr>
        <p:spPr>
          <a:xfrm>
            <a:off x="838200" y="1825625"/>
            <a:ext cx="10680032" cy="4351338"/>
          </a:xfrm>
        </p:spPr>
        <p:txBody>
          <a:bodyPr>
            <a:normAutofit fontScale="85000" lnSpcReduction="20000"/>
          </a:bodyPr>
          <a:lstStyle/>
          <a:p>
            <a:pPr marL="0" indent="0">
              <a:buNone/>
            </a:pPr>
            <a:r>
              <a:rPr lang="en-US" noProof="0" dirty="0"/>
              <a:t>[Costing or budgeting] can provide a realistic foundation for annual planning and resource allocation.</a:t>
            </a:r>
          </a:p>
          <a:p>
            <a:pPr marL="0" indent="0">
              <a:buNone/>
            </a:pPr>
            <a:r>
              <a:rPr lang="en-US" noProof="0" dirty="0"/>
              <a:t>Discussion questions: </a:t>
            </a:r>
          </a:p>
          <a:p>
            <a:r>
              <a:rPr lang="en-US" noProof="0" dirty="0"/>
              <a:t>Are next year’s budgets aligned with past cost evidence (e.g. actual prices, observed activity levels)</a:t>
            </a:r>
          </a:p>
          <a:p>
            <a:r>
              <a:rPr lang="en-US" noProof="0" dirty="0"/>
              <a:t>Do budgeted quantities and targets seem realistic compared to what was achieved before?</a:t>
            </a:r>
          </a:p>
          <a:p>
            <a:r>
              <a:rPr lang="en-US" noProof="0" dirty="0"/>
              <a:t>Do the input cost proportions (e.g. personnel, transport, supplies) match typical patterns, or are there big deviations that need review?</a:t>
            </a:r>
          </a:p>
          <a:p>
            <a:r>
              <a:rPr lang="en-US" noProof="0" dirty="0"/>
              <a:t>Are capital costs (equipment, buildings), correctly planned for when they will be purchased or replaced?</a:t>
            </a:r>
          </a:p>
          <a:p>
            <a:r>
              <a:rPr lang="en-US" noProof="0" dirty="0"/>
              <a:t>How do economic costs signal resources that may need to be budgeted in the future (e.g., volunteer time, donated venues)?</a:t>
            </a:r>
          </a:p>
          <a:p>
            <a:endParaRPr lang="en-US" noProof="0" dirty="0"/>
          </a:p>
        </p:txBody>
      </p:sp>
    </p:spTree>
    <p:extLst>
      <p:ext uri="{BB962C8B-B14F-4D97-AF65-F5344CB8AC3E}">
        <p14:creationId xmlns:p14="http://schemas.microsoft.com/office/powerpoint/2010/main" val="51037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C63F-CC1F-EF7C-48D3-FB9AD9E4C12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06B8E5F-36F5-C91B-7334-59E3831D693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1A6D3A8-C472-0A7C-0A2F-83893C20B66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15ECF9F-9F56-2620-C64F-C609077F187C}"/>
              </a:ext>
            </a:extLst>
          </p:cNvPr>
          <p:cNvSpPr>
            <a:spLocks noGrp="1"/>
          </p:cNvSpPr>
          <p:nvPr>
            <p:ph type="title"/>
          </p:nvPr>
        </p:nvSpPr>
        <p:spPr/>
        <p:txBody>
          <a:bodyPr/>
          <a:lstStyle/>
          <a:p>
            <a:r>
              <a:rPr lang="en-US" noProof="0" dirty="0"/>
              <a:t>Applying results for medium- to long-term planning &amp; resource mobilization</a:t>
            </a:r>
          </a:p>
        </p:txBody>
      </p:sp>
      <p:sp>
        <p:nvSpPr>
          <p:cNvPr id="5" name="Content Placeholder 4">
            <a:extLst>
              <a:ext uri="{FF2B5EF4-FFF2-40B4-BE49-F238E27FC236}">
                <a16:creationId xmlns:a16="http://schemas.microsoft.com/office/drawing/2014/main" id="{29D5829B-A098-F164-9B73-02B5FCF7C0FE}"/>
              </a:ext>
            </a:extLst>
          </p:cNvPr>
          <p:cNvSpPr>
            <a:spLocks noGrp="1"/>
          </p:cNvSpPr>
          <p:nvPr>
            <p:ph idx="1"/>
          </p:nvPr>
        </p:nvSpPr>
        <p:spPr>
          <a:xfrm>
            <a:off x="838200" y="1825625"/>
            <a:ext cx="10680032" cy="4351338"/>
          </a:xfrm>
        </p:spPr>
        <p:txBody>
          <a:bodyPr>
            <a:normAutofit fontScale="85000" lnSpcReduction="20000"/>
          </a:bodyPr>
          <a:lstStyle/>
          <a:p>
            <a:pPr marL="0" indent="0">
              <a:buNone/>
            </a:pPr>
            <a:r>
              <a:rPr lang="en-US" noProof="0" dirty="0"/>
              <a:t>[Costing or budgeting] can inform strategic plans, resource mobilization, and sustainability discussions. </a:t>
            </a:r>
          </a:p>
          <a:p>
            <a:pPr marL="0" indent="0">
              <a:buNone/>
            </a:pPr>
            <a:r>
              <a:rPr lang="en-US" noProof="0" dirty="0"/>
              <a:t>Discussion questions: </a:t>
            </a:r>
          </a:p>
          <a:p>
            <a:r>
              <a:rPr lang="en-US" noProof="0" dirty="0"/>
              <a:t>What do average unit costs (and their ranges) suggest about the resources needed to scale up interventions?</a:t>
            </a:r>
          </a:p>
          <a:p>
            <a:r>
              <a:rPr lang="en-US" noProof="0" dirty="0"/>
              <a:t>How do results help estimate the resources required for CLOs to reach key and vulnerable populations in national planning processes?</a:t>
            </a:r>
          </a:p>
          <a:p>
            <a:r>
              <a:rPr lang="en-US" noProof="0" dirty="0"/>
              <a:t>What do economic costs reveal about in-kind contributions? How should these be valued in future planning?</a:t>
            </a:r>
          </a:p>
          <a:p>
            <a:r>
              <a:rPr lang="en-US" noProof="0" dirty="0"/>
              <a:t>How can results strengthen advocacy for sustainable funding at national and international levels?</a:t>
            </a:r>
          </a:p>
          <a:p>
            <a:r>
              <a:rPr lang="en-US" noProof="0" dirty="0"/>
              <a:t>What implications do the findings have for long-term sustainability of community-led interventions?</a:t>
            </a:r>
          </a:p>
          <a:p>
            <a:endParaRPr lang="en-US" noProof="0" dirty="0"/>
          </a:p>
        </p:txBody>
      </p:sp>
    </p:spTree>
    <p:extLst>
      <p:ext uri="{BB962C8B-B14F-4D97-AF65-F5344CB8AC3E}">
        <p14:creationId xmlns:p14="http://schemas.microsoft.com/office/powerpoint/2010/main" val="14348770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B4BC-4402-E73C-03E7-CD4D22D27BB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088C04B-FC99-3C6F-BEEC-E2BCAB2BD798}"/>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86EC233A-2B44-BF84-A449-FDEFB121E195}"/>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01A5CD2-12AB-857F-82C7-66C4ECF4BA4B}"/>
              </a:ext>
            </a:extLst>
          </p:cNvPr>
          <p:cNvSpPr>
            <a:spLocks noGrp="1"/>
          </p:cNvSpPr>
          <p:nvPr>
            <p:ph type="title"/>
          </p:nvPr>
        </p:nvSpPr>
        <p:spPr>
          <a:xfrm>
            <a:off x="829128" y="2346551"/>
            <a:ext cx="10515600" cy="1325563"/>
          </a:xfrm>
        </p:spPr>
        <p:txBody>
          <a:bodyPr/>
          <a:lstStyle/>
          <a:p>
            <a:r>
              <a:rPr lang="en-US" noProof="0" dirty="0"/>
              <a:t>Closing &amp; reflections</a:t>
            </a:r>
          </a:p>
        </p:txBody>
      </p:sp>
    </p:spTree>
    <p:extLst>
      <p:ext uri="{BB962C8B-B14F-4D97-AF65-F5344CB8AC3E}">
        <p14:creationId xmlns:p14="http://schemas.microsoft.com/office/powerpoint/2010/main" val="379933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BBB1-9A2E-74BB-85BD-2269DC0822C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7E46E0-A0EE-7033-545D-45D65172687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5E33346-4C3C-8162-F806-6C62AE4A4D2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8AC38A-4C1A-EB9B-525F-002A3B11788B}"/>
              </a:ext>
            </a:extLst>
          </p:cNvPr>
          <p:cNvSpPr>
            <a:spLocks noGrp="1"/>
          </p:cNvSpPr>
          <p:nvPr>
            <p:ph type="title"/>
          </p:nvPr>
        </p:nvSpPr>
        <p:spPr/>
        <p:txBody>
          <a:bodyPr/>
          <a:lstStyle/>
          <a:p>
            <a:r>
              <a:rPr lang="en-US" noProof="0" dirty="0"/>
              <a:t>Defining exercise purpose and scope</a:t>
            </a:r>
          </a:p>
        </p:txBody>
      </p:sp>
      <p:sp>
        <p:nvSpPr>
          <p:cNvPr id="8" name="Rectangle 1">
            <a:extLst>
              <a:ext uri="{FF2B5EF4-FFF2-40B4-BE49-F238E27FC236}">
                <a16:creationId xmlns:a16="http://schemas.microsoft.com/office/drawing/2014/main" id="{0BFB1517-D10D-9075-093D-31FC6B2A0F26}"/>
              </a:ext>
            </a:extLst>
          </p:cNvPr>
          <p:cNvSpPr>
            <a:spLocks noGrp="1" noChangeArrowheads="1"/>
          </p:cNvSpPr>
          <p:nvPr>
            <p:ph idx="1"/>
          </p:nvPr>
        </p:nvSpPr>
        <p:spPr bwMode="auto">
          <a:xfrm>
            <a:off x="838200" y="1843240"/>
            <a:ext cx="10515599" cy="43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purpose and scope of the exercise. </a:t>
            </a:r>
          </a:p>
          <a:p>
            <a:pPr fontAlgn="base">
              <a:spcAft>
                <a:spcPct val="0"/>
              </a:spcAft>
            </a:pPr>
            <a:r>
              <a:rPr lang="en-US" sz="2400" b="1" noProof="0" dirty="0"/>
              <a:t>Purpose</a:t>
            </a:r>
            <a:r>
              <a:rPr lang="en-US" sz="2400" noProof="0" dirty="0"/>
              <a:t>: [insert text]</a:t>
            </a:r>
          </a:p>
          <a:p>
            <a:pPr fontAlgn="base">
              <a:spcAft>
                <a:spcPct val="0"/>
              </a:spcAft>
            </a:pPr>
            <a:r>
              <a:rPr lang="en-US" sz="2400" b="1" noProof="0" dirty="0"/>
              <a:t>Perspective: </a:t>
            </a:r>
            <a:r>
              <a:rPr lang="en-US" sz="2400" noProof="0" dirty="0"/>
              <a:t>[insert text]</a:t>
            </a:r>
          </a:p>
          <a:p>
            <a:pPr fontAlgn="base">
              <a:spcAft>
                <a:spcPct val="0"/>
              </a:spcAft>
            </a:pPr>
            <a:r>
              <a:rPr lang="en-US" sz="2400" b="1" noProof="0" dirty="0"/>
              <a:t>Time horizon</a:t>
            </a:r>
            <a:r>
              <a:rPr lang="en-US" sz="2400" noProof="0" dirty="0"/>
              <a:t>: [insert text]</a:t>
            </a:r>
          </a:p>
          <a:p>
            <a:pPr fontAlgn="base">
              <a:spcAft>
                <a:spcPct val="0"/>
              </a:spcAft>
            </a:pPr>
            <a:r>
              <a:rPr lang="en-US" sz="2400" b="1" noProof="0" dirty="0"/>
              <a:t>Types of costs: </a:t>
            </a:r>
            <a:r>
              <a:rPr lang="en-US" sz="2400" noProof="0" dirty="0"/>
              <a:t>[financial or economic, best practice vs. observed practice, full or incremental]</a:t>
            </a:r>
          </a:p>
          <a:p>
            <a:pPr fontAlgn="base">
              <a:spcAft>
                <a:spcPct val="0"/>
              </a:spcAft>
            </a:pPr>
            <a:r>
              <a:rPr lang="en-US" sz="2400" b="1" noProof="0" dirty="0"/>
              <a:t>Levels of inputs: </a:t>
            </a:r>
            <a:r>
              <a:rPr lang="en-US" sz="2400" noProof="0" dirty="0"/>
              <a:t>[above-intervention, intervention or participant costs, capital and/or recurrent]</a:t>
            </a:r>
          </a:p>
          <a:p>
            <a:pPr fontAlgn="base">
              <a:spcAft>
                <a:spcPct val="0"/>
              </a:spcAft>
            </a:pPr>
            <a:r>
              <a:rPr lang="en-US" sz="2400" b="1" noProof="0" dirty="0"/>
              <a:t>Types of outputs</a:t>
            </a:r>
            <a:r>
              <a:rPr lang="en-US" sz="2400" noProof="0" dirty="0"/>
              <a:t>: [insert text]</a:t>
            </a:r>
          </a:p>
          <a:p>
            <a:pPr fontAlgn="base">
              <a:spcAft>
                <a:spcPct val="0"/>
              </a:spcAft>
            </a:pPr>
            <a:endParaRPr lang="en-US" sz="2400" noProof="0" dirty="0"/>
          </a:p>
        </p:txBody>
      </p:sp>
    </p:spTree>
    <p:extLst>
      <p:ext uri="{BB962C8B-B14F-4D97-AF65-F5344CB8AC3E}">
        <p14:creationId xmlns:p14="http://schemas.microsoft.com/office/powerpoint/2010/main" val="32774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6CFE6-A0D2-BDC1-3CB4-84A810EFF28F}"/>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143621-730F-B70B-F212-3000E79C9C85}"/>
              </a:ext>
            </a:extLst>
          </p:cNvPr>
          <p:cNvGraphicFramePr/>
          <p:nvPr>
            <p:extLst>
              <p:ext uri="{D42A27DB-BD31-4B8C-83A1-F6EECF244321}">
                <p14:modId xmlns:p14="http://schemas.microsoft.com/office/powerpoint/2010/main" val="4183002036"/>
              </p:ext>
            </p:extLst>
          </p:nvPr>
        </p:nvGraphicFramePr>
        <p:xfrm>
          <a:off x="191069" y="1465112"/>
          <a:ext cx="11832609" cy="580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2FF7FF3-9EE1-043B-F86B-141C261B9343}"/>
              </a:ext>
            </a:extLst>
          </p:cNvPr>
          <p:cNvCxnSpPr>
            <a:cxnSpLocks/>
          </p:cNvCxnSpPr>
          <p:nvPr/>
        </p:nvCxnSpPr>
        <p:spPr>
          <a:xfrm>
            <a:off x="922716"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98472B4-2661-10A3-4670-F1E6310F91D8}"/>
              </a:ext>
            </a:extLst>
          </p:cNvPr>
          <p:cNvSpPr txBox="1"/>
          <p:nvPr/>
        </p:nvSpPr>
        <p:spPr>
          <a:xfrm>
            <a:off x="1009080" y="5558804"/>
            <a:ext cx="2436017" cy="646331"/>
          </a:xfrm>
          <a:prstGeom prst="rect">
            <a:avLst/>
          </a:prstGeom>
          <a:noFill/>
        </p:spPr>
        <p:txBody>
          <a:bodyPr wrap="square" rtlCol="0">
            <a:spAutoFit/>
          </a:bodyPr>
          <a:lstStyle/>
          <a:p>
            <a:r>
              <a:rPr lang="en-US" noProof="0" dirty="0"/>
              <a:t>Introductory meeting with stakeholders</a:t>
            </a:r>
          </a:p>
        </p:txBody>
      </p:sp>
      <p:pic>
        <p:nvPicPr>
          <p:cNvPr id="11" name="Graphic 10" descr="Users with solid fill">
            <a:extLst>
              <a:ext uri="{FF2B5EF4-FFF2-40B4-BE49-F238E27FC236}">
                <a16:creationId xmlns:a16="http://schemas.microsoft.com/office/drawing/2014/main" id="{73444EBC-2951-CB09-3E4B-874CD24A1E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7071" y="4831835"/>
            <a:ext cx="914400" cy="914400"/>
          </a:xfrm>
          <a:prstGeom prst="rect">
            <a:avLst/>
          </a:prstGeom>
        </p:spPr>
      </p:pic>
      <p:cxnSp>
        <p:nvCxnSpPr>
          <p:cNvPr id="12" name="Straight Connector 11">
            <a:extLst>
              <a:ext uri="{FF2B5EF4-FFF2-40B4-BE49-F238E27FC236}">
                <a16:creationId xmlns:a16="http://schemas.microsoft.com/office/drawing/2014/main" id="{4E33DE4A-65BD-6E63-5AD2-FF01EA130C08}"/>
              </a:ext>
            </a:extLst>
          </p:cNvPr>
          <p:cNvCxnSpPr>
            <a:cxnSpLocks/>
          </p:cNvCxnSpPr>
          <p:nvPr/>
        </p:nvCxnSpPr>
        <p:spPr>
          <a:xfrm>
            <a:off x="2961066" y="2977463"/>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461DB1-BB60-2795-BFAF-083C55AD771D}"/>
              </a:ext>
            </a:extLst>
          </p:cNvPr>
          <p:cNvSpPr txBox="1"/>
          <p:nvPr/>
        </p:nvSpPr>
        <p:spPr>
          <a:xfrm>
            <a:off x="3061671" y="2791107"/>
            <a:ext cx="2436017" cy="646331"/>
          </a:xfrm>
          <a:prstGeom prst="rect">
            <a:avLst/>
          </a:prstGeom>
          <a:noFill/>
        </p:spPr>
        <p:txBody>
          <a:bodyPr wrap="square" rtlCol="0">
            <a:spAutoFit/>
          </a:bodyPr>
          <a:lstStyle/>
          <a:p>
            <a:r>
              <a:rPr lang="en-US" noProof="0" dirty="0"/>
              <a:t>Team orientation on data collection</a:t>
            </a:r>
          </a:p>
        </p:txBody>
      </p:sp>
      <p:pic>
        <p:nvPicPr>
          <p:cNvPr id="14" name="Graphic 13" descr="Research with solid fill">
            <a:extLst>
              <a:ext uri="{FF2B5EF4-FFF2-40B4-BE49-F238E27FC236}">
                <a16:creationId xmlns:a16="http://schemas.microsoft.com/office/drawing/2014/main" id="{5A67FFA8-D4E4-021D-5CBE-11DE090862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8145" y="2143615"/>
            <a:ext cx="731520" cy="731520"/>
          </a:xfrm>
          <a:prstGeom prst="rect">
            <a:avLst/>
          </a:prstGeom>
        </p:spPr>
      </p:pic>
      <p:cxnSp>
        <p:nvCxnSpPr>
          <p:cNvPr id="15" name="Straight Connector 14">
            <a:extLst>
              <a:ext uri="{FF2B5EF4-FFF2-40B4-BE49-F238E27FC236}">
                <a16:creationId xmlns:a16="http://schemas.microsoft.com/office/drawing/2014/main" id="{CA91AA65-BBCA-A76A-9174-4E18C51FEFC8}"/>
              </a:ext>
            </a:extLst>
          </p:cNvPr>
          <p:cNvCxnSpPr>
            <a:cxnSpLocks/>
          </p:cNvCxnSpPr>
          <p:nvPr/>
        </p:nvCxnSpPr>
        <p:spPr>
          <a:xfrm>
            <a:off x="5356604"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69A1AE-BF07-EC62-DA41-2F1BF4B63C68}"/>
              </a:ext>
            </a:extLst>
          </p:cNvPr>
          <p:cNvSpPr txBox="1"/>
          <p:nvPr/>
        </p:nvSpPr>
        <p:spPr>
          <a:xfrm>
            <a:off x="5476304" y="5558804"/>
            <a:ext cx="2436017" cy="646331"/>
          </a:xfrm>
          <a:prstGeom prst="rect">
            <a:avLst/>
          </a:prstGeom>
          <a:noFill/>
        </p:spPr>
        <p:txBody>
          <a:bodyPr wrap="square" rtlCol="0">
            <a:spAutoFit/>
          </a:bodyPr>
          <a:lstStyle/>
          <a:p>
            <a:r>
              <a:rPr lang="en-US" noProof="0" dirty="0"/>
              <a:t>Review of         preliminary analysis</a:t>
            </a:r>
          </a:p>
        </p:txBody>
      </p:sp>
      <p:cxnSp>
        <p:nvCxnSpPr>
          <p:cNvPr id="17" name="Straight Connector 16">
            <a:extLst>
              <a:ext uri="{FF2B5EF4-FFF2-40B4-BE49-F238E27FC236}">
                <a16:creationId xmlns:a16="http://schemas.microsoft.com/office/drawing/2014/main" id="{52848000-1122-AE2F-65D9-961EAD43948E}"/>
              </a:ext>
            </a:extLst>
          </p:cNvPr>
          <p:cNvCxnSpPr>
            <a:cxnSpLocks/>
          </p:cNvCxnSpPr>
          <p:nvPr/>
        </p:nvCxnSpPr>
        <p:spPr>
          <a:xfrm>
            <a:off x="7709279" y="2977463"/>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882C8D2-53E7-6985-3129-35E616976229}"/>
              </a:ext>
            </a:extLst>
          </p:cNvPr>
          <p:cNvSpPr txBox="1"/>
          <p:nvPr/>
        </p:nvSpPr>
        <p:spPr>
          <a:xfrm>
            <a:off x="7809884" y="2791106"/>
            <a:ext cx="2226892" cy="373788"/>
          </a:xfrm>
          <a:prstGeom prst="rect">
            <a:avLst/>
          </a:prstGeom>
          <a:noFill/>
        </p:spPr>
        <p:txBody>
          <a:bodyPr wrap="square" rtlCol="0">
            <a:spAutoFit/>
          </a:bodyPr>
          <a:lstStyle/>
          <a:p>
            <a:r>
              <a:rPr lang="en-US" noProof="0" dirty="0"/>
              <a:t>Validation workshop</a:t>
            </a:r>
          </a:p>
        </p:txBody>
      </p:sp>
      <p:cxnSp>
        <p:nvCxnSpPr>
          <p:cNvPr id="19" name="Straight Connector 18">
            <a:extLst>
              <a:ext uri="{FF2B5EF4-FFF2-40B4-BE49-F238E27FC236}">
                <a16:creationId xmlns:a16="http://schemas.microsoft.com/office/drawing/2014/main" id="{024F46D9-4678-CD59-8279-9A0AE54FBCF4}"/>
              </a:ext>
            </a:extLst>
          </p:cNvPr>
          <p:cNvCxnSpPr>
            <a:cxnSpLocks/>
          </p:cNvCxnSpPr>
          <p:nvPr/>
        </p:nvCxnSpPr>
        <p:spPr>
          <a:xfrm>
            <a:off x="11612148" y="4361849"/>
            <a:ext cx="0" cy="1384386"/>
          </a:xfrm>
          <a:prstGeom prst="line">
            <a:avLst/>
          </a:prstGeom>
          <a:ln w="5715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D8385B-13F8-D9E0-7EB2-C9534F50B212}"/>
              </a:ext>
            </a:extLst>
          </p:cNvPr>
          <p:cNvSpPr txBox="1"/>
          <p:nvPr/>
        </p:nvSpPr>
        <p:spPr>
          <a:xfrm>
            <a:off x="9890228" y="5558804"/>
            <a:ext cx="2226892" cy="646331"/>
          </a:xfrm>
          <a:prstGeom prst="rect">
            <a:avLst/>
          </a:prstGeom>
          <a:noFill/>
        </p:spPr>
        <p:txBody>
          <a:bodyPr wrap="square" rtlCol="0">
            <a:spAutoFit/>
          </a:bodyPr>
          <a:lstStyle/>
          <a:p>
            <a:r>
              <a:rPr lang="en-US" noProof="0" dirty="0"/>
              <a:t>Dissemination meeting</a:t>
            </a:r>
          </a:p>
        </p:txBody>
      </p:sp>
      <p:pic>
        <p:nvPicPr>
          <p:cNvPr id="21" name="Graphic 20" descr="Comment Like with solid fill">
            <a:extLst>
              <a:ext uri="{FF2B5EF4-FFF2-40B4-BE49-F238E27FC236}">
                <a16:creationId xmlns:a16="http://schemas.microsoft.com/office/drawing/2014/main" id="{78652B81-A2C3-A141-BBDB-2A5C1091EA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15294" y="2063063"/>
            <a:ext cx="914400" cy="914400"/>
          </a:xfrm>
          <a:prstGeom prst="rect">
            <a:avLst/>
          </a:prstGeom>
        </p:spPr>
      </p:pic>
      <p:pic>
        <p:nvPicPr>
          <p:cNvPr id="22" name="Graphic 21" descr="Megaphone with solid fill">
            <a:extLst>
              <a:ext uri="{FF2B5EF4-FFF2-40B4-BE49-F238E27FC236}">
                <a16:creationId xmlns:a16="http://schemas.microsoft.com/office/drawing/2014/main" id="{6E578AAE-F177-F987-8A5E-DB3302291B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47088" y="4797617"/>
            <a:ext cx="914400" cy="914400"/>
          </a:xfrm>
          <a:prstGeom prst="rect">
            <a:avLst/>
          </a:prstGeom>
        </p:spPr>
      </p:pic>
      <p:pic>
        <p:nvPicPr>
          <p:cNvPr id="23" name="Graphic 22" descr="Presentation with pie chart with solid fill">
            <a:extLst>
              <a:ext uri="{FF2B5EF4-FFF2-40B4-BE49-F238E27FC236}">
                <a16:creationId xmlns:a16="http://schemas.microsoft.com/office/drawing/2014/main" id="{7840FF77-06B4-80F7-A8DB-FDCC6B063F1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20997" y="4797617"/>
            <a:ext cx="914400" cy="914400"/>
          </a:xfrm>
          <a:prstGeom prst="rect">
            <a:avLst/>
          </a:prstGeom>
        </p:spPr>
      </p:pic>
      <p:sp>
        <p:nvSpPr>
          <p:cNvPr id="3" name="Rectangle 2">
            <a:extLst>
              <a:ext uri="{FF2B5EF4-FFF2-40B4-BE49-F238E27FC236}">
                <a16:creationId xmlns:a16="http://schemas.microsoft.com/office/drawing/2014/main" id="{4D69E6C9-5768-0228-03AE-D7F2CADE4E6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5FA5A75-42DC-4367-241B-03F9C572E83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521BB9D-E049-2D90-2DA3-D52FDD056404}"/>
              </a:ext>
            </a:extLst>
          </p:cNvPr>
          <p:cNvSpPr>
            <a:spLocks noGrp="1"/>
          </p:cNvSpPr>
          <p:nvPr>
            <p:ph type="title"/>
          </p:nvPr>
        </p:nvSpPr>
        <p:spPr/>
        <p:txBody>
          <a:bodyPr/>
          <a:lstStyle/>
          <a:p>
            <a:r>
              <a:rPr lang="en-US" noProof="0" dirty="0"/>
              <a:t>Exercise timeline</a:t>
            </a:r>
          </a:p>
        </p:txBody>
      </p:sp>
      <p:sp>
        <p:nvSpPr>
          <p:cNvPr id="25" name="TextBox 24">
            <a:extLst>
              <a:ext uri="{FF2B5EF4-FFF2-40B4-BE49-F238E27FC236}">
                <a16:creationId xmlns:a16="http://schemas.microsoft.com/office/drawing/2014/main" id="{ACF3BA4C-8B2E-DFB9-8EFF-01195FFEBA07}"/>
              </a:ext>
            </a:extLst>
          </p:cNvPr>
          <p:cNvSpPr txBox="1"/>
          <p:nvPr/>
        </p:nvSpPr>
        <p:spPr>
          <a:xfrm>
            <a:off x="1288143" y="616682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6" name="TextBox 25">
            <a:extLst>
              <a:ext uri="{FF2B5EF4-FFF2-40B4-BE49-F238E27FC236}">
                <a16:creationId xmlns:a16="http://schemas.microsoft.com/office/drawing/2014/main" id="{CF26D0AE-BDC2-B502-CC3F-D8D7DDD2AA42}"/>
              </a:ext>
            </a:extLst>
          </p:cNvPr>
          <p:cNvSpPr txBox="1"/>
          <p:nvPr/>
        </p:nvSpPr>
        <p:spPr>
          <a:xfrm>
            <a:off x="3189797" y="1774283"/>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7" name="TextBox 26">
            <a:extLst>
              <a:ext uri="{FF2B5EF4-FFF2-40B4-BE49-F238E27FC236}">
                <a16:creationId xmlns:a16="http://schemas.microsoft.com/office/drawing/2014/main" id="{85AFD5E2-98A1-87CC-A1AA-4D92B73CA495}"/>
              </a:ext>
            </a:extLst>
          </p:cNvPr>
          <p:cNvSpPr txBox="1"/>
          <p:nvPr/>
        </p:nvSpPr>
        <p:spPr>
          <a:xfrm>
            <a:off x="5688234" y="616682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8" name="TextBox 27">
            <a:extLst>
              <a:ext uri="{FF2B5EF4-FFF2-40B4-BE49-F238E27FC236}">
                <a16:creationId xmlns:a16="http://schemas.microsoft.com/office/drawing/2014/main" id="{7999B3A0-6D76-29DB-71E7-46E15779368F}"/>
              </a:ext>
            </a:extLst>
          </p:cNvPr>
          <p:cNvSpPr txBox="1"/>
          <p:nvPr/>
        </p:nvSpPr>
        <p:spPr>
          <a:xfrm>
            <a:off x="8068386" y="1737420"/>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
        <p:nvSpPr>
          <p:cNvPr id="29" name="TextBox 28">
            <a:extLst>
              <a:ext uri="{FF2B5EF4-FFF2-40B4-BE49-F238E27FC236}">
                <a16:creationId xmlns:a16="http://schemas.microsoft.com/office/drawing/2014/main" id="{0269FC1D-4FD3-2E67-1A54-F01C5CE5F7D3}"/>
              </a:ext>
            </a:extLst>
          </p:cNvPr>
          <p:cNvSpPr txBox="1"/>
          <p:nvPr/>
        </p:nvSpPr>
        <p:spPr>
          <a:xfrm>
            <a:off x="10099749" y="6205135"/>
            <a:ext cx="1608215" cy="369332"/>
          </a:xfrm>
          <a:prstGeom prst="rect">
            <a:avLst/>
          </a:prstGeom>
          <a:noFill/>
        </p:spPr>
        <p:txBody>
          <a:bodyPr wrap="square">
            <a:spAutoFit/>
          </a:bodyPr>
          <a:lstStyle/>
          <a:p>
            <a:pPr algn="ctr"/>
            <a:r>
              <a:rPr lang="en-US" b="1" noProof="0" dirty="0">
                <a:solidFill>
                  <a:schemeClr val="accent1">
                    <a:lumMod val="75000"/>
                  </a:schemeClr>
                </a:solidFill>
              </a:rPr>
              <a:t>[Insert date]</a:t>
            </a:r>
          </a:p>
        </p:txBody>
      </p:sp>
    </p:spTree>
    <p:extLst>
      <p:ext uri="{BB962C8B-B14F-4D97-AF65-F5344CB8AC3E}">
        <p14:creationId xmlns:p14="http://schemas.microsoft.com/office/powerpoint/2010/main" val="420499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51311-74CB-673D-086F-06FE658DDF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FE1194-1CC6-2286-8CCF-9B160C0844E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8FCBADF-BB04-B8DA-4D69-30100FD3D8F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EACB55-8943-6CD2-838A-59705BC81CF8}"/>
              </a:ext>
            </a:extLst>
          </p:cNvPr>
          <p:cNvSpPr>
            <a:spLocks noGrp="1"/>
          </p:cNvSpPr>
          <p:nvPr>
            <p:ph type="title"/>
          </p:nvPr>
        </p:nvSpPr>
        <p:spPr/>
        <p:txBody>
          <a:bodyPr/>
          <a:lstStyle/>
          <a:p>
            <a:r>
              <a:rPr lang="en-US" noProof="0" dirty="0"/>
              <a:t>Participatory approach</a:t>
            </a:r>
          </a:p>
        </p:txBody>
      </p:sp>
      <p:sp>
        <p:nvSpPr>
          <p:cNvPr id="8" name="Rectangle 1">
            <a:extLst>
              <a:ext uri="{FF2B5EF4-FFF2-40B4-BE49-F238E27FC236}">
                <a16:creationId xmlns:a16="http://schemas.microsoft.com/office/drawing/2014/main" id="{0EA34614-127E-DB42-1211-BE92EECB761E}"/>
              </a:ext>
            </a:extLst>
          </p:cNvPr>
          <p:cNvSpPr>
            <a:spLocks noGrp="1" noChangeArrowheads="1"/>
          </p:cNvSpPr>
          <p:nvPr>
            <p:ph idx="1"/>
          </p:nvPr>
        </p:nvSpPr>
        <p:spPr bwMode="auto">
          <a:xfrm>
            <a:off x="838200" y="1971482"/>
            <a:ext cx="10515599" cy="405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Aft>
                <a:spcPct val="0"/>
              </a:spcAft>
            </a:pPr>
            <a:r>
              <a:rPr lang="en-US" noProof="0" dirty="0"/>
              <a:t>To strengthen your understanding and capacity to use this exercise’s results for monitoring, planning, resource mobilization, and advocacy</a:t>
            </a:r>
          </a:p>
          <a:p>
            <a:pPr fontAlgn="base">
              <a:spcAft>
                <a:spcPct val="0"/>
              </a:spcAft>
            </a:pPr>
            <a:r>
              <a:rPr lang="en-US" noProof="0" dirty="0"/>
              <a:t>To enable you to conduct your own exercise, now and in the future</a:t>
            </a:r>
          </a:p>
          <a:p>
            <a:pPr fontAlgn="base">
              <a:spcAft>
                <a:spcPct val="0"/>
              </a:spcAft>
            </a:pPr>
            <a:r>
              <a:rPr lang="en-US" noProof="0" dirty="0"/>
              <a:t>Improve and validate data collection and analysis through collaboration</a:t>
            </a:r>
          </a:p>
          <a:p>
            <a:pPr fontAlgn="base">
              <a:spcAft>
                <a:spcPct val="0"/>
              </a:spcAft>
            </a:pPr>
            <a:endParaRPr lang="en-US" sz="2400" noProof="0" dirty="0"/>
          </a:p>
          <a:p>
            <a:pPr marL="0" indent="0" fontAlgn="base">
              <a:spcAft>
                <a:spcPct val="0"/>
              </a:spcAft>
              <a:buNone/>
            </a:pPr>
            <a:endParaRPr lang="en-US" sz="2400" noProof="0" dirty="0"/>
          </a:p>
          <a:p>
            <a:pPr fontAlgn="base">
              <a:spcAft>
                <a:spcPct val="0"/>
              </a:spcAft>
            </a:pPr>
            <a:endParaRPr lang="en-US" sz="2400" noProof="0" dirty="0"/>
          </a:p>
        </p:txBody>
      </p:sp>
    </p:spTree>
    <p:extLst>
      <p:ext uri="{BB962C8B-B14F-4D97-AF65-F5344CB8AC3E}">
        <p14:creationId xmlns:p14="http://schemas.microsoft.com/office/powerpoint/2010/main" val="41264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97FC-3D38-D433-E073-A6C7FF3831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E6CAA4-3A57-F676-2265-BF148C4D7708}"/>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EEDD995-0D04-5D15-2AA0-8506FBE82BBA}"/>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510C977-8F1E-079D-9207-2ADC5873766A}"/>
              </a:ext>
            </a:extLst>
          </p:cNvPr>
          <p:cNvSpPr>
            <a:spLocks noGrp="1"/>
          </p:cNvSpPr>
          <p:nvPr>
            <p:ph type="title"/>
          </p:nvPr>
        </p:nvSpPr>
        <p:spPr/>
        <p:txBody>
          <a:bodyPr/>
          <a:lstStyle/>
          <a:p>
            <a:r>
              <a:rPr lang="en-US" noProof="0" dirty="0"/>
              <a:t>Roles and responsibilities</a:t>
            </a:r>
          </a:p>
        </p:txBody>
      </p:sp>
      <p:sp>
        <p:nvSpPr>
          <p:cNvPr id="8" name="Rectangle 1">
            <a:extLst>
              <a:ext uri="{FF2B5EF4-FFF2-40B4-BE49-F238E27FC236}">
                <a16:creationId xmlns:a16="http://schemas.microsoft.com/office/drawing/2014/main" id="{D0CE2A5D-7E00-4D8D-A086-DC6096DD6ECF}"/>
              </a:ext>
            </a:extLst>
          </p:cNvPr>
          <p:cNvSpPr>
            <a:spLocks noGrp="1" noChangeArrowheads="1"/>
          </p:cNvSpPr>
          <p:nvPr>
            <p:ph idx="1"/>
          </p:nvPr>
        </p:nvSpPr>
        <p:spPr bwMode="auto">
          <a:xfrm>
            <a:off x="838200" y="1945322"/>
            <a:ext cx="10515599" cy="411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table and discuss details with participants to validate. </a:t>
            </a:r>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p:txBody>
      </p:sp>
      <p:graphicFrame>
        <p:nvGraphicFramePr>
          <p:cNvPr id="5" name="Table 4">
            <a:extLst>
              <a:ext uri="{FF2B5EF4-FFF2-40B4-BE49-F238E27FC236}">
                <a16:creationId xmlns:a16="http://schemas.microsoft.com/office/drawing/2014/main" id="{50B9CEA4-2395-CC57-28EC-4EBFD6D16119}"/>
              </a:ext>
            </a:extLst>
          </p:cNvPr>
          <p:cNvGraphicFramePr>
            <a:graphicFrameLocks noGrp="1"/>
          </p:cNvGraphicFramePr>
          <p:nvPr>
            <p:extLst>
              <p:ext uri="{D42A27DB-BD31-4B8C-83A1-F6EECF244321}">
                <p14:modId xmlns:p14="http://schemas.microsoft.com/office/powerpoint/2010/main" val="1276889180"/>
              </p:ext>
            </p:extLst>
          </p:nvPr>
        </p:nvGraphicFramePr>
        <p:xfrm>
          <a:off x="1110671" y="2709198"/>
          <a:ext cx="10243131" cy="3108960"/>
        </p:xfrm>
        <a:graphic>
          <a:graphicData uri="http://schemas.openxmlformats.org/drawingml/2006/table">
            <a:tbl>
              <a:tblPr firstRow="1" bandRow="1">
                <a:tableStyleId>{5C22544A-7EE6-4342-B048-85BDC9FD1C3A}</a:tableStyleId>
              </a:tblPr>
              <a:tblGrid>
                <a:gridCol w="2198071">
                  <a:extLst>
                    <a:ext uri="{9D8B030D-6E8A-4147-A177-3AD203B41FA5}">
                      <a16:colId xmlns:a16="http://schemas.microsoft.com/office/drawing/2014/main" val="987430401"/>
                    </a:ext>
                  </a:extLst>
                </a:gridCol>
                <a:gridCol w="2011265">
                  <a:extLst>
                    <a:ext uri="{9D8B030D-6E8A-4147-A177-3AD203B41FA5}">
                      <a16:colId xmlns:a16="http://schemas.microsoft.com/office/drawing/2014/main" val="3998480873"/>
                    </a:ext>
                  </a:extLst>
                </a:gridCol>
                <a:gridCol w="2011265">
                  <a:extLst>
                    <a:ext uri="{9D8B030D-6E8A-4147-A177-3AD203B41FA5}">
                      <a16:colId xmlns:a16="http://schemas.microsoft.com/office/drawing/2014/main" val="3135450335"/>
                    </a:ext>
                  </a:extLst>
                </a:gridCol>
                <a:gridCol w="2011265">
                  <a:extLst>
                    <a:ext uri="{9D8B030D-6E8A-4147-A177-3AD203B41FA5}">
                      <a16:colId xmlns:a16="http://schemas.microsoft.com/office/drawing/2014/main" val="3922147232"/>
                    </a:ext>
                  </a:extLst>
                </a:gridCol>
                <a:gridCol w="2011265">
                  <a:extLst>
                    <a:ext uri="{9D8B030D-6E8A-4147-A177-3AD203B41FA5}">
                      <a16:colId xmlns:a16="http://schemas.microsoft.com/office/drawing/2014/main" val="2051725442"/>
                    </a:ext>
                  </a:extLst>
                </a:gridCol>
              </a:tblGrid>
              <a:tr h="0">
                <a:tc>
                  <a:txBody>
                    <a:bodyPr/>
                    <a:lstStyle/>
                    <a:p>
                      <a:r>
                        <a:rPr lang="en-US" noProof="0" dirty="0"/>
                        <a:t>Task</a:t>
                      </a:r>
                    </a:p>
                  </a:txBody>
                  <a:tcPr/>
                </a:tc>
                <a:tc>
                  <a:txBody>
                    <a:bodyPr/>
                    <a:lstStyle/>
                    <a:p>
                      <a:pPr algn="ctr"/>
                      <a:r>
                        <a:rPr lang="en-US" noProof="0" dirty="0"/>
                        <a:t>Responsible</a:t>
                      </a:r>
                    </a:p>
                  </a:txBody>
                  <a:tcPr/>
                </a:tc>
                <a:tc>
                  <a:txBody>
                    <a:bodyPr/>
                    <a:lstStyle/>
                    <a:p>
                      <a:pPr algn="ctr"/>
                      <a:r>
                        <a:rPr lang="en-US" noProof="0" dirty="0"/>
                        <a:t>Accountable</a:t>
                      </a:r>
                    </a:p>
                  </a:txBody>
                  <a:tcPr/>
                </a:tc>
                <a:tc>
                  <a:txBody>
                    <a:bodyPr/>
                    <a:lstStyle/>
                    <a:p>
                      <a:pPr algn="ctr"/>
                      <a:r>
                        <a:rPr lang="en-US" noProof="0" dirty="0"/>
                        <a:t>Consulted</a:t>
                      </a:r>
                    </a:p>
                  </a:txBody>
                  <a:tcPr/>
                </a:tc>
                <a:tc>
                  <a:txBody>
                    <a:bodyPr/>
                    <a:lstStyle/>
                    <a:p>
                      <a:pPr algn="ctr"/>
                      <a:r>
                        <a:rPr lang="en-US" noProof="0" dirty="0"/>
                        <a:t>Informed</a:t>
                      </a:r>
                    </a:p>
                  </a:txBody>
                  <a:tcPr/>
                </a:tc>
                <a:extLst>
                  <a:ext uri="{0D108BD9-81ED-4DB2-BD59-A6C34878D82A}">
                    <a16:rowId xmlns:a16="http://schemas.microsoft.com/office/drawing/2014/main" val="4071110161"/>
                  </a:ext>
                </a:extLst>
              </a:tr>
              <a:tr h="0">
                <a:tc>
                  <a:txBody>
                    <a:bodyPr/>
                    <a:lstStyle/>
                    <a:p>
                      <a:r>
                        <a:rPr lang="en-US" noProof="0" dirty="0"/>
                        <a:t>Exercise coordination</a:t>
                      </a:r>
                    </a:p>
                  </a:txBody>
                  <a:tcPr anchor="ctr"/>
                </a:tc>
                <a:tc>
                  <a:txBody>
                    <a:bodyPr/>
                    <a:lstStyle/>
                    <a:p>
                      <a:pPr algn="ctr"/>
                      <a:r>
                        <a:rPr lang="en-US" noProof="0" dirty="0"/>
                        <a:t>[Insert text]</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3047173126"/>
                  </a:ext>
                </a:extLst>
              </a:tr>
              <a:tr h="0">
                <a:tc>
                  <a:txBody>
                    <a:bodyPr/>
                    <a:lstStyle/>
                    <a:p>
                      <a:r>
                        <a:rPr lang="en-US" noProof="0" dirty="0"/>
                        <a:t>Data collection</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2603853468"/>
                  </a:ext>
                </a:extLst>
              </a:tr>
              <a:tr h="0">
                <a:tc>
                  <a:txBody>
                    <a:bodyPr/>
                    <a:lstStyle/>
                    <a:p>
                      <a:r>
                        <a:rPr lang="en-US" noProof="0" dirty="0"/>
                        <a:t>Data entry &amp; cleaning</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4109808512"/>
                  </a:ext>
                </a:extLst>
              </a:tr>
              <a:tr h="0">
                <a:tc>
                  <a:txBody>
                    <a:bodyPr/>
                    <a:lstStyle/>
                    <a:p>
                      <a:r>
                        <a:rPr lang="en-US" noProof="0" dirty="0"/>
                        <a:t>Analysis</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2289479705"/>
                  </a:ext>
                </a:extLst>
              </a:tr>
              <a:tr h="0">
                <a:tc>
                  <a:txBody>
                    <a:bodyPr/>
                    <a:lstStyle/>
                    <a:p>
                      <a:r>
                        <a:rPr lang="en-US" noProof="0" dirty="0"/>
                        <a:t>Validation of results</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1146321215"/>
                  </a:ext>
                </a:extLst>
              </a:tr>
              <a:tr h="0">
                <a:tc>
                  <a:txBody>
                    <a:bodyPr/>
                    <a:lstStyle/>
                    <a:p>
                      <a:r>
                        <a:rPr lang="en-US" noProof="0" dirty="0"/>
                        <a:t>Dissemination</a:t>
                      </a:r>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tc>
                  <a:txBody>
                    <a:bodyPr/>
                    <a:lstStyle/>
                    <a:p>
                      <a:pPr algn="ct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[Insert text]</a:t>
                      </a:r>
                      <a:endParaRPr lang="en-US" noProof="0" dirty="0"/>
                    </a:p>
                  </a:txBody>
                  <a:tcPr anchor="ctr"/>
                </a:tc>
                <a:extLst>
                  <a:ext uri="{0D108BD9-81ED-4DB2-BD59-A6C34878D82A}">
                    <a16:rowId xmlns:a16="http://schemas.microsoft.com/office/drawing/2014/main" val="574850484"/>
                  </a:ext>
                </a:extLst>
              </a:tr>
            </a:tbl>
          </a:graphicData>
        </a:graphic>
      </p:graphicFrame>
    </p:spTree>
    <p:extLst>
      <p:ext uri="{BB962C8B-B14F-4D97-AF65-F5344CB8AC3E}">
        <p14:creationId xmlns:p14="http://schemas.microsoft.com/office/powerpoint/2010/main" val="212140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DED6-EE2F-ACEB-E185-176B78CFA9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B0C3849-EDE4-42CA-4116-134E8B8F20BA}"/>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986A221-13AB-A8E5-8469-B19DAAC5895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C3CF7C3-C74C-CC32-A3D2-98DFFC6E4AEA}"/>
              </a:ext>
            </a:extLst>
          </p:cNvPr>
          <p:cNvSpPr>
            <a:spLocks noGrp="1"/>
          </p:cNvSpPr>
          <p:nvPr>
            <p:ph type="title"/>
          </p:nvPr>
        </p:nvSpPr>
        <p:spPr/>
        <p:txBody>
          <a:bodyPr/>
          <a:lstStyle/>
          <a:p>
            <a:r>
              <a:rPr lang="en-US" noProof="0" dirty="0"/>
              <a:t>Ethics and Safeguards</a:t>
            </a:r>
          </a:p>
        </p:txBody>
      </p:sp>
      <p:sp>
        <p:nvSpPr>
          <p:cNvPr id="8" name="Rectangle 1">
            <a:extLst>
              <a:ext uri="{FF2B5EF4-FFF2-40B4-BE49-F238E27FC236}">
                <a16:creationId xmlns:a16="http://schemas.microsoft.com/office/drawing/2014/main" id="{568BCF13-4192-B3E0-8058-A91D527C5F78}"/>
              </a:ext>
            </a:extLst>
          </p:cNvPr>
          <p:cNvSpPr>
            <a:spLocks noGrp="1" noChangeArrowheads="1"/>
          </p:cNvSpPr>
          <p:nvPr>
            <p:ph idx="1"/>
          </p:nvPr>
        </p:nvSpPr>
        <p:spPr bwMode="auto">
          <a:xfrm>
            <a:off x="838200" y="1843244"/>
            <a:ext cx="10515599" cy="43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Every exercise must consider how to protect participants, ensure confidentiality, and handle sensitive data responsibly. Use this template to identify measures that will be applied in this exercise. </a:t>
            </a:r>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marL="0" indent="0" fontAlgn="base">
              <a:spcAft>
                <a:spcPct val="0"/>
              </a:spcAft>
              <a:buNone/>
            </a:pPr>
            <a:endParaRPr lang="en-US" sz="2400" noProof="0" dirty="0"/>
          </a:p>
          <a:p>
            <a:pPr fontAlgn="base">
              <a:spcAft>
                <a:spcPct val="0"/>
              </a:spcAft>
            </a:pPr>
            <a:endParaRPr lang="en-US" sz="2400" noProof="0" dirty="0"/>
          </a:p>
        </p:txBody>
      </p:sp>
      <p:graphicFrame>
        <p:nvGraphicFramePr>
          <p:cNvPr id="5" name="Table 4">
            <a:extLst>
              <a:ext uri="{FF2B5EF4-FFF2-40B4-BE49-F238E27FC236}">
                <a16:creationId xmlns:a16="http://schemas.microsoft.com/office/drawing/2014/main" id="{6BA34F5C-4D30-732D-7100-9C816EF8CE07}"/>
              </a:ext>
            </a:extLst>
          </p:cNvPr>
          <p:cNvGraphicFramePr>
            <a:graphicFrameLocks noGrp="1"/>
          </p:cNvGraphicFramePr>
          <p:nvPr>
            <p:extLst>
              <p:ext uri="{D42A27DB-BD31-4B8C-83A1-F6EECF244321}">
                <p14:modId xmlns:p14="http://schemas.microsoft.com/office/powerpoint/2010/main" val="3176051413"/>
              </p:ext>
            </p:extLst>
          </p:nvPr>
        </p:nvGraphicFramePr>
        <p:xfrm>
          <a:off x="905163" y="3126602"/>
          <a:ext cx="10704946" cy="3032760"/>
        </p:xfrm>
        <a:graphic>
          <a:graphicData uri="http://schemas.openxmlformats.org/drawingml/2006/table">
            <a:tbl>
              <a:tblPr firstRow="1" bandRow="1">
                <a:tableStyleId>{5C22544A-7EE6-4342-B048-85BDC9FD1C3A}</a:tableStyleId>
              </a:tblPr>
              <a:tblGrid>
                <a:gridCol w="3094182">
                  <a:extLst>
                    <a:ext uri="{9D8B030D-6E8A-4147-A177-3AD203B41FA5}">
                      <a16:colId xmlns:a16="http://schemas.microsoft.com/office/drawing/2014/main" val="1226927798"/>
                    </a:ext>
                  </a:extLst>
                </a:gridCol>
                <a:gridCol w="7610764">
                  <a:extLst>
                    <a:ext uri="{9D8B030D-6E8A-4147-A177-3AD203B41FA5}">
                      <a16:colId xmlns:a16="http://schemas.microsoft.com/office/drawing/2014/main" val="3060515148"/>
                    </a:ext>
                  </a:extLst>
                </a:gridCol>
              </a:tblGrid>
              <a:tr h="370840">
                <a:tc>
                  <a:txBody>
                    <a:bodyPr/>
                    <a:lstStyle/>
                    <a:p>
                      <a:r>
                        <a:rPr lang="en-US" noProof="0" dirty="0"/>
                        <a:t>Area</a:t>
                      </a:r>
                    </a:p>
                  </a:txBody>
                  <a:tcPr/>
                </a:tc>
                <a:tc>
                  <a:txBody>
                    <a:bodyPr/>
                    <a:lstStyle/>
                    <a:p>
                      <a:r>
                        <a:rPr lang="en-US" noProof="0" dirty="0"/>
                        <a:t>Measures to be taken (to be adapted)</a:t>
                      </a:r>
                    </a:p>
                  </a:txBody>
                  <a:tcPr/>
                </a:tc>
                <a:extLst>
                  <a:ext uri="{0D108BD9-81ED-4DB2-BD59-A6C34878D82A}">
                    <a16:rowId xmlns:a16="http://schemas.microsoft.com/office/drawing/2014/main" val="4076114070"/>
                  </a:ext>
                </a:extLst>
              </a:tr>
              <a:tr h="370840">
                <a:tc>
                  <a:txBody>
                    <a:bodyPr/>
                    <a:lstStyle/>
                    <a:p>
                      <a:r>
                        <a:rPr lang="en-US" noProof="0" dirty="0"/>
                        <a:t>Ethical approval</a:t>
                      </a:r>
                    </a:p>
                  </a:txBody>
                  <a:tcPr/>
                </a:tc>
                <a:tc>
                  <a:txBody>
                    <a:bodyPr/>
                    <a:lstStyle/>
                    <a:p>
                      <a:r>
                        <a:rPr lang="en-US" noProof="0" dirty="0"/>
                        <a:t>[Is formal approval required? If yes, from which body?]</a:t>
                      </a:r>
                    </a:p>
                  </a:txBody>
                  <a:tcPr/>
                </a:tc>
                <a:extLst>
                  <a:ext uri="{0D108BD9-81ED-4DB2-BD59-A6C34878D82A}">
                    <a16:rowId xmlns:a16="http://schemas.microsoft.com/office/drawing/2014/main" val="2383958364"/>
                  </a:ext>
                </a:extLst>
              </a:tr>
              <a:tr h="370840">
                <a:tc>
                  <a:txBody>
                    <a:bodyPr/>
                    <a:lstStyle/>
                    <a:p>
                      <a:r>
                        <a:rPr lang="en-US" noProof="0" dirty="0"/>
                        <a:t>Informed consent</a:t>
                      </a:r>
                    </a:p>
                  </a:txBody>
                  <a:tcPr/>
                </a:tc>
                <a:tc>
                  <a:txBody>
                    <a:bodyPr/>
                    <a:lstStyle/>
                    <a:p>
                      <a:r>
                        <a:rPr lang="en-US" noProof="0" dirty="0"/>
                        <a:t>[Will staff and providers be interviewed or surveyed? How will they be informed?]</a:t>
                      </a:r>
                    </a:p>
                  </a:txBody>
                  <a:tcPr/>
                </a:tc>
                <a:extLst>
                  <a:ext uri="{0D108BD9-81ED-4DB2-BD59-A6C34878D82A}">
                    <a16:rowId xmlns:a16="http://schemas.microsoft.com/office/drawing/2014/main" val="4211338820"/>
                  </a:ext>
                </a:extLst>
              </a:tr>
              <a:tr h="370840">
                <a:tc>
                  <a:txBody>
                    <a:bodyPr/>
                    <a:lstStyle/>
                    <a:p>
                      <a:r>
                        <a:rPr lang="en-US" noProof="0" dirty="0"/>
                        <a:t>Confidentiality</a:t>
                      </a:r>
                    </a:p>
                  </a:txBody>
                  <a:tcPr/>
                </a:tc>
                <a:tc>
                  <a:txBody>
                    <a:bodyPr/>
                    <a:lstStyle/>
                    <a:p>
                      <a:r>
                        <a:rPr lang="en-US" noProof="0" dirty="0"/>
                        <a:t>[How will sensitive financial data be safeguarded? Will output data be anonymized or aggregated?]</a:t>
                      </a:r>
                    </a:p>
                  </a:txBody>
                  <a:tcPr/>
                </a:tc>
                <a:extLst>
                  <a:ext uri="{0D108BD9-81ED-4DB2-BD59-A6C34878D82A}">
                    <a16:rowId xmlns:a16="http://schemas.microsoft.com/office/drawing/2014/main" val="4006133258"/>
                  </a:ext>
                </a:extLst>
              </a:tr>
              <a:tr h="370840">
                <a:tc>
                  <a:txBody>
                    <a:bodyPr/>
                    <a:lstStyle/>
                    <a:p>
                      <a:r>
                        <a:rPr lang="en-US" noProof="0" dirty="0"/>
                        <a:t>Data handling &amp; storage</a:t>
                      </a:r>
                    </a:p>
                  </a:txBody>
                  <a:tcPr/>
                </a:tc>
                <a:tc>
                  <a:txBody>
                    <a:bodyPr/>
                    <a:lstStyle/>
                    <a:p>
                      <a:r>
                        <a:rPr lang="en-US" noProof="0" dirty="0"/>
                        <a:t>[Where will data be stored? Who has access? How long will it be retained?]</a:t>
                      </a:r>
                    </a:p>
                  </a:txBody>
                  <a:tcPr/>
                </a:tc>
                <a:extLst>
                  <a:ext uri="{0D108BD9-81ED-4DB2-BD59-A6C34878D82A}">
                    <a16:rowId xmlns:a16="http://schemas.microsoft.com/office/drawing/2014/main" val="4207993155"/>
                  </a:ext>
                </a:extLst>
              </a:tr>
              <a:tr h="370840">
                <a:tc>
                  <a:txBody>
                    <a:bodyPr/>
                    <a:lstStyle/>
                    <a:p>
                      <a:r>
                        <a:rPr lang="en-US" noProof="0" dirty="0"/>
                        <a:t>Compensation</a:t>
                      </a:r>
                    </a:p>
                  </a:txBody>
                  <a:tcPr/>
                </a:tc>
                <a:tc>
                  <a:txBody>
                    <a:bodyPr/>
                    <a:lstStyle/>
                    <a:p>
                      <a:r>
                        <a:rPr lang="en-US" noProof="0" dirty="0"/>
                        <a:t>[Will participating CLOs or individuals be compensated? How will this be done fairly and transparently?]</a:t>
                      </a:r>
                    </a:p>
                  </a:txBody>
                  <a:tcPr/>
                </a:tc>
                <a:extLst>
                  <a:ext uri="{0D108BD9-81ED-4DB2-BD59-A6C34878D82A}">
                    <a16:rowId xmlns:a16="http://schemas.microsoft.com/office/drawing/2014/main" val="431032024"/>
                  </a:ext>
                </a:extLst>
              </a:tr>
            </a:tbl>
          </a:graphicData>
        </a:graphic>
      </p:graphicFrame>
    </p:spTree>
    <p:extLst>
      <p:ext uri="{BB962C8B-B14F-4D97-AF65-F5344CB8AC3E}">
        <p14:creationId xmlns:p14="http://schemas.microsoft.com/office/powerpoint/2010/main" val="42523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9268-F282-C1C5-9AB0-6A874957E54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11651-CBAD-8073-E6AC-7697F1244C17}"/>
              </a:ext>
            </a:extLst>
          </p:cNvPr>
          <p:cNvSpPr>
            <a:spLocks noGrp="1"/>
          </p:cNvSpPr>
          <p:nvPr>
            <p:ph idx="1"/>
          </p:nvPr>
        </p:nvSpPr>
        <p:spPr/>
        <p:txBody>
          <a:bodyPr>
            <a:normAutofit lnSpcReduction="10000"/>
          </a:bodyPr>
          <a:lstStyle/>
          <a:p>
            <a:pPr>
              <a:buFont typeface="Wingdings" panose="05000000000000000000" pitchFamily="2" charset="2"/>
              <a:buChar char="§"/>
            </a:pPr>
            <a:r>
              <a:rPr lang="en-US" noProof="0" dirty="0"/>
              <a:t>This file is a template organized around five key engagement and training moments for your costing or budgeting exercise. </a:t>
            </a:r>
          </a:p>
          <a:p>
            <a:pPr>
              <a:buFont typeface="Wingdings" panose="05000000000000000000" pitchFamily="2" charset="2"/>
              <a:buChar char="§"/>
            </a:pPr>
            <a:r>
              <a:rPr lang="en-US" noProof="0" dirty="0"/>
              <a:t>Each section contains slides you can adapt.</a:t>
            </a:r>
          </a:p>
          <a:p>
            <a:pPr>
              <a:buFont typeface="Wingdings" panose="05000000000000000000" pitchFamily="2" charset="2"/>
              <a:buChar char="§"/>
            </a:pPr>
            <a:r>
              <a:rPr lang="en-US" noProof="0" dirty="0"/>
              <a:t>Slides are kept simple for use in meetings with stakeholders.</a:t>
            </a:r>
          </a:p>
          <a:p>
            <a:pPr>
              <a:buFont typeface="Wingdings" panose="05000000000000000000" pitchFamily="2" charset="2"/>
              <a:buChar char="§"/>
            </a:pPr>
            <a:r>
              <a:rPr lang="en-US" noProof="0" dirty="0"/>
              <a:t>The notes section provides facilitator guidance, instructions and tips. </a:t>
            </a:r>
          </a:p>
          <a:p>
            <a:pPr>
              <a:buFont typeface="Wingdings" panose="05000000000000000000" pitchFamily="2" charset="2"/>
              <a:buChar char="§"/>
            </a:pPr>
            <a:r>
              <a:rPr lang="en-US" noProof="0" dirty="0"/>
              <a:t>To view notes in PowerPoint click the “Notes” button at the bottom of the window.</a:t>
            </a:r>
          </a:p>
          <a:p>
            <a:pPr>
              <a:buFont typeface="Wingdings" panose="05000000000000000000" pitchFamily="2" charset="2"/>
              <a:buChar char="§"/>
            </a:pPr>
            <a:r>
              <a:rPr lang="en-US" noProof="0" dirty="0"/>
              <a:t>Facilitator and teams should adapt and expand the slides with their own information and materials. </a:t>
            </a:r>
          </a:p>
          <a:p>
            <a:pPr lvl="1"/>
            <a:endParaRPr lang="en-US" noProof="0" dirty="0">
              <a:solidFill>
                <a:srgbClr val="FF0000"/>
              </a:solidFill>
            </a:endParaRPr>
          </a:p>
          <a:p>
            <a:pPr marL="0" indent="0">
              <a:buNone/>
            </a:pPr>
            <a:endParaRPr lang="en-US" noProof="0" dirty="0">
              <a:solidFill>
                <a:srgbClr val="FF0000"/>
              </a:solidFill>
            </a:endParaRPr>
          </a:p>
          <a:p>
            <a:pPr marL="0" indent="0">
              <a:buNone/>
            </a:pPr>
            <a:endParaRPr lang="en-US" noProof="0" dirty="0">
              <a:solidFill>
                <a:srgbClr val="FF0000"/>
              </a:solidFill>
            </a:endParaRPr>
          </a:p>
        </p:txBody>
      </p:sp>
      <p:sp>
        <p:nvSpPr>
          <p:cNvPr id="2" name="Title 1">
            <a:extLst>
              <a:ext uri="{FF2B5EF4-FFF2-40B4-BE49-F238E27FC236}">
                <a16:creationId xmlns:a16="http://schemas.microsoft.com/office/drawing/2014/main" id="{8E26913F-12A1-67AD-1EF0-D88D47D25CE8}"/>
              </a:ext>
            </a:extLst>
          </p:cNvPr>
          <p:cNvSpPr>
            <a:spLocks noGrp="1"/>
          </p:cNvSpPr>
          <p:nvPr>
            <p:ph type="title"/>
          </p:nvPr>
        </p:nvSpPr>
        <p:spPr>
          <a:xfrm>
            <a:off x="838200" y="365125"/>
            <a:ext cx="10515600" cy="1325563"/>
          </a:xfrm>
        </p:spPr>
        <p:txBody>
          <a:bodyPr/>
          <a:lstStyle/>
          <a:p>
            <a:r>
              <a:rPr lang="en-US" noProof="0" dirty="0"/>
              <a:t>How to use this file</a:t>
            </a:r>
          </a:p>
        </p:txBody>
      </p:sp>
    </p:spTree>
    <p:extLst>
      <p:ext uri="{BB962C8B-B14F-4D97-AF65-F5344CB8AC3E}">
        <p14:creationId xmlns:p14="http://schemas.microsoft.com/office/powerpoint/2010/main" val="182936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DB42-B4C9-FD25-5D3D-28F31C34AFF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A86886E-3753-F5F4-11BB-ADC8D4D3E50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AA49738-A5B3-21FC-7CC6-07D2F58E7F3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9F5ACE-78F5-E332-995B-D7BD58B66085}"/>
              </a:ext>
            </a:extLst>
          </p:cNvPr>
          <p:cNvSpPr>
            <a:spLocks noGrp="1"/>
          </p:cNvSpPr>
          <p:nvPr>
            <p:ph type="title"/>
          </p:nvPr>
        </p:nvSpPr>
        <p:spPr/>
        <p:txBody>
          <a:bodyPr/>
          <a:lstStyle/>
          <a:p>
            <a:r>
              <a:rPr lang="en-US" noProof="0" dirty="0"/>
              <a:t>MOU &amp; Confidentiality agreement</a:t>
            </a:r>
          </a:p>
        </p:txBody>
      </p:sp>
      <p:sp>
        <p:nvSpPr>
          <p:cNvPr id="8" name="Rectangle 1">
            <a:extLst>
              <a:ext uri="{FF2B5EF4-FFF2-40B4-BE49-F238E27FC236}">
                <a16:creationId xmlns:a16="http://schemas.microsoft.com/office/drawing/2014/main" id="{D5087B54-5CE8-8543-72C9-BD85E20637C8}"/>
              </a:ext>
            </a:extLst>
          </p:cNvPr>
          <p:cNvSpPr>
            <a:spLocks noGrp="1" noChangeArrowheads="1"/>
          </p:cNvSpPr>
          <p:nvPr>
            <p:ph idx="1"/>
          </p:nvPr>
        </p:nvSpPr>
        <p:spPr bwMode="auto">
          <a:xfrm>
            <a:off x="838200" y="2165382"/>
            <a:ext cx="10515599" cy="367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Aft>
                <a:spcPct val="0"/>
              </a:spcAft>
            </a:pPr>
            <a:r>
              <a:rPr lang="en-US" noProof="0" dirty="0"/>
              <a:t>If relevant, review and adapt the template Memorandum of Understanding and Confidentiality Agreement available in the guidelines Appendix. </a:t>
            </a:r>
          </a:p>
          <a:p>
            <a:pPr marL="0" indent="0" fontAlgn="base">
              <a:spcAft>
                <a:spcPct val="0"/>
              </a:spcAft>
              <a:buNone/>
            </a:pPr>
            <a:endParaRPr lang="en-US" noProof="0" dirty="0"/>
          </a:p>
          <a:p>
            <a:pPr marL="0" indent="0" fontAlgn="base">
              <a:spcAft>
                <a:spcPct val="0"/>
              </a:spcAft>
              <a:buNone/>
            </a:pPr>
            <a:endParaRPr lang="en-US" noProof="0" dirty="0"/>
          </a:p>
          <a:p>
            <a:pPr fontAlgn="base">
              <a:spcAft>
                <a:spcPct val="0"/>
              </a:spcAft>
            </a:pPr>
            <a:endParaRPr lang="en-US" sz="2400" noProof="0" dirty="0"/>
          </a:p>
          <a:p>
            <a:pPr marL="0" indent="0" fontAlgn="base">
              <a:spcAft>
                <a:spcPct val="0"/>
              </a:spcAft>
              <a:buNone/>
            </a:pPr>
            <a:endParaRPr lang="en-US" sz="2400" noProof="0" dirty="0"/>
          </a:p>
          <a:p>
            <a:pPr fontAlgn="base">
              <a:spcAft>
                <a:spcPct val="0"/>
              </a:spcAft>
            </a:pPr>
            <a:endParaRPr lang="en-US" sz="2400" noProof="0" dirty="0"/>
          </a:p>
        </p:txBody>
      </p:sp>
    </p:spTree>
    <p:extLst>
      <p:ext uri="{BB962C8B-B14F-4D97-AF65-F5344CB8AC3E}">
        <p14:creationId xmlns:p14="http://schemas.microsoft.com/office/powerpoint/2010/main" val="210145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D8A3-0E89-694A-2DF1-3EE9F4CD6B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C8226B2-346E-690F-0DC3-B23A5E4EEFD9}"/>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C6B6C454-A563-C71F-E5B4-AD34D2C66E60}"/>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48A89F5-1AA5-EA38-89DB-DF71FB10A93C}"/>
              </a:ext>
            </a:extLst>
          </p:cNvPr>
          <p:cNvSpPr>
            <a:spLocks noGrp="1"/>
          </p:cNvSpPr>
          <p:nvPr>
            <p:ph type="title"/>
          </p:nvPr>
        </p:nvSpPr>
        <p:spPr>
          <a:xfrm>
            <a:off x="829128" y="2346551"/>
            <a:ext cx="10515600" cy="1325563"/>
          </a:xfrm>
        </p:spPr>
        <p:txBody>
          <a:bodyPr/>
          <a:lstStyle/>
          <a:p>
            <a:r>
              <a:rPr lang="en-US" noProof="0" dirty="0"/>
              <a:t>Closing &amp; reflections</a:t>
            </a:r>
          </a:p>
        </p:txBody>
      </p:sp>
    </p:spTree>
    <p:extLst>
      <p:ext uri="{BB962C8B-B14F-4D97-AF65-F5344CB8AC3E}">
        <p14:creationId xmlns:p14="http://schemas.microsoft.com/office/powerpoint/2010/main" val="3597823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957CE-87DF-234B-C855-0BAA4D8814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67499D3-B9AF-9BBC-25F6-AC0CC9E20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457" y="6155683"/>
            <a:ext cx="2380343" cy="448316"/>
          </a:xfrm>
          <a:prstGeom prst="rect">
            <a:avLst/>
          </a:prstGeom>
        </p:spPr>
      </p:pic>
      <p:sp>
        <p:nvSpPr>
          <p:cNvPr id="6" name="Title 1">
            <a:extLst>
              <a:ext uri="{FF2B5EF4-FFF2-40B4-BE49-F238E27FC236}">
                <a16:creationId xmlns:a16="http://schemas.microsoft.com/office/drawing/2014/main" id="{E3F07908-1B60-F8AB-12E7-27874E453F54}"/>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Team orientation on data collection</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Presenter Name(s)</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latin typeface="Avenir Book" panose="02000503020000020003" pitchFamily="2" charset="0"/>
              </a:rPr>
              <a:t>Date &amp; Location</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
        <p:nvSpPr>
          <p:cNvPr id="8" name="Rectangle 7">
            <a:extLst>
              <a:ext uri="{FF2B5EF4-FFF2-40B4-BE49-F238E27FC236}">
                <a16:creationId xmlns:a16="http://schemas.microsoft.com/office/drawing/2014/main" id="{1827D2E2-EA04-2722-31C2-87CDB0366180}"/>
              </a:ext>
            </a:extLst>
          </p:cNvPr>
          <p:cNvSpPr/>
          <p:nvPr/>
        </p:nvSpPr>
        <p:spPr>
          <a:xfrm>
            <a:off x="7547428"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sp>
        <p:nvSpPr>
          <p:cNvPr id="9" name="Rectangle 8">
            <a:extLst>
              <a:ext uri="{FF2B5EF4-FFF2-40B4-BE49-F238E27FC236}">
                <a16:creationId xmlns:a16="http://schemas.microsoft.com/office/drawing/2014/main" id="{B36DBDE6-E883-D18D-4CFD-30C1A2EA5A27}"/>
              </a:ext>
            </a:extLst>
          </p:cNvPr>
          <p:cNvSpPr/>
          <p:nvPr/>
        </p:nvSpPr>
        <p:spPr>
          <a:xfrm>
            <a:off x="5558971"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pic>
        <p:nvPicPr>
          <p:cNvPr id="2" name="Picture 1">
            <a:extLst>
              <a:ext uri="{FF2B5EF4-FFF2-40B4-BE49-F238E27FC236}">
                <a16:creationId xmlns:a16="http://schemas.microsoft.com/office/drawing/2014/main" id="{DCEBDBAE-2153-FD39-BF33-03623B92B944}"/>
              </a:ext>
            </a:extLst>
          </p:cNvPr>
          <p:cNvPicPr>
            <a:picLocks noChangeAspect="1"/>
          </p:cNvPicPr>
          <p:nvPr/>
        </p:nvPicPr>
        <p:blipFill rotWithShape="1">
          <a:blip r:embed="rId4"/>
          <a:srcRect l="1217" t="814" r="1571" b="814"/>
          <a:stretch/>
        </p:blipFill>
        <p:spPr>
          <a:xfrm>
            <a:off x="95249" y="-348"/>
            <a:ext cx="4829175" cy="6881574"/>
          </a:xfrm>
          <a:prstGeom prst="rect">
            <a:avLst/>
          </a:prstGeom>
        </p:spPr>
      </p:pic>
    </p:spTree>
    <p:extLst>
      <p:ext uri="{BB962C8B-B14F-4D97-AF65-F5344CB8AC3E}">
        <p14:creationId xmlns:p14="http://schemas.microsoft.com/office/powerpoint/2010/main" val="175872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51B4C-E4ED-A1E2-3D84-9D486FB601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249082-8384-B72B-2AB4-1C484FD7283A}"/>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37F26971-57B4-E8CB-8CF6-05D3ECD97132}"/>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3A8E6DD-F127-C81E-9706-E22A4902879C}"/>
              </a:ext>
            </a:extLst>
          </p:cNvPr>
          <p:cNvSpPr>
            <a:spLocks noGrp="1"/>
          </p:cNvSpPr>
          <p:nvPr>
            <p:ph type="title"/>
          </p:nvPr>
        </p:nvSpPr>
        <p:spPr>
          <a:xfrm>
            <a:off x="829128" y="2346551"/>
            <a:ext cx="10515600" cy="1325563"/>
          </a:xfrm>
        </p:spPr>
        <p:txBody>
          <a:bodyPr/>
          <a:lstStyle/>
          <a:p>
            <a:r>
              <a:rPr lang="en-US" noProof="0" dirty="0"/>
              <a:t>Welcome &amp; introductions</a:t>
            </a:r>
          </a:p>
        </p:txBody>
      </p:sp>
    </p:spTree>
    <p:extLst>
      <p:ext uri="{BB962C8B-B14F-4D97-AF65-F5344CB8AC3E}">
        <p14:creationId xmlns:p14="http://schemas.microsoft.com/office/powerpoint/2010/main" val="220140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2821-2477-4AE9-2541-7D18FD2CC8E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933152-5615-A154-4127-A219C95531C1}"/>
              </a:ext>
            </a:extLst>
          </p:cNvPr>
          <p:cNvGraphicFramePr>
            <a:graphicFrameLocks noGrp="1"/>
          </p:cNvGraphicFramePr>
          <p:nvPr>
            <p:ph idx="1"/>
            <p:extLst>
              <p:ext uri="{D42A27DB-BD31-4B8C-83A1-F6EECF244321}">
                <p14:modId xmlns:p14="http://schemas.microsoft.com/office/powerpoint/2010/main" val="3166243753"/>
              </p:ext>
            </p:extLst>
          </p:nvPr>
        </p:nvGraphicFramePr>
        <p:xfrm>
          <a:off x="853440" y="1825625"/>
          <a:ext cx="10515597" cy="25958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06958905"/>
                    </a:ext>
                  </a:extLst>
                </a:gridCol>
                <a:gridCol w="1306286">
                  <a:extLst>
                    <a:ext uri="{9D8B030D-6E8A-4147-A177-3AD203B41FA5}">
                      <a16:colId xmlns:a16="http://schemas.microsoft.com/office/drawing/2014/main" val="1249297740"/>
                    </a:ext>
                  </a:extLst>
                </a:gridCol>
                <a:gridCol w="7812311">
                  <a:extLst>
                    <a:ext uri="{9D8B030D-6E8A-4147-A177-3AD203B41FA5}">
                      <a16:colId xmlns:a16="http://schemas.microsoft.com/office/drawing/2014/main" val="3506025949"/>
                    </a:ext>
                  </a:extLst>
                </a:gridCol>
              </a:tblGrid>
              <a:tr h="370840">
                <a:tc>
                  <a:txBody>
                    <a:bodyPr/>
                    <a:lstStyle/>
                    <a:p>
                      <a:r>
                        <a:rPr lang="en-US" noProof="0" dirty="0"/>
                        <a:t>Start</a:t>
                      </a:r>
                    </a:p>
                  </a:txBody>
                  <a:tcPr/>
                </a:tc>
                <a:tc>
                  <a:txBody>
                    <a:bodyPr/>
                    <a:lstStyle/>
                    <a:p>
                      <a:r>
                        <a:rPr lang="en-US" noProof="0" dirty="0"/>
                        <a:t>End</a:t>
                      </a:r>
                    </a:p>
                  </a:txBody>
                  <a:tcPr/>
                </a:tc>
                <a:tc>
                  <a:txBody>
                    <a:bodyPr/>
                    <a:lstStyle/>
                    <a:p>
                      <a:r>
                        <a:rPr lang="en-US" noProof="0" dirty="0"/>
                        <a:t>Description</a:t>
                      </a:r>
                    </a:p>
                  </a:txBody>
                  <a:tcPr/>
                </a:tc>
                <a:extLst>
                  <a:ext uri="{0D108BD9-81ED-4DB2-BD59-A6C34878D82A}">
                    <a16:rowId xmlns:a16="http://schemas.microsoft.com/office/drawing/2014/main" val="2365612797"/>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Welcome &amp; introductions</a:t>
                      </a:r>
                    </a:p>
                  </a:txBody>
                  <a:tcPr/>
                </a:tc>
                <a:extLst>
                  <a:ext uri="{0D108BD9-81ED-4DB2-BD59-A6C34878D82A}">
                    <a16:rowId xmlns:a16="http://schemas.microsoft.com/office/drawing/2014/main" val="299764216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Foundations of costing &amp; budgeting</a:t>
                      </a:r>
                    </a:p>
                  </a:txBody>
                  <a:tcPr/>
                </a:tc>
                <a:extLst>
                  <a:ext uri="{0D108BD9-81ED-4DB2-BD59-A6C34878D82A}">
                    <a16:rowId xmlns:a16="http://schemas.microsoft.com/office/drawing/2014/main" val="1448755853"/>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From concepts to practice: defining and mapping resources</a:t>
                      </a:r>
                    </a:p>
                  </a:txBody>
                  <a:tcPr/>
                </a:tc>
                <a:extLst>
                  <a:ext uri="{0D108BD9-81ED-4DB2-BD59-A6C34878D82A}">
                    <a16:rowId xmlns:a16="http://schemas.microsoft.com/office/drawing/2014/main" val="159359171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Costing methodology (part 1)</a:t>
                      </a:r>
                    </a:p>
                  </a:txBody>
                  <a:tcPr/>
                </a:tc>
                <a:extLst>
                  <a:ext uri="{0D108BD9-81ED-4DB2-BD59-A6C34878D82A}">
                    <a16:rowId xmlns:a16="http://schemas.microsoft.com/office/drawing/2014/main" val="907651558"/>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Costing methodology (part 2)</a:t>
                      </a:r>
                    </a:p>
                  </a:txBody>
                  <a:tcPr/>
                </a:tc>
                <a:extLst>
                  <a:ext uri="{0D108BD9-81ED-4DB2-BD59-A6C34878D82A}">
                    <a16:rowId xmlns:a16="http://schemas.microsoft.com/office/drawing/2014/main" val="3049528881"/>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Data mapping &amp; planning</a:t>
                      </a:r>
                    </a:p>
                  </a:txBody>
                  <a:tcPr/>
                </a:tc>
                <a:extLst>
                  <a:ext uri="{0D108BD9-81ED-4DB2-BD59-A6C34878D82A}">
                    <a16:rowId xmlns:a16="http://schemas.microsoft.com/office/drawing/2014/main" val="3813575763"/>
                  </a:ext>
                </a:extLst>
              </a:tr>
            </a:tbl>
          </a:graphicData>
        </a:graphic>
      </p:graphicFrame>
      <p:sp>
        <p:nvSpPr>
          <p:cNvPr id="3" name="Rectangle 2">
            <a:extLst>
              <a:ext uri="{FF2B5EF4-FFF2-40B4-BE49-F238E27FC236}">
                <a16:creationId xmlns:a16="http://schemas.microsoft.com/office/drawing/2014/main" id="{BBA18737-EE70-8874-770F-F4D2C43D300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Isosceles Triangle 4">
            <a:extLst>
              <a:ext uri="{FF2B5EF4-FFF2-40B4-BE49-F238E27FC236}">
                <a16:creationId xmlns:a16="http://schemas.microsoft.com/office/drawing/2014/main" id="{E64B297F-DB2A-C3DE-678B-DFF63BC34A0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D6091C9-C3C3-02A4-78BE-235C8BECED42}"/>
              </a:ext>
            </a:extLst>
          </p:cNvPr>
          <p:cNvSpPr>
            <a:spLocks noGrp="1"/>
          </p:cNvSpPr>
          <p:nvPr>
            <p:ph type="title"/>
          </p:nvPr>
        </p:nvSpPr>
        <p:spPr/>
        <p:txBody>
          <a:bodyPr/>
          <a:lstStyle/>
          <a:p>
            <a:r>
              <a:rPr lang="en-US" noProof="0" dirty="0"/>
              <a:t>Agenda</a:t>
            </a:r>
          </a:p>
        </p:txBody>
      </p:sp>
    </p:spTree>
    <p:extLst>
      <p:ext uri="{BB962C8B-B14F-4D97-AF65-F5344CB8AC3E}">
        <p14:creationId xmlns:p14="http://schemas.microsoft.com/office/powerpoint/2010/main" val="225931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AEDC-AE87-42BC-D1C4-017B13684EA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AE7BF8F-E428-08A7-76FF-96882B7DB378}"/>
              </a:ext>
            </a:extLst>
          </p:cNvPr>
          <p:cNvSpPr>
            <a:spLocks noGrp="1"/>
          </p:cNvSpPr>
          <p:nvPr>
            <p:ph idx="1"/>
          </p:nvPr>
        </p:nvSpPr>
        <p:spPr/>
        <p:txBody>
          <a:bodyPr/>
          <a:lstStyle/>
          <a:p>
            <a:pPr marL="0" indent="0">
              <a:buNone/>
            </a:pPr>
            <a:r>
              <a:rPr lang="en-US" noProof="0" dirty="0"/>
              <a:t>We will begin with opening remarks from key partners to set the stage for this exercise.</a:t>
            </a:r>
          </a:p>
        </p:txBody>
      </p:sp>
      <p:sp>
        <p:nvSpPr>
          <p:cNvPr id="3" name="Rectangle 2">
            <a:extLst>
              <a:ext uri="{FF2B5EF4-FFF2-40B4-BE49-F238E27FC236}">
                <a16:creationId xmlns:a16="http://schemas.microsoft.com/office/drawing/2014/main" id="{C88ED8C0-27E9-06EE-39C9-6B20896922BF}"/>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32F0FCA-4BE4-5021-3C29-E73A1228DD2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C080FBB9-0C54-599F-EAAC-FB0B6B0151CA}"/>
              </a:ext>
            </a:extLst>
          </p:cNvPr>
          <p:cNvSpPr>
            <a:spLocks noGrp="1"/>
          </p:cNvSpPr>
          <p:nvPr>
            <p:ph type="title"/>
          </p:nvPr>
        </p:nvSpPr>
        <p:spPr/>
        <p:txBody>
          <a:bodyPr/>
          <a:lstStyle/>
          <a:p>
            <a:r>
              <a:rPr lang="en-US" noProof="0" dirty="0"/>
              <a:t>Opening remarks</a:t>
            </a:r>
          </a:p>
        </p:txBody>
      </p:sp>
    </p:spTree>
    <p:extLst>
      <p:ext uri="{BB962C8B-B14F-4D97-AF65-F5344CB8AC3E}">
        <p14:creationId xmlns:p14="http://schemas.microsoft.com/office/powerpoint/2010/main" val="3164555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AC5E6-BCE0-35C7-B529-2696F55FF41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4EBBCA-CBCE-DEA6-010E-8953F777A74D}"/>
              </a:ext>
            </a:extLst>
          </p:cNvPr>
          <p:cNvSpPr>
            <a:spLocks noGrp="1"/>
          </p:cNvSpPr>
          <p:nvPr>
            <p:ph idx="1"/>
          </p:nvPr>
        </p:nvSpPr>
        <p:spPr/>
        <p:txBody>
          <a:bodyPr/>
          <a:lstStyle/>
          <a:p>
            <a:pPr marL="0" indent="0">
              <a:buNone/>
            </a:pPr>
            <a:r>
              <a:rPr lang="en-US" noProof="0" dirty="0"/>
              <a:t>Let’s take a moment to introduce ourselves.</a:t>
            </a:r>
            <a:br>
              <a:rPr lang="en-US" noProof="0" dirty="0"/>
            </a:br>
            <a:endParaRPr lang="en-US" noProof="0" dirty="0"/>
          </a:p>
          <a:p>
            <a:pPr marL="0" indent="0">
              <a:buNone/>
            </a:pPr>
            <a:r>
              <a:rPr lang="en-US" noProof="0" dirty="0"/>
              <a:t>Please share your name, organization, role, one expectation from today’s meeting. </a:t>
            </a:r>
          </a:p>
        </p:txBody>
      </p:sp>
      <p:sp>
        <p:nvSpPr>
          <p:cNvPr id="3" name="Rectangle 2">
            <a:extLst>
              <a:ext uri="{FF2B5EF4-FFF2-40B4-BE49-F238E27FC236}">
                <a16:creationId xmlns:a16="http://schemas.microsoft.com/office/drawing/2014/main" id="{4E8FF3E1-2F49-683C-3A92-9A363F9545E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99ED3AD-D089-10D0-B0CF-06C5F68882E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9662010-7BED-798F-CB32-9BEAB10F76D7}"/>
              </a:ext>
            </a:extLst>
          </p:cNvPr>
          <p:cNvSpPr>
            <a:spLocks noGrp="1"/>
          </p:cNvSpPr>
          <p:nvPr>
            <p:ph type="title"/>
          </p:nvPr>
        </p:nvSpPr>
        <p:spPr/>
        <p:txBody>
          <a:bodyPr/>
          <a:lstStyle/>
          <a:p>
            <a:r>
              <a:rPr lang="en-US" noProof="0" dirty="0"/>
              <a:t>Introductions</a:t>
            </a:r>
          </a:p>
        </p:txBody>
      </p:sp>
    </p:spTree>
    <p:extLst>
      <p:ext uri="{BB962C8B-B14F-4D97-AF65-F5344CB8AC3E}">
        <p14:creationId xmlns:p14="http://schemas.microsoft.com/office/powerpoint/2010/main" val="257652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B0D17-F179-11B3-BE22-03FB3D157E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23322A-093B-45D2-F0BC-6DDCE8CF91B5}"/>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F1F32419-B192-1842-51F9-E5CB0C8E3BC8}"/>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F56BD0E-82F1-014A-2529-A3AECF41D6A7}"/>
              </a:ext>
            </a:extLst>
          </p:cNvPr>
          <p:cNvSpPr>
            <a:spLocks noGrp="1"/>
          </p:cNvSpPr>
          <p:nvPr>
            <p:ph type="title"/>
          </p:nvPr>
        </p:nvSpPr>
        <p:spPr>
          <a:xfrm>
            <a:off x="829128" y="2346551"/>
            <a:ext cx="10515600" cy="1325563"/>
          </a:xfrm>
        </p:spPr>
        <p:txBody>
          <a:bodyPr/>
          <a:lstStyle/>
          <a:p>
            <a:r>
              <a:rPr lang="en-US" noProof="0" dirty="0"/>
              <a:t>Foundations of costing and budgeting</a:t>
            </a:r>
          </a:p>
        </p:txBody>
      </p:sp>
    </p:spTree>
    <p:extLst>
      <p:ext uri="{BB962C8B-B14F-4D97-AF65-F5344CB8AC3E}">
        <p14:creationId xmlns:p14="http://schemas.microsoft.com/office/powerpoint/2010/main" val="321461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44B69-6237-D868-C0CB-467E54C4F2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0BFB187-CFDB-A726-0266-0C390486A89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B04FF69-6134-A5BA-A221-4C3D7F9B302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64AD145-D148-1D81-8FB3-2475AB043807}"/>
              </a:ext>
            </a:extLst>
          </p:cNvPr>
          <p:cNvSpPr>
            <a:spLocks noGrp="1"/>
          </p:cNvSpPr>
          <p:nvPr>
            <p:ph type="title"/>
          </p:nvPr>
        </p:nvSpPr>
        <p:spPr/>
        <p:txBody>
          <a:bodyPr/>
          <a:lstStyle/>
          <a:p>
            <a:r>
              <a:rPr lang="en-US" noProof="0" dirty="0"/>
              <a:t>Budgeting vs. costing</a:t>
            </a:r>
          </a:p>
        </p:txBody>
      </p:sp>
      <p:graphicFrame>
        <p:nvGraphicFramePr>
          <p:cNvPr id="5" name="Table 4">
            <a:extLst>
              <a:ext uri="{FF2B5EF4-FFF2-40B4-BE49-F238E27FC236}">
                <a16:creationId xmlns:a16="http://schemas.microsoft.com/office/drawing/2014/main" id="{BDFD05D1-30E5-29F8-7FBC-72E53488EF6A}"/>
              </a:ext>
            </a:extLst>
          </p:cNvPr>
          <p:cNvGraphicFramePr>
            <a:graphicFrameLocks noGrp="1"/>
          </p:cNvGraphicFramePr>
          <p:nvPr>
            <p:extLst>
              <p:ext uri="{D42A27DB-BD31-4B8C-83A1-F6EECF244321}">
                <p14:modId xmlns:p14="http://schemas.microsoft.com/office/powerpoint/2010/main" val="2932538075"/>
              </p:ext>
            </p:extLst>
          </p:nvPr>
        </p:nvGraphicFramePr>
        <p:xfrm>
          <a:off x="838200" y="1920240"/>
          <a:ext cx="10515600" cy="3657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6541029"/>
                    </a:ext>
                  </a:extLst>
                </a:gridCol>
                <a:gridCol w="5257800">
                  <a:extLst>
                    <a:ext uri="{9D8B030D-6E8A-4147-A177-3AD203B41FA5}">
                      <a16:colId xmlns:a16="http://schemas.microsoft.com/office/drawing/2014/main" val="1303632755"/>
                    </a:ext>
                  </a:extLst>
                </a:gridCol>
              </a:tblGrid>
              <a:tr h="0">
                <a:tc>
                  <a:txBody>
                    <a:bodyPr/>
                    <a:lstStyle/>
                    <a:p>
                      <a:pPr algn="ctr"/>
                      <a:r>
                        <a:rPr lang="en-US" noProof="0" dirty="0"/>
                        <a:t>Cost Analysis</a:t>
                      </a:r>
                    </a:p>
                  </a:txBody>
                  <a:tcPr/>
                </a:tc>
                <a:tc>
                  <a:txBody>
                    <a:bodyPr/>
                    <a:lstStyle/>
                    <a:p>
                      <a:pPr algn="ctr"/>
                      <a:r>
                        <a:rPr lang="en-US" noProof="0" dirty="0"/>
                        <a:t>Budgeting</a:t>
                      </a:r>
                    </a:p>
                  </a:txBody>
                  <a:tcPr/>
                </a:tc>
                <a:extLst>
                  <a:ext uri="{0D108BD9-81ED-4DB2-BD59-A6C34878D82A}">
                    <a16:rowId xmlns:a16="http://schemas.microsoft.com/office/drawing/2014/main" val="3173453461"/>
                  </a:ext>
                </a:extLst>
              </a:tr>
              <a:tr h="0">
                <a:tc>
                  <a:txBody>
                    <a:bodyPr/>
                    <a:lstStyle/>
                    <a:p>
                      <a:r>
                        <a:rPr lang="en-US" noProof="0" dirty="0"/>
                        <a:t>Retrospective and/or current </a:t>
                      </a:r>
                    </a:p>
                  </a:txBody>
                  <a:tcPr/>
                </a:tc>
                <a:tc>
                  <a:txBody>
                    <a:bodyPr/>
                    <a:lstStyle/>
                    <a:p>
                      <a:r>
                        <a:rPr lang="en-US" noProof="0" dirty="0"/>
                        <a:t>Prospective</a:t>
                      </a:r>
                    </a:p>
                  </a:txBody>
                  <a:tcPr/>
                </a:tc>
                <a:extLst>
                  <a:ext uri="{0D108BD9-81ED-4DB2-BD59-A6C34878D82A}">
                    <a16:rowId xmlns:a16="http://schemas.microsoft.com/office/drawing/2014/main" val="3062997572"/>
                  </a:ext>
                </a:extLst>
              </a:tr>
              <a:tr h="0">
                <a:tc>
                  <a:txBody>
                    <a:bodyPr/>
                    <a:lstStyle/>
                    <a:p>
                      <a:r>
                        <a:rPr lang="en-US" noProof="0" dirty="0"/>
                        <a:t>Based on observed costs and results</a:t>
                      </a:r>
                    </a:p>
                  </a:txBody>
                  <a:tcPr/>
                </a:tc>
                <a:tc>
                  <a:txBody>
                    <a:bodyPr/>
                    <a:lstStyle/>
                    <a:p>
                      <a:r>
                        <a:rPr lang="en-US" noProof="0" dirty="0"/>
                        <a:t>Based on anticipated/modelled costs and results</a:t>
                      </a:r>
                    </a:p>
                  </a:txBody>
                  <a:tcPr/>
                </a:tc>
                <a:extLst>
                  <a:ext uri="{0D108BD9-81ED-4DB2-BD59-A6C34878D82A}">
                    <a16:rowId xmlns:a16="http://schemas.microsoft.com/office/drawing/2014/main" val="4043150014"/>
                  </a:ext>
                </a:extLst>
              </a:tr>
              <a:tr h="0">
                <a:tc>
                  <a:txBody>
                    <a:bodyPr/>
                    <a:lstStyle/>
                    <a:p>
                      <a:r>
                        <a:rPr lang="en-US" noProof="0" dirty="0"/>
                        <a:t>In a full analysis, includes value of capital goods that are used for implementation</a:t>
                      </a:r>
                    </a:p>
                  </a:txBody>
                  <a:tcPr/>
                </a:tc>
                <a:tc>
                  <a:txBody>
                    <a:bodyPr/>
                    <a:lstStyle/>
                    <a:p>
                      <a:r>
                        <a:rPr lang="en-US" noProof="0" dirty="0"/>
                        <a:t>Excludes already purchased capital costs</a:t>
                      </a:r>
                    </a:p>
                  </a:txBody>
                  <a:tcPr/>
                </a:tc>
                <a:extLst>
                  <a:ext uri="{0D108BD9-81ED-4DB2-BD59-A6C34878D82A}">
                    <a16:rowId xmlns:a16="http://schemas.microsoft.com/office/drawing/2014/main" val="84493804"/>
                  </a:ext>
                </a:extLst>
              </a:tr>
              <a:tr h="0">
                <a:tc>
                  <a:txBody>
                    <a:bodyPr/>
                    <a:lstStyle/>
                    <a:p>
                      <a:r>
                        <a:rPr lang="en-US" noProof="0" dirty="0"/>
                        <a:t>Capital costs annualized (spread over years of useful life)</a:t>
                      </a:r>
                    </a:p>
                  </a:txBody>
                  <a:tcPr/>
                </a:tc>
                <a:tc>
                  <a:txBody>
                    <a:bodyPr/>
                    <a:lstStyle/>
                    <a:p>
                      <a:r>
                        <a:rPr lang="en-US" noProof="0" dirty="0"/>
                        <a:t>Full capital costs included in year of purchase</a:t>
                      </a:r>
                    </a:p>
                  </a:txBody>
                  <a:tcPr/>
                </a:tc>
                <a:extLst>
                  <a:ext uri="{0D108BD9-81ED-4DB2-BD59-A6C34878D82A}">
                    <a16:rowId xmlns:a16="http://schemas.microsoft.com/office/drawing/2014/main" val="255298339"/>
                  </a:ext>
                </a:extLst>
              </a:tr>
              <a:tr h="0">
                <a:tc>
                  <a:txBody>
                    <a:bodyPr/>
                    <a:lstStyle/>
                    <a:p>
                      <a:r>
                        <a:rPr lang="en-US" noProof="0" dirty="0"/>
                        <a:t>In an economic analysis, includes in-kind contributions</a:t>
                      </a:r>
                    </a:p>
                  </a:txBody>
                  <a:tcPr/>
                </a:tc>
                <a:tc>
                  <a:txBody>
                    <a:bodyPr/>
                    <a:lstStyle/>
                    <a:p>
                      <a:r>
                        <a:rPr lang="en-US" noProof="0" dirty="0"/>
                        <a:t>Typically excludes in-kind contributions</a:t>
                      </a:r>
                    </a:p>
                  </a:txBody>
                  <a:tcPr/>
                </a:tc>
                <a:extLst>
                  <a:ext uri="{0D108BD9-81ED-4DB2-BD59-A6C34878D82A}">
                    <a16:rowId xmlns:a16="http://schemas.microsoft.com/office/drawing/2014/main" val="2000660434"/>
                  </a:ext>
                </a:extLst>
              </a:tr>
              <a:tr h="0">
                <a:tc>
                  <a:txBody>
                    <a:bodyPr/>
                    <a:lstStyle/>
                    <a:p>
                      <a:r>
                        <a:rPr lang="en-US" noProof="0" dirty="0"/>
                        <a:t>Principally top-down methodology: total financial expenditures allocated to inputs and interventions </a:t>
                      </a:r>
                    </a:p>
                  </a:txBody>
                  <a:tcPr/>
                </a:tc>
                <a:tc>
                  <a:txBody>
                    <a:bodyPr/>
                    <a:lstStyle/>
                    <a:p>
                      <a:r>
                        <a:rPr lang="en-US" noProof="0" dirty="0"/>
                        <a:t>Bottom-up methodology = price x quantity</a:t>
                      </a:r>
                    </a:p>
                  </a:txBody>
                  <a:tcPr/>
                </a:tc>
                <a:extLst>
                  <a:ext uri="{0D108BD9-81ED-4DB2-BD59-A6C34878D82A}">
                    <a16:rowId xmlns:a16="http://schemas.microsoft.com/office/drawing/2014/main" val="1972653605"/>
                  </a:ext>
                </a:extLst>
              </a:tr>
            </a:tbl>
          </a:graphicData>
        </a:graphic>
      </p:graphicFrame>
    </p:spTree>
    <p:extLst>
      <p:ext uri="{BB962C8B-B14F-4D97-AF65-F5344CB8AC3E}">
        <p14:creationId xmlns:p14="http://schemas.microsoft.com/office/powerpoint/2010/main" val="1789921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00C5-5A7F-581D-5EC3-F02EAF9B38C7}"/>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503FDF90-5932-67E5-0F24-CC50ADC04B15}"/>
              </a:ext>
            </a:extLst>
          </p:cNvPr>
          <p:cNvPicPr>
            <a:picLocks noChangeAspect="1"/>
          </p:cNvPicPr>
          <p:nvPr/>
        </p:nvPicPr>
        <p:blipFill>
          <a:blip r:embed="rId3"/>
          <a:stretch>
            <a:fillRect/>
          </a:stretch>
        </p:blipFill>
        <p:spPr>
          <a:xfrm>
            <a:off x="1356179" y="1233714"/>
            <a:ext cx="9636813" cy="5490850"/>
          </a:xfrm>
          <a:prstGeom prst="rect">
            <a:avLst/>
          </a:prstGeom>
        </p:spPr>
      </p:pic>
      <p:sp>
        <p:nvSpPr>
          <p:cNvPr id="3" name="Rectangle 2">
            <a:extLst>
              <a:ext uri="{FF2B5EF4-FFF2-40B4-BE49-F238E27FC236}">
                <a16:creationId xmlns:a16="http://schemas.microsoft.com/office/drawing/2014/main" id="{D15EBF67-B520-7676-88CE-4A568C5C474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C2435D2-BBE9-9825-9B3F-8599CFA9518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A7EA7DA-B9D9-2522-BDC3-54D206E41870}"/>
              </a:ext>
            </a:extLst>
          </p:cNvPr>
          <p:cNvSpPr>
            <a:spLocks noGrp="1"/>
          </p:cNvSpPr>
          <p:nvPr>
            <p:ph type="title"/>
          </p:nvPr>
        </p:nvSpPr>
        <p:spPr/>
        <p:txBody>
          <a:bodyPr/>
          <a:lstStyle/>
          <a:p>
            <a:r>
              <a:rPr lang="en-US" noProof="0" dirty="0"/>
              <a:t>Budgeting and costing learning cycle</a:t>
            </a:r>
          </a:p>
        </p:txBody>
      </p:sp>
    </p:spTree>
    <p:extLst>
      <p:ext uri="{BB962C8B-B14F-4D97-AF65-F5344CB8AC3E}">
        <p14:creationId xmlns:p14="http://schemas.microsoft.com/office/powerpoint/2010/main" val="32801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14352-3AD4-13A8-36F2-8268F83A5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EFD7B-51BC-A855-031D-C6C59336720C}"/>
              </a:ext>
            </a:extLst>
          </p:cNvPr>
          <p:cNvSpPr>
            <a:spLocks noGrp="1"/>
          </p:cNvSpPr>
          <p:nvPr>
            <p:ph type="title"/>
          </p:nvPr>
        </p:nvSpPr>
        <p:spPr/>
        <p:txBody>
          <a:bodyPr/>
          <a:lstStyle/>
          <a:p>
            <a:r>
              <a:rPr lang="en-US" noProof="0" dirty="0"/>
              <a:t>File content</a:t>
            </a:r>
          </a:p>
        </p:txBody>
      </p:sp>
      <p:graphicFrame>
        <p:nvGraphicFramePr>
          <p:cNvPr id="4" name="Content Placeholder 3">
            <a:extLst>
              <a:ext uri="{FF2B5EF4-FFF2-40B4-BE49-F238E27FC236}">
                <a16:creationId xmlns:a16="http://schemas.microsoft.com/office/drawing/2014/main" id="{BAA78B87-58C3-57EE-0789-776B2AC625AD}"/>
              </a:ext>
            </a:extLst>
          </p:cNvPr>
          <p:cNvGraphicFramePr>
            <a:graphicFrameLocks noGrp="1"/>
          </p:cNvGraphicFramePr>
          <p:nvPr>
            <p:ph idx="1"/>
            <p:extLst>
              <p:ext uri="{D42A27DB-BD31-4B8C-83A1-F6EECF244321}">
                <p14:modId xmlns:p14="http://schemas.microsoft.com/office/powerpoint/2010/main" val="2701536327"/>
              </p:ext>
            </p:extLst>
          </p:nvPr>
        </p:nvGraphicFramePr>
        <p:xfrm>
          <a:off x="838199" y="1520825"/>
          <a:ext cx="10874828" cy="4394200"/>
        </p:xfrm>
        <a:graphic>
          <a:graphicData uri="http://schemas.openxmlformats.org/drawingml/2006/table">
            <a:tbl>
              <a:tblPr firstRow="1" bandRow="1">
                <a:tableStyleId>{5C22544A-7EE6-4342-B048-85BDC9FD1C3A}</a:tableStyleId>
              </a:tblPr>
              <a:tblGrid>
                <a:gridCol w="3487058">
                  <a:extLst>
                    <a:ext uri="{9D8B030D-6E8A-4147-A177-3AD203B41FA5}">
                      <a16:colId xmlns:a16="http://schemas.microsoft.com/office/drawing/2014/main" val="1249297740"/>
                    </a:ext>
                  </a:extLst>
                </a:gridCol>
                <a:gridCol w="1698172">
                  <a:extLst>
                    <a:ext uri="{9D8B030D-6E8A-4147-A177-3AD203B41FA5}">
                      <a16:colId xmlns:a16="http://schemas.microsoft.com/office/drawing/2014/main" val="3905023081"/>
                    </a:ext>
                  </a:extLst>
                </a:gridCol>
                <a:gridCol w="5689598">
                  <a:extLst>
                    <a:ext uri="{9D8B030D-6E8A-4147-A177-3AD203B41FA5}">
                      <a16:colId xmlns:a16="http://schemas.microsoft.com/office/drawing/2014/main" val="3506025949"/>
                    </a:ext>
                  </a:extLst>
                </a:gridCol>
              </a:tblGrid>
              <a:tr h="370840">
                <a:tc>
                  <a:txBody>
                    <a:bodyPr/>
                    <a:lstStyle/>
                    <a:p>
                      <a:r>
                        <a:rPr lang="en-US" noProof="0" dirty="0"/>
                        <a:t>Session</a:t>
                      </a:r>
                    </a:p>
                  </a:txBody>
                  <a:tcPr/>
                </a:tc>
                <a:tc>
                  <a:txBody>
                    <a:bodyPr/>
                    <a:lstStyle/>
                    <a:p>
                      <a:r>
                        <a:rPr lang="en-US" noProof="0" dirty="0"/>
                        <a:t>Slides</a:t>
                      </a:r>
                    </a:p>
                  </a:txBody>
                  <a:tcPr/>
                </a:tc>
                <a:tc>
                  <a:txBody>
                    <a:bodyPr/>
                    <a:lstStyle/>
                    <a:p>
                      <a:r>
                        <a:rPr lang="en-US" noProof="0" dirty="0"/>
                        <a:t>Objectives</a:t>
                      </a:r>
                    </a:p>
                  </a:txBody>
                  <a:tcPr/>
                </a:tc>
                <a:extLst>
                  <a:ext uri="{0D108BD9-81ED-4DB2-BD59-A6C34878D82A}">
                    <a16:rowId xmlns:a16="http://schemas.microsoft.com/office/drawing/2014/main" val="2365612797"/>
                  </a:ext>
                </a:extLst>
              </a:tr>
              <a:tr h="370840">
                <a:tc>
                  <a:txBody>
                    <a:bodyPr/>
                    <a:lstStyle/>
                    <a:p>
                      <a:r>
                        <a:rPr lang="en-US" b="1" noProof="0" dirty="0"/>
                        <a:t>Introductory meeting with stakeholders</a:t>
                      </a:r>
                    </a:p>
                  </a:txBody>
                  <a:tcPr/>
                </a:tc>
                <a:tc>
                  <a:txBody>
                    <a:bodyPr/>
                    <a:lstStyle/>
                    <a:p>
                      <a:r>
                        <a:rPr lang="en-US" noProof="0" dirty="0"/>
                        <a:t>Slides 4-21</a:t>
                      </a:r>
                    </a:p>
                  </a:txBody>
                  <a:tcPr/>
                </a:tc>
                <a:tc>
                  <a:txBody>
                    <a:bodyPr/>
                    <a:lstStyle/>
                    <a:p>
                      <a:r>
                        <a:rPr lang="en-US" noProof="0" dirty="0"/>
                        <a:t>Present purpose, scope, methods, and timeline of the exercise; agree on roles/ responsibilities; introduce MOU and confidentiality agreement.</a:t>
                      </a:r>
                    </a:p>
                  </a:txBody>
                  <a:tcPr/>
                </a:tc>
                <a:extLst>
                  <a:ext uri="{0D108BD9-81ED-4DB2-BD59-A6C34878D82A}">
                    <a16:rowId xmlns:a16="http://schemas.microsoft.com/office/drawing/2014/main" val="2997642160"/>
                  </a:ext>
                </a:extLst>
              </a:tr>
              <a:tr h="370840">
                <a:tc>
                  <a:txBody>
                    <a:bodyPr/>
                    <a:lstStyle/>
                    <a:p>
                      <a:r>
                        <a:rPr lang="en-US" b="1" noProof="0" dirty="0"/>
                        <a:t>Team orientation on data collection</a:t>
                      </a:r>
                    </a:p>
                  </a:txBody>
                  <a:tcPr/>
                </a:tc>
                <a:tc>
                  <a:txBody>
                    <a:bodyPr/>
                    <a:lstStyle/>
                    <a:p>
                      <a:r>
                        <a:rPr lang="en-US" noProof="0" dirty="0"/>
                        <a:t>Slides 22-81</a:t>
                      </a:r>
                    </a:p>
                  </a:txBody>
                  <a:tcPr/>
                </a:tc>
                <a:tc>
                  <a:txBody>
                    <a:bodyPr/>
                    <a:lstStyle/>
                    <a:p>
                      <a:r>
                        <a:rPr lang="en-US" noProof="0" dirty="0"/>
                        <a:t>Provide orientation on basic health economics; introduce tools; co-develop and revise tools with CLO members; agree on workplan and timeline.</a:t>
                      </a:r>
                    </a:p>
                  </a:txBody>
                  <a:tcPr/>
                </a:tc>
                <a:extLst>
                  <a:ext uri="{0D108BD9-81ED-4DB2-BD59-A6C34878D82A}">
                    <a16:rowId xmlns:a16="http://schemas.microsoft.com/office/drawing/2014/main" val="1448755853"/>
                  </a:ext>
                </a:extLst>
              </a:tr>
              <a:tr h="370840">
                <a:tc>
                  <a:txBody>
                    <a:bodyPr/>
                    <a:lstStyle/>
                    <a:p>
                      <a:r>
                        <a:rPr lang="en-US" b="1" noProof="0" dirty="0"/>
                        <a:t>Review of preliminary results and analysis</a:t>
                      </a:r>
                    </a:p>
                  </a:txBody>
                  <a:tcPr/>
                </a:tc>
                <a:tc>
                  <a:txBody>
                    <a:bodyPr/>
                    <a:lstStyle/>
                    <a:p>
                      <a:r>
                        <a:rPr lang="en-US" noProof="0" dirty="0"/>
                        <a:t>Slides 82-112</a:t>
                      </a:r>
                    </a:p>
                  </a:txBody>
                  <a:tcPr/>
                </a:tc>
                <a:tc>
                  <a:txBody>
                    <a:bodyPr/>
                    <a:lstStyle/>
                    <a:p>
                      <a:r>
                        <a:rPr lang="en-US" noProof="0" dirty="0"/>
                        <a:t>Cover basic analysis concepts and methods; review early findings; validate/refine allocation factors; identify and address data gaps.</a:t>
                      </a:r>
                    </a:p>
                  </a:txBody>
                  <a:tcPr/>
                </a:tc>
                <a:extLst>
                  <a:ext uri="{0D108BD9-81ED-4DB2-BD59-A6C34878D82A}">
                    <a16:rowId xmlns:a16="http://schemas.microsoft.com/office/drawing/2014/main" val="1593591710"/>
                  </a:ext>
                </a:extLst>
              </a:tr>
              <a:tr h="370840">
                <a:tc>
                  <a:txBody>
                    <a:bodyPr/>
                    <a:lstStyle/>
                    <a:p>
                      <a:r>
                        <a:rPr lang="en-US" b="1" noProof="0" dirty="0"/>
                        <a:t>Validation of results</a:t>
                      </a:r>
                    </a:p>
                  </a:txBody>
                  <a:tcPr/>
                </a:tc>
                <a:tc>
                  <a:txBody>
                    <a:bodyPr/>
                    <a:lstStyle/>
                    <a:p>
                      <a:r>
                        <a:rPr lang="en-US" noProof="0" dirty="0"/>
                        <a:t>Slides 113-124</a:t>
                      </a:r>
                    </a:p>
                  </a:txBody>
                  <a:tcPr/>
                </a:tc>
                <a:tc>
                  <a:txBody>
                    <a:bodyPr/>
                    <a:lstStyle/>
                    <a:p>
                      <a:r>
                        <a:rPr lang="en-US" noProof="0" dirty="0"/>
                        <a:t>Present total and unit costs; check plausibility; agree on adjustments; decide on format for presenting results.</a:t>
                      </a:r>
                    </a:p>
                  </a:txBody>
                  <a:tcPr/>
                </a:tc>
                <a:extLst>
                  <a:ext uri="{0D108BD9-81ED-4DB2-BD59-A6C34878D82A}">
                    <a16:rowId xmlns:a16="http://schemas.microsoft.com/office/drawing/2014/main" val="907651558"/>
                  </a:ext>
                </a:extLst>
              </a:tr>
              <a:tr h="370840">
                <a:tc>
                  <a:txBody>
                    <a:bodyPr/>
                    <a:lstStyle/>
                    <a:p>
                      <a:r>
                        <a:rPr lang="en-US" b="1" noProof="0" dirty="0"/>
                        <a:t>Dissemination meeting</a:t>
                      </a:r>
                    </a:p>
                  </a:txBody>
                  <a:tcPr/>
                </a:tc>
                <a:tc>
                  <a:txBody>
                    <a:bodyPr/>
                    <a:lstStyle/>
                    <a:p>
                      <a:r>
                        <a:rPr lang="en-US" noProof="0" dirty="0"/>
                        <a:t>Slides 124-148</a:t>
                      </a:r>
                    </a:p>
                  </a:txBody>
                  <a:tcPr/>
                </a:tc>
                <a:tc>
                  <a:txBody>
                    <a:bodyPr/>
                    <a:lstStyle/>
                    <a:p>
                      <a:r>
                        <a:rPr lang="en-US" noProof="0" dirty="0"/>
                        <a:t>Share final results; discuss implications for planning &amp; advocacy; agree on next steps for applying findings. </a:t>
                      </a:r>
                    </a:p>
                  </a:txBody>
                  <a:tcPr/>
                </a:tc>
                <a:extLst>
                  <a:ext uri="{0D108BD9-81ED-4DB2-BD59-A6C34878D82A}">
                    <a16:rowId xmlns:a16="http://schemas.microsoft.com/office/drawing/2014/main" val="1545477177"/>
                  </a:ext>
                </a:extLst>
              </a:tr>
            </a:tbl>
          </a:graphicData>
        </a:graphic>
      </p:graphicFrame>
    </p:spTree>
    <p:extLst>
      <p:ext uri="{BB962C8B-B14F-4D97-AF65-F5344CB8AC3E}">
        <p14:creationId xmlns:p14="http://schemas.microsoft.com/office/powerpoint/2010/main" val="2226928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0D92-3396-07B9-138A-F302A48471D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B963AF3-70A0-B215-27EB-73A27D3FA0D0}"/>
              </a:ext>
            </a:extLst>
          </p:cNvPr>
          <p:cNvSpPr>
            <a:spLocks noGrp="1"/>
          </p:cNvSpPr>
          <p:nvPr>
            <p:ph idx="1"/>
          </p:nvPr>
        </p:nvSpPr>
        <p:spPr>
          <a:xfrm>
            <a:off x="438150" y="1772116"/>
            <a:ext cx="11216575" cy="4892155"/>
          </a:xfrm>
        </p:spPr>
        <p:txBody>
          <a:bodyPr>
            <a:normAutofit/>
          </a:bodyPr>
          <a:lstStyle/>
          <a:p>
            <a:pPr marL="0" indent="0">
              <a:buNone/>
            </a:pPr>
            <a:r>
              <a:rPr lang="en-US" sz="2400" dirty="0"/>
              <a:t>To define the scope of a costing or budgeting exercise, we must first agree on some </a:t>
            </a:r>
            <a:r>
              <a:rPr lang="en-US" sz="2400" b="1" dirty="0"/>
              <a:t>fundamental concepts</a:t>
            </a:r>
            <a:r>
              <a:rPr lang="en-US" sz="2400" dirty="0"/>
              <a:t> in health economics:</a:t>
            </a:r>
          </a:p>
          <a:p>
            <a:pPr marL="0" indent="0">
              <a:buNone/>
            </a:pPr>
            <a:endParaRPr lang="en-US" sz="2400" dirty="0"/>
          </a:p>
          <a:p>
            <a:pPr lvl="1"/>
            <a:r>
              <a:rPr lang="en-US" b="1" dirty="0"/>
              <a:t>Perspective: </a:t>
            </a:r>
            <a:r>
              <a:rPr lang="en-US" dirty="0"/>
              <a:t>whose costs are included?</a:t>
            </a:r>
          </a:p>
          <a:p>
            <a:pPr lvl="1"/>
            <a:r>
              <a:rPr lang="en-US" b="1" dirty="0"/>
              <a:t>Time horizon: </a:t>
            </a:r>
            <a:r>
              <a:rPr lang="en-US" dirty="0"/>
              <a:t>over what period are costs observed or projected?</a:t>
            </a:r>
          </a:p>
          <a:p>
            <a:pPr lvl="1"/>
            <a:r>
              <a:rPr lang="en-US" b="1" dirty="0"/>
              <a:t>Types of costs: </a:t>
            </a:r>
            <a:r>
              <a:rPr lang="en-US" dirty="0"/>
              <a:t> financial vs. economic, best practice vs. real world, full vs. incremental.</a:t>
            </a:r>
          </a:p>
          <a:p>
            <a:pPr lvl="1"/>
            <a:r>
              <a:rPr lang="en-US" b="1" dirty="0"/>
              <a:t>Inputs:</a:t>
            </a:r>
            <a:r>
              <a:rPr lang="en-US" dirty="0"/>
              <a:t> types (capital vs. recurrent) and levels (above-intervention, intervention, participant).</a:t>
            </a:r>
          </a:p>
          <a:p>
            <a:pPr marL="0" indent="0">
              <a:buNone/>
            </a:pPr>
            <a:r>
              <a:rPr lang="en-US" sz="2400" dirty="0"/>
              <a:t>These concepts help set the </a:t>
            </a:r>
            <a:r>
              <a:rPr lang="en-US" sz="2400" b="1" dirty="0"/>
              <a:t>boundaries</a:t>
            </a:r>
            <a:r>
              <a:rPr lang="en-US" sz="2400" dirty="0"/>
              <a:t> of the exercise and ensure clarity and consistency.</a:t>
            </a:r>
          </a:p>
          <a:p>
            <a:pPr marL="0" marR="0" indent="0" algn="just">
              <a:spcBef>
                <a:spcPts val="0"/>
              </a:spcBef>
              <a:spcAft>
                <a:spcPts val="0"/>
              </a:spcAft>
              <a:buNone/>
            </a:pPr>
            <a:endParaRPr lang="en-US" sz="2200" b="1" i="1" noProof="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C5C74A6-BC59-01CE-1A6C-9F1CE7BE0C5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A06C156-116A-93A3-6A99-7C15945233E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4673B46-BF1A-2CC9-7B84-A5122A86F908}"/>
              </a:ext>
            </a:extLst>
          </p:cNvPr>
          <p:cNvSpPr>
            <a:spLocks noGrp="1"/>
          </p:cNvSpPr>
          <p:nvPr>
            <p:ph type="title"/>
          </p:nvPr>
        </p:nvSpPr>
        <p:spPr/>
        <p:txBody>
          <a:bodyPr/>
          <a:lstStyle/>
          <a:p>
            <a:r>
              <a:rPr lang="en-US" dirty="0"/>
              <a:t>Fundamental concepts for defining scope</a:t>
            </a:r>
            <a:endParaRPr lang="en-US" noProof="0" dirty="0"/>
          </a:p>
        </p:txBody>
      </p:sp>
      <p:sp>
        <p:nvSpPr>
          <p:cNvPr id="6" name="Content Placeholder 6">
            <a:extLst>
              <a:ext uri="{FF2B5EF4-FFF2-40B4-BE49-F238E27FC236}">
                <a16:creationId xmlns:a16="http://schemas.microsoft.com/office/drawing/2014/main" id="{4975C9B0-0A33-A7AD-B4C5-41DDB038F833}"/>
              </a:ext>
            </a:extLst>
          </p:cNvPr>
          <p:cNvSpPr txBox="1">
            <a:spLocks/>
          </p:cNvSpPr>
          <p:nvPr/>
        </p:nvSpPr>
        <p:spPr>
          <a:xfrm>
            <a:off x="438150" y="1653849"/>
            <a:ext cx="7744955" cy="4500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pPr>
            <a:endParaRPr lang="en-US" sz="2200" noProof="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noProof="0" dirty="0"/>
          </a:p>
        </p:txBody>
      </p:sp>
    </p:spTree>
    <p:extLst>
      <p:ext uri="{BB962C8B-B14F-4D97-AF65-F5344CB8AC3E}">
        <p14:creationId xmlns:p14="http://schemas.microsoft.com/office/powerpoint/2010/main" val="111707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81D2-DDCB-28E4-8B82-86601F90C15F}"/>
            </a:ext>
          </a:extLst>
        </p:cNvPr>
        <p:cNvGrpSpPr/>
        <p:nvPr/>
      </p:nvGrpSpPr>
      <p:grpSpPr>
        <a:xfrm>
          <a:off x="0" y="0"/>
          <a:ext cx="0" cy="0"/>
          <a:chOff x="0" y="0"/>
          <a:chExt cx="0" cy="0"/>
        </a:xfrm>
      </p:grpSpPr>
      <p:pic>
        <p:nvPicPr>
          <p:cNvPr id="5" name="Picture 2" descr="How to Develop Different Perspectives on Life - LifeHack">
            <a:extLst>
              <a:ext uri="{FF2B5EF4-FFF2-40B4-BE49-F238E27FC236}">
                <a16:creationId xmlns:a16="http://schemas.microsoft.com/office/drawing/2014/main" id="{EE855156-2883-0713-1798-CC813124F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7" r="6571"/>
          <a:stretch>
            <a:fillRect/>
          </a:stretch>
        </p:blipFill>
        <p:spPr bwMode="auto">
          <a:xfrm>
            <a:off x="7499473" y="1905536"/>
            <a:ext cx="4449720" cy="43935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D51D530-58B0-77BF-9225-02F50D48C850}"/>
              </a:ext>
            </a:extLst>
          </p:cNvPr>
          <p:cNvSpPr>
            <a:spLocks noGrp="1"/>
          </p:cNvSpPr>
          <p:nvPr>
            <p:ph idx="1"/>
          </p:nvPr>
        </p:nvSpPr>
        <p:spPr>
          <a:xfrm>
            <a:off x="438150" y="1772116"/>
            <a:ext cx="6993287" cy="4892155"/>
          </a:xfrm>
        </p:spPr>
        <p:txBody>
          <a:bodyPr>
            <a:normAutofit fontScale="92500"/>
          </a:bodyPr>
          <a:lstStyle/>
          <a:p>
            <a:pPr marL="0" marR="0" indent="0" algn="just">
              <a:spcBef>
                <a:spcPts val="0"/>
              </a:spcBef>
              <a:spcAft>
                <a:spcPts val="0"/>
              </a:spcAft>
              <a:buNone/>
            </a:pPr>
            <a:r>
              <a:rPr lang="en-US" sz="2200" noProof="0" dirty="0">
                <a:ea typeface="Calibri" panose="020F0502020204030204" pitchFamily="34" charset="0"/>
                <a:cs typeface="Times New Roman" panose="02020603050405020304" pitchFamily="18" charset="0"/>
              </a:rPr>
              <a:t>The </a:t>
            </a:r>
            <a:r>
              <a:rPr lang="en-US" sz="2200" b="1" noProof="0" dirty="0">
                <a:ea typeface="Calibri" panose="020F0502020204030204" pitchFamily="34" charset="0"/>
                <a:cs typeface="Times New Roman" panose="02020603050405020304" pitchFamily="18" charset="0"/>
              </a:rPr>
              <a:t>perspective </a:t>
            </a:r>
            <a:r>
              <a:rPr lang="en-US" sz="2200" noProof="0" dirty="0">
                <a:ea typeface="Calibri" panose="020F0502020204030204" pitchFamily="34" charset="0"/>
                <a:cs typeface="Times New Roman" panose="02020603050405020304" pitchFamily="18" charset="0"/>
              </a:rPr>
              <a:t>is the point of view from which costs are estimated and determines which costs will be included and excluded in the exercise.  </a:t>
            </a:r>
          </a:p>
          <a:p>
            <a:pPr marL="0" marR="0" indent="0" algn="just">
              <a:spcBef>
                <a:spcPts val="0"/>
              </a:spcBef>
              <a:spcAft>
                <a:spcPts val="0"/>
              </a:spcAft>
            </a:pPr>
            <a:endParaRPr lang="en-US" sz="2200" noProof="0" dirty="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200" noProof="0" dirty="0">
                <a:ea typeface="Calibri" panose="020F0502020204030204" pitchFamily="34" charset="0"/>
                <a:cs typeface="Times New Roman" panose="02020603050405020304" pitchFamily="18" charset="0"/>
              </a:rPr>
              <a:t>You can choose one of the following perspectives:</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payer</a:t>
            </a:r>
            <a:r>
              <a:rPr lang="en-US" sz="2200" noProof="0" dirty="0">
                <a:ea typeface="Calibri" panose="020F0502020204030204" pitchFamily="34" charset="0"/>
                <a:cs typeface="Times New Roman" panose="02020603050405020304" pitchFamily="18" charset="0"/>
              </a:rPr>
              <a:t>, i.e. the cost to </a:t>
            </a:r>
            <a:r>
              <a:rPr lang="en-US" sz="2200" b="1" i="1" noProof="0" dirty="0">
                <a:ea typeface="Calibri" panose="020F0502020204030204" pitchFamily="34" charset="0"/>
                <a:cs typeface="Times New Roman" panose="02020603050405020304" pitchFamily="18" charset="0"/>
              </a:rPr>
              <a:t>the party financing the intervention</a:t>
            </a:r>
            <a:r>
              <a:rPr lang="en-US" sz="2200" i="1" noProof="0" dirty="0">
                <a:ea typeface="Calibri" panose="020F0502020204030204" pitchFamily="34" charset="0"/>
                <a:cs typeface="Times New Roman" panose="02020603050405020304" pitchFamily="18" charset="0"/>
              </a:rPr>
              <a:t>, </a:t>
            </a:r>
            <a:r>
              <a:rPr lang="en-US" sz="2200" noProof="0" dirty="0">
                <a:ea typeface="Calibri" panose="020F0502020204030204" pitchFamily="34" charset="0"/>
                <a:cs typeface="Times New Roman" panose="02020603050405020304" pitchFamily="18" charset="0"/>
              </a:rPr>
              <a:t>e.g. the cost to donors. </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service provider</a:t>
            </a:r>
            <a:r>
              <a:rPr lang="en-US" sz="2200" noProof="0" dirty="0">
                <a:ea typeface="Calibri" panose="020F0502020204030204" pitchFamily="34" charset="0"/>
                <a:cs typeface="Times New Roman" panose="02020603050405020304" pitchFamily="18" charset="0"/>
              </a:rPr>
              <a:t>, i.e. the cost to </a:t>
            </a:r>
            <a:r>
              <a:rPr lang="en-US" sz="2200" b="1" i="1" noProof="0" dirty="0">
                <a:ea typeface="Calibri" panose="020F0502020204030204" pitchFamily="34" charset="0"/>
                <a:cs typeface="Times New Roman" panose="02020603050405020304" pitchFamily="18" charset="0"/>
              </a:rPr>
              <a:t>the party providing the service</a:t>
            </a:r>
            <a:r>
              <a:rPr lang="en-US" sz="2200" noProof="0" dirty="0">
                <a:ea typeface="Calibri" panose="020F0502020204030204" pitchFamily="34" charset="0"/>
                <a:cs typeface="Times New Roman" panose="02020603050405020304" pitchFamily="18" charset="0"/>
              </a:rPr>
              <a:t>, e.g. the cost to the community </a:t>
            </a:r>
            <a:r>
              <a:rPr lang="en-US" sz="2200" noProof="0" dirty="0" err="1">
                <a:ea typeface="Calibri" panose="020F0502020204030204" pitchFamily="34" charset="0"/>
                <a:cs typeface="Times New Roman" panose="02020603050405020304" pitchFamily="18" charset="0"/>
              </a:rPr>
              <a:t>organisation</a:t>
            </a:r>
            <a:r>
              <a:rPr lang="en-US" sz="2200" noProof="0" dirty="0">
                <a:ea typeface="Calibri" panose="020F0502020204030204" pitchFamily="34" charset="0"/>
                <a:cs typeface="Times New Roman" panose="02020603050405020304" pitchFamily="18" charset="0"/>
              </a:rPr>
              <a:t>.</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user, i.e. </a:t>
            </a:r>
            <a:r>
              <a:rPr lang="en-US" sz="2200" noProof="0" dirty="0">
                <a:ea typeface="Calibri" panose="020F0502020204030204" pitchFamily="34" charset="0"/>
                <a:cs typeface="Times New Roman" panose="02020603050405020304" pitchFamily="18" charset="0"/>
              </a:rPr>
              <a:t>the cost to </a:t>
            </a:r>
            <a:r>
              <a:rPr lang="en-US" sz="2200" b="1" i="1" noProof="0" dirty="0">
                <a:ea typeface="Calibri" panose="020F0502020204030204" pitchFamily="34" charset="0"/>
                <a:cs typeface="Times New Roman" panose="02020603050405020304" pitchFamily="18" charset="0"/>
              </a:rPr>
              <a:t>the person receiving the intervention</a:t>
            </a:r>
            <a:r>
              <a:rPr lang="en-US" sz="2200" i="1" noProof="0" dirty="0">
                <a:ea typeface="Calibri" panose="020F0502020204030204" pitchFamily="34" charset="0"/>
                <a:cs typeface="Times New Roman" panose="02020603050405020304" pitchFamily="18" charset="0"/>
              </a:rPr>
              <a:t>, </a:t>
            </a:r>
            <a:r>
              <a:rPr lang="en-US" sz="2200" noProof="0" dirty="0">
                <a:ea typeface="Calibri" panose="020F0502020204030204" pitchFamily="34" charset="0"/>
                <a:cs typeface="Times New Roman" panose="02020603050405020304" pitchFamily="18" charset="0"/>
              </a:rPr>
              <a:t>i.e. the user or beneficiary of the care. This includes both direct costs (cost of transport to a clinic) and indirect costs (loss of income due to time off work). </a:t>
            </a:r>
          </a:p>
          <a:p>
            <a:pPr lvl="1" algn="just">
              <a:spcBef>
                <a:spcPts val="0"/>
              </a:spcBef>
            </a:pPr>
            <a:r>
              <a:rPr lang="en-US" sz="2200" b="1" noProof="0" dirty="0">
                <a:solidFill>
                  <a:srgbClr val="00B0F0"/>
                </a:solidFill>
                <a:ea typeface="Calibri" panose="020F0502020204030204" pitchFamily="34" charset="0"/>
                <a:cs typeface="Times New Roman" panose="02020603050405020304" pitchFamily="18" charset="0"/>
              </a:rPr>
              <a:t>Society</a:t>
            </a:r>
            <a:r>
              <a:rPr lang="en-US" sz="2200" noProof="0" dirty="0">
                <a:ea typeface="Calibri" panose="020F0502020204030204" pitchFamily="34" charset="0"/>
                <a:cs typeface="Times New Roman" panose="02020603050405020304" pitchFamily="18" charset="0"/>
              </a:rPr>
              <a:t>, i.e. the cost of </a:t>
            </a:r>
            <a:r>
              <a:rPr lang="en-US" sz="2200" b="1" i="1" noProof="0" dirty="0">
                <a:ea typeface="Calibri" panose="020F0502020204030204" pitchFamily="34" charset="0"/>
                <a:cs typeface="Times New Roman" panose="02020603050405020304" pitchFamily="18" charset="0"/>
              </a:rPr>
              <a:t>an intervention </a:t>
            </a:r>
            <a:r>
              <a:rPr lang="en-US" sz="2200" noProof="0" dirty="0">
                <a:ea typeface="Calibri" panose="020F0502020204030204" pitchFamily="34" charset="0"/>
                <a:cs typeface="Times New Roman" panose="02020603050405020304" pitchFamily="18" charset="0"/>
              </a:rPr>
              <a:t>for </a:t>
            </a:r>
            <a:r>
              <a:rPr lang="en-US" sz="2200" b="1" i="1" noProof="0" dirty="0">
                <a:ea typeface="Calibri" panose="020F0502020204030204" pitchFamily="34" charset="0"/>
                <a:cs typeface="Times New Roman" panose="02020603050405020304" pitchFamily="18" charset="0"/>
              </a:rPr>
              <a:t>service providers and users, </a:t>
            </a:r>
            <a:r>
              <a:rPr lang="en-US" sz="2200" i="1" noProof="0" dirty="0">
                <a:ea typeface="Calibri" panose="020F0502020204030204" pitchFamily="34" charset="0"/>
                <a:cs typeface="Times New Roman" panose="02020603050405020304" pitchFamily="18" charset="0"/>
              </a:rPr>
              <a:t>to understand the costs to society as a whole. </a:t>
            </a:r>
            <a:endParaRPr lang="en-US" sz="2200" b="1" i="1" noProof="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BF6B172-F01F-A87B-1E75-27FDB60CE93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29988C3-3DD8-F393-AEA8-CFA9957E63D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B409260-EDB0-6CCD-A51A-53F786E8338E}"/>
              </a:ext>
            </a:extLst>
          </p:cNvPr>
          <p:cNvSpPr>
            <a:spLocks noGrp="1"/>
          </p:cNvSpPr>
          <p:nvPr>
            <p:ph type="title"/>
          </p:nvPr>
        </p:nvSpPr>
        <p:spPr/>
        <p:txBody>
          <a:bodyPr/>
          <a:lstStyle/>
          <a:p>
            <a:r>
              <a:rPr lang="en-US" noProof="0" dirty="0"/>
              <a:t>Perspective</a:t>
            </a:r>
          </a:p>
        </p:txBody>
      </p:sp>
      <p:sp>
        <p:nvSpPr>
          <p:cNvPr id="6" name="Content Placeholder 6">
            <a:extLst>
              <a:ext uri="{FF2B5EF4-FFF2-40B4-BE49-F238E27FC236}">
                <a16:creationId xmlns:a16="http://schemas.microsoft.com/office/drawing/2014/main" id="{E6A6DBA2-25F4-F1FE-9656-409740E17753}"/>
              </a:ext>
            </a:extLst>
          </p:cNvPr>
          <p:cNvSpPr txBox="1">
            <a:spLocks/>
          </p:cNvSpPr>
          <p:nvPr/>
        </p:nvSpPr>
        <p:spPr>
          <a:xfrm>
            <a:off x="438150" y="1653849"/>
            <a:ext cx="7744955" cy="4500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pPr>
            <a:endParaRPr lang="en-US" sz="2200" noProof="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noProof="0" dirty="0"/>
          </a:p>
        </p:txBody>
      </p:sp>
    </p:spTree>
    <p:extLst>
      <p:ext uri="{BB962C8B-B14F-4D97-AF65-F5344CB8AC3E}">
        <p14:creationId xmlns:p14="http://schemas.microsoft.com/office/powerpoint/2010/main" val="830279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BB46-11FE-2671-61A7-4B0DF21EB9A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8A30F8-AAB3-DA38-836F-4F85607FFF2F}"/>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en-US" sz="2600" b="1" noProof="0" dirty="0">
                <a:ea typeface="Calibri" panose="020F0502020204030204" pitchFamily="34" charset="0"/>
                <a:cs typeface="Times New Roman" panose="02020603050405020304" pitchFamily="18" charset="0"/>
              </a:rPr>
              <a:t>Scenario</a:t>
            </a:r>
            <a:r>
              <a:rPr lang="en-US" sz="2600" noProof="0" dirty="0">
                <a:ea typeface="Calibri" panose="020F0502020204030204" pitchFamily="34" charset="0"/>
                <a:cs typeface="Times New Roman" panose="02020603050405020304" pitchFamily="18" charset="0"/>
              </a:rPr>
              <a:t>: </a:t>
            </a:r>
          </a:p>
          <a:p>
            <a:pPr eaLnBrk="0" fontAlgn="base" hangingPunct="0">
              <a:spcBef>
                <a:spcPct val="0"/>
              </a:spcBef>
              <a:spcAft>
                <a:spcPct val="0"/>
              </a:spcAft>
            </a:pPr>
            <a:r>
              <a:rPr lang="en-US" sz="2600" noProof="0" dirty="0">
                <a:ea typeface="Calibri" panose="020F0502020204030204" pitchFamily="34" charset="0"/>
                <a:cs typeface="Times New Roman" panose="02020603050405020304" pitchFamily="18" charset="0"/>
              </a:rPr>
              <a:t>A community-led </a:t>
            </a:r>
            <a:r>
              <a:rPr lang="en-US" sz="2600" noProof="0" dirty="0" err="1">
                <a:ea typeface="Calibri" panose="020F0502020204030204" pitchFamily="34" charset="0"/>
                <a:cs typeface="Times New Roman" panose="02020603050405020304" pitchFamily="18" charset="0"/>
              </a:rPr>
              <a:t>organisation</a:t>
            </a:r>
            <a:r>
              <a:rPr lang="en-US" sz="2600" noProof="0" dirty="0">
                <a:ea typeface="Calibri" panose="020F0502020204030204" pitchFamily="34" charset="0"/>
                <a:cs typeface="Times New Roman" panose="02020603050405020304" pitchFamily="18" charset="0"/>
              </a:rPr>
              <a:t> working for sex workers </a:t>
            </a:r>
            <a:r>
              <a:rPr lang="en-US" sz="2600" noProof="0" dirty="0">
                <a:solidFill>
                  <a:srgbClr val="202124"/>
                </a:solidFill>
              </a:rPr>
              <a:t>identified an increased number of STI symptoms among its members and approached the Global Fund for funding to include self-testing for syphilis. </a:t>
            </a:r>
            <a:r>
              <a:rPr lang="en-US" sz="2600" noProof="0" dirty="0"/>
              <a:t>The peer distributors work in groups and distribute syphilis self-tests in bars every Thursday evening. They then carry out individual follow-up with customers who test positive, accompanying them to an appropriate health clinic for STI treatment. </a:t>
            </a:r>
          </a:p>
          <a:p>
            <a:pPr eaLnBrk="0" fontAlgn="base" hangingPunct="0">
              <a:spcBef>
                <a:spcPct val="0"/>
              </a:spcBef>
              <a:spcAft>
                <a:spcPct val="0"/>
              </a:spcAft>
            </a:pPr>
            <a:endParaRPr lang="en-US" sz="2600" noProof="0" dirty="0"/>
          </a:p>
          <a:p>
            <a:pPr marL="0" indent="0" eaLnBrk="0" fontAlgn="base" hangingPunct="0">
              <a:spcBef>
                <a:spcPct val="0"/>
              </a:spcBef>
              <a:spcAft>
                <a:spcPct val="0"/>
              </a:spcAft>
              <a:buNone/>
            </a:pPr>
            <a:r>
              <a:rPr lang="en-US" sz="2600" b="1" noProof="0" dirty="0"/>
              <a:t>Questions</a:t>
            </a:r>
            <a:r>
              <a:rPr lang="en-US" sz="2600" noProof="0" dirty="0"/>
              <a:t> :</a:t>
            </a:r>
          </a:p>
          <a:p>
            <a:pPr eaLnBrk="0" fontAlgn="base" hangingPunct="0">
              <a:spcBef>
                <a:spcPct val="0"/>
              </a:spcBef>
              <a:spcAft>
                <a:spcPct val="0"/>
              </a:spcAft>
            </a:pPr>
            <a:r>
              <a:rPr lang="en-US" sz="2600" noProof="0" dirty="0"/>
              <a:t>What costs do you need to consider if you take the point of view of the payer? the provider? the user/beneficiary? society? What types of costs might this include?</a:t>
            </a:r>
          </a:p>
        </p:txBody>
      </p:sp>
      <p:sp>
        <p:nvSpPr>
          <p:cNvPr id="3" name="Rectangle 2">
            <a:extLst>
              <a:ext uri="{FF2B5EF4-FFF2-40B4-BE49-F238E27FC236}">
                <a16:creationId xmlns:a16="http://schemas.microsoft.com/office/drawing/2014/main" id="{4894A829-45D3-6D18-C539-82D6B8AEB71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1FE8CEC-DC51-AF91-2B0B-A584BFAD539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05239B-6673-530E-CD25-1BD380D89BC1}"/>
              </a:ext>
            </a:extLst>
          </p:cNvPr>
          <p:cNvSpPr>
            <a:spLocks noGrp="1"/>
          </p:cNvSpPr>
          <p:nvPr>
            <p:ph type="title"/>
          </p:nvPr>
        </p:nvSpPr>
        <p:spPr/>
        <p:txBody>
          <a:bodyPr/>
          <a:lstStyle/>
          <a:p>
            <a:r>
              <a:rPr lang="en-US" noProof="0" dirty="0"/>
              <a:t>Perspective: exercise</a:t>
            </a:r>
          </a:p>
        </p:txBody>
      </p:sp>
    </p:spTree>
    <p:extLst>
      <p:ext uri="{BB962C8B-B14F-4D97-AF65-F5344CB8AC3E}">
        <p14:creationId xmlns:p14="http://schemas.microsoft.com/office/powerpoint/2010/main" val="63731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B92D3-04F5-7251-64FA-FFF23DFA67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B97001-695B-D3F1-271A-CB33D986787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3A15E44-2D61-F265-0803-5B1629CAAEA8}"/>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121F6E-FED3-3FA2-7970-D2F36BBD9CEA}"/>
              </a:ext>
            </a:extLst>
          </p:cNvPr>
          <p:cNvSpPr>
            <a:spLocks noGrp="1"/>
          </p:cNvSpPr>
          <p:nvPr>
            <p:ph type="title"/>
          </p:nvPr>
        </p:nvSpPr>
        <p:spPr/>
        <p:txBody>
          <a:bodyPr/>
          <a:lstStyle/>
          <a:p>
            <a:r>
              <a:rPr lang="en-US" noProof="0" dirty="0"/>
              <a:t>Time horizon</a:t>
            </a:r>
          </a:p>
        </p:txBody>
      </p:sp>
      <p:sp>
        <p:nvSpPr>
          <p:cNvPr id="5" name="Content Placeholder 6">
            <a:extLst>
              <a:ext uri="{FF2B5EF4-FFF2-40B4-BE49-F238E27FC236}">
                <a16:creationId xmlns:a16="http://schemas.microsoft.com/office/drawing/2014/main" id="{BF8EA8C1-B575-FD9F-A506-D52D7E753092}"/>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en-US" sz="2400" dirty="0"/>
              <a:t>The time horizon is the length of time over which costs are observed (in costing) or projected (in budgeting).</a:t>
            </a:r>
          </a:p>
          <a:p>
            <a:pPr marL="0" indent="0" eaLnBrk="0" fontAlgn="base" hangingPunct="0">
              <a:spcBef>
                <a:spcPct val="0"/>
              </a:spcBef>
              <a:spcAft>
                <a:spcPct val="0"/>
              </a:spcAft>
              <a:buNone/>
            </a:pPr>
            <a:endParaRPr lang="en-US" sz="2400" dirty="0"/>
          </a:p>
          <a:p>
            <a:pPr marL="0" indent="0" eaLnBrk="0" fontAlgn="base" hangingPunct="0">
              <a:spcBef>
                <a:spcPct val="0"/>
              </a:spcBef>
              <a:spcAft>
                <a:spcPct val="0"/>
              </a:spcAft>
              <a:buNone/>
            </a:pPr>
            <a:r>
              <a:rPr lang="en-US" sz="2400" dirty="0"/>
              <a:t>For costing, typical choice is to select a period of 1 year, to capture </a:t>
            </a:r>
            <a:r>
              <a:rPr lang="en-US" sz="2400" dirty="0" err="1"/>
              <a:t>variatiosn</a:t>
            </a:r>
            <a:r>
              <a:rPr lang="en-US" sz="2400" dirty="0"/>
              <a:t> in activity and spending. </a:t>
            </a:r>
          </a:p>
          <a:p>
            <a:pPr marL="0" indent="0" eaLnBrk="0" fontAlgn="base" hangingPunct="0">
              <a:spcBef>
                <a:spcPct val="0"/>
              </a:spcBef>
              <a:spcAft>
                <a:spcPct val="0"/>
              </a:spcAft>
              <a:buNone/>
            </a:pPr>
            <a:endParaRPr lang="en-US" sz="2400" dirty="0"/>
          </a:p>
          <a:p>
            <a:pPr marL="0" indent="0" eaLnBrk="0" fontAlgn="base" hangingPunct="0">
              <a:spcBef>
                <a:spcPct val="0"/>
              </a:spcBef>
              <a:spcAft>
                <a:spcPct val="0"/>
              </a:spcAft>
              <a:buNone/>
            </a:pPr>
            <a:r>
              <a:rPr lang="en-US" sz="2400" dirty="0"/>
              <a:t>Considerations:</a:t>
            </a:r>
          </a:p>
          <a:p>
            <a:pPr eaLnBrk="0" fontAlgn="base" hangingPunct="0">
              <a:spcBef>
                <a:spcPct val="0"/>
              </a:spcBef>
              <a:spcAft>
                <a:spcPct val="0"/>
              </a:spcAft>
            </a:pPr>
            <a:r>
              <a:rPr lang="en-US" sz="2400" dirty="0"/>
              <a:t>Seasonal variation: uptake or costs may fluctuate</a:t>
            </a:r>
          </a:p>
          <a:p>
            <a:pPr eaLnBrk="0" fontAlgn="base" hangingPunct="0">
              <a:spcBef>
                <a:spcPct val="0"/>
              </a:spcBef>
              <a:spcAft>
                <a:spcPct val="0"/>
              </a:spcAft>
            </a:pPr>
            <a:r>
              <a:rPr lang="en-US" sz="2400" dirty="0"/>
              <a:t>Start-up vs. routine implementation: different cost structures over time</a:t>
            </a:r>
          </a:p>
          <a:p>
            <a:pPr eaLnBrk="0" fontAlgn="base" hangingPunct="0">
              <a:spcBef>
                <a:spcPct val="0"/>
              </a:spcBef>
              <a:spcAft>
                <a:spcPct val="0"/>
              </a:spcAft>
            </a:pPr>
            <a:r>
              <a:rPr lang="en-US" sz="2400" dirty="0"/>
              <a:t>Funding cycles: may constrain time horizon</a:t>
            </a:r>
          </a:p>
          <a:p>
            <a:pPr eaLnBrk="0" fontAlgn="base" hangingPunct="0">
              <a:spcBef>
                <a:spcPct val="0"/>
              </a:spcBef>
              <a:spcAft>
                <a:spcPct val="0"/>
              </a:spcAft>
            </a:pPr>
            <a:r>
              <a:rPr lang="en-US" sz="2400" dirty="0"/>
              <a:t>Short and long horizon: detail vs. uncertainty</a:t>
            </a:r>
          </a:p>
          <a:p>
            <a:pPr eaLnBrk="0" fontAlgn="base" hangingPunct="0">
              <a:spcBef>
                <a:spcPct val="0"/>
              </a:spcBef>
              <a:spcAft>
                <a:spcPct val="0"/>
              </a:spcAft>
            </a:pPr>
            <a:r>
              <a:rPr lang="en-US" sz="2400" dirty="0"/>
              <a:t>Unexpected disruptions: stock-outs, strikes, policy changes, pandemics</a:t>
            </a:r>
          </a:p>
          <a:p>
            <a:pPr eaLnBrk="0" fontAlgn="base" hangingPunct="0">
              <a:spcBef>
                <a:spcPct val="0"/>
              </a:spcBef>
              <a:spcAft>
                <a:spcPct val="0"/>
              </a:spcAft>
            </a:pPr>
            <a:endParaRPr lang="en-US" sz="2400" dirty="0"/>
          </a:p>
          <a:p>
            <a:pPr marL="0" lvl="0" indent="0" eaLnBrk="0" fontAlgn="base" hangingPunct="0">
              <a:lnSpc>
                <a:spcPct val="100000"/>
              </a:lnSpc>
              <a:spcBef>
                <a:spcPct val="0"/>
              </a:spcBef>
              <a:spcAft>
                <a:spcPct val="0"/>
              </a:spcAft>
              <a:buNone/>
            </a:pPr>
            <a:endParaRPr lang="fr-FR" altLang="en-US" sz="2200" dirty="0"/>
          </a:p>
        </p:txBody>
      </p:sp>
    </p:spTree>
    <p:extLst>
      <p:ext uri="{BB962C8B-B14F-4D97-AF65-F5344CB8AC3E}">
        <p14:creationId xmlns:p14="http://schemas.microsoft.com/office/powerpoint/2010/main" val="229063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0534-FC04-A213-35F4-D4E4D4650E5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08D200A-5198-5964-E27C-4BE414A925B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231C0CF-DC03-3D99-0DDD-D30FF36C11A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D652A80-8361-93BA-15F9-1D910CEDAB87}"/>
              </a:ext>
            </a:extLst>
          </p:cNvPr>
          <p:cNvSpPr>
            <a:spLocks noGrp="1"/>
          </p:cNvSpPr>
          <p:nvPr>
            <p:ph type="title"/>
          </p:nvPr>
        </p:nvSpPr>
        <p:spPr/>
        <p:txBody>
          <a:bodyPr/>
          <a:lstStyle/>
          <a:p>
            <a:r>
              <a:rPr lang="en-US" noProof="0" dirty="0"/>
              <a:t>Financial and economic costs</a:t>
            </a:r>
          </a:p>
        </p:txBody>
      </p:sp>
      <p:graphicFrame>
        <p:nvGraphicFramePr>
          <p:cNvPr id="8" name="Table 7">
            <a:extLst>
              <a:ext uri="{FF2B5EF4-FFF2-40B4-BE49-F238E27FC236}">
                <a16:creationId xmlns:a16="http://schemas.microsoft.com/office/drawing/2014/main" id="{6B328AAD-39A1-277C-A534-28B2C46BC96E}"/>
              </a:ext>
            </a:extLst>
          </p:cNvPr>
          <p:cNvGraphicFramePr>
            <a:graphicFrameLocks noGrp="1"/>
          </p:cNvGraphicFramePr>
          <p:nvPr/>
        </p:nvGraphicFramePr>
        <p:xfrm>
          <a:off x="638175" y="2265925"/>
          <a:ext cx="10915650" cy="3114040"/>
        </p:xfrm>
        <a:graphic>
          <a:graphicData uri="http://schemas.openxmlformats.org/drawingml/2006/table">
            <a:tbl>
              <a:tblPr firstRow="1" bandRow="1">
                <a:tableStyleId>{9D7B26C5-4107-4FEC-AEDC-1716B250A1EF}</a:tableStyleId>
              </a:tblPr>
              <a:tblGrid>
                <a:gridCol w="1240260">
                  <a:extLst>
                    <a:ext uri="{9D8B030D-6E8A-4147-A177-3AD203B41FA5}">
                      <a16:colId xmlns:a16="http://schemas.microsoft.com/office/drawing/2014/main" val="1062185170"/>
                    </a:ext>
                  </a:extLst>
                </a:gridCol>
                <a:gridCol w="4837695">
                  <a:extLst>
                    <a:ext uri="{9D8B030D-6E8A-4147-A177-3AD203B41FA5}">
                      <a16:colId xmlns:a16="http://schemas.microsoft.com/office/drawing/2014/main" val="3326336868"/>
                    </a:ext>
                  </a:extLst>
                </a:gridCol>
                <a:gridCol w="4837695">
                  <a:extLst>
                    <a:ext uri="{9D8B030D-6E8A-4147-A177-3AD203B41FA5}">
                      <a16:colId xmlns:a16="http://schemas.microsoft.com/office/drawing/2014/main" val="603191253"/>
                    </a:ext>
                  </a:extLst>
                </a:gridCol>
              </a:tblGrid>
              <a:tr h="370840">
                <a:tc>
                  <a:txBody>
                    <a:bodyPr/>
                    <a:lstStyle/>
                    <a:p>
                      <a:pPr algn="ctr"/>
                      <a:r>
                        <a:rPr lang="en-GB" dirty="0"/>
                        <a:t>Type</a:t>
                      </a:r>
                    </a:p>
                  </a:txBody>
                  <a:tcPr/>
                </a:tc>
                <a:tc>
                  <a:txBody>
                    <a:bodyPr/>
                    <a:lstStyle/>
                    <a:p>
                      <a:pPr algn="ctr"/>
                      <a:r>
                        <a:rPr lang="en-GB" dirty="0"/>
                        <a:t>Financial costs</a:t>
                      </a:r>
                    </a:p>
                  </a:txBody>
                  <a:tcPr/>
                </a:tc>
                <a:tc>
                  <a:txBody>
                    <a:bodyPr/>
                    <a:lstStyle/>
                    <a:p>
                      <a:pPr algn="ctr"/>
                      <a:r>
                        <a:rPr lang="en-GB" dirty="0"/>
                        <a:t>Economic costs</a:t>
                      </a:r>
                    </a:p>
                  </a:txBody>
                  <a:tcPr/>
                </a:tc>
                <a:extLst>
                  <a:ext uri="{0D108BD9-81ED-4DB2-BD59-A6C34878D82A}">
                    <a16:rowId xmlns:a16="http://schemas.microsoft.com/office/drawing/2014/main" val="802493712"/>
                  </a:ext>
                </a:extLst>
              </a:tr>
              <a:tr h="370840">
                <a:tc>
                  <a:txBody>
                    <a:bodyPr/>
                    <a:lstStyle/>
                    <a:p>
                      <a:pPr algn="ctr"/>
                      <a:r>
                        <a:rPr lang="en-GB" b="1" dirty="0"/>
                        <a:t>Definition</a:t>
                      </a:r>
                    </a:p>
                  </a:txBody>
                  <a:tcPr/>
                </a:tc>
                <a:tc>
                  <a:txBody>
                    <a:bodyPr/>
                    <a:lstStyle/>
                    <a:p>
                      <a:pPr algn="ctr"/>
                      <a:r>
                        <a:rPr lang="en-GB" dirty="0"/>
                        <a:t>Cost of </a:t>
                      </a:r>
                      <a:r>
                        <a:rPr lang="en-GB" b="1" dirty="0"/>
                        <a:t>paid </a:t>
                      </a:r>
                      <a:r>
                        <a:rPr lang="en-GB" dirty="0"/>
                        <a:t>resources</a:t>
                      </a:r>
                    </a:p>
                  </a:txBody>
                  <a:tcPr/>
                </a:tc>
                <a:tc>
                  <a:txBody>
                    <a:bodyPr/>
                    <a:lstStyle/>
                    <a:p>
                      <a:pPr algn="ctr"/>
                      <a:r>
                        <a:rPr lang="en-GB" b="0" dirty="0"/>
                        <a:t>Value of resources used, </a:t>
                      </a:r>
                      <a:r>
                        <a:rPr lang="en-GB" b="1" dirty="0"/>
                        <a:t>paid for or not paid for</a:t>
                      </a:r>
                    </a:p>
                  </a:txBody>
                  <a:tcPr/>
                </a:tc>
                <a:extLst>
                  <a:ext uri="{0D108BD9-81ED-4DB2-BD59-A6C34878D82A}">
                    <a16:rowId xmlns:a16="http://schemas.microsoft.com/office/drawing/2014/main" val="2511750821"/>
                  </a:ext>
                </a:extLst>
              </a:tr>
              <a:tr h="370840">
                <a:tc>
                  <a:txBody>
                    <a:bodyPr/>
                    <a:lstStyle/>
                    <a:p>
                      <a:pPr algn="ctr"/>
                      <a:r>
                        <a:rPr lang="en-GB" b="1" dirty="0"/>
                        <a:t>Examples</a:t>
                      </a:r>
                    </a:p>
                  </a:txBody>
                  <a:tcPr/>
                </a:tc>
                <a:tc>
                  <a:txBody>
                    <a:bodyPr/>
                    <a:lstStyle/>
                    <a:p>
                      <a:pPr algn="ctr"/>
                      <a:r>
                        <a:rPr lang="en-GB" dirty="0"/>
                        <a:t>staff, consultancy fees, rent, utilities, supplies, hall hire, etc.</a:t>
                      </a:r>
                    </a:p>
                  </a:txBody>
                  <a:tcPr/>
                </a:tc>
                <a:tc>
                  <a:txBody>
                    <a:bodyPr/>
                    <a:lstStyle/>
                    <a:p>
                      <a:pPr algn="ctr"/>
                      <a:r>
                        <a:rPr lang="en-GB" dirty="0"/>
                        <a:t>staff, rent, supplies, rental of premises, etc. </a:t>
                      </a:r>
                    </a:p>
                    <a:p>
                      <a:pPr algn="ctr"/>
                      <a:r>
                        <a:rPr lang="en-GB" dirty="0"/>
                        <a:t>AND </a:t>
                      </a:r>
                    </a:p>
                    <a:p>
                      <a:pPr algn="ctr"/>
                      <a:r>
                        <a:rPr lang="en-GB" dirty="0"/>
                        <a:t>donation of volunteer time, donation of furniture, staff paid by other institutions, subsidised medical supplies, etc....</a:t>
                      </a:r>
                    </a:p>
                  </a:txBody>
                  <a:tcPr/>
                </a:tc>
                <a:extLst>
                  <a:ext uri="{0D108BD9-81ED-4DB2-BD59-A6C34878D82A}">
                    <a16:rowId xmlns:a16="http://schemas.microsoft.com/office/drawing/2014/main" val="4109245814"/>
                  </a:ext>
                </a:extLst>
              </a:tr>
              <a:tr h="370840">
                <a:tc>
                  <a:txBody>
                    <a:bodyPr/>
                    <a:lstStyle/>
                    <a:p>
                      <a:pPr algn="ctr"/>
                      <a:r>
                        <a:rPr lang="en-GB" b="1" dirty="0"/>
                        <a:t>Objective</a:t>
                      </a:r>
                    </a:p>
                  </a:txBody>
                  <a:tcPr/>
                </a:tc>
                <a:tc>
                  <a:txBody>
                    <a:bodyPr/>
                    <a:lstStyle/>
                    <a:p>
                      <a:pPr algn="ctr"/>
                      <a:r>
                        <a:rPr lang="en-GB" dirty="0"/>
                        <a:t>Used to help forecast, manage and track </a:t>
                      </a:r>
                      <a:r>
                        <a:rPr lang="en-GB" b="1" dirty="0"/>
                        <a:t>actual expenses </a:t>
                      </a:r>
                      <a:r>
                        <a:rPr lang="en-GB" dirty="0"/>
                        <a:t>that need to be paid. </a:t>
                      </a:r>
                    </a:p>
                  </a:txBody>
                  <a:tcPr/>
                </a:tc>
                <a:tc>
                  <a:txBody>
                    <a:bodyPr/>
                    <a:lstStyle/>
                    <a:p>
                      <a:pPr algn="ctr"/>
                      <a:r>
                        <a:rPr lang="en-GB" dirty="0"/>
                        <a:t>Used to understand and estimate the </a:t>
                      </a:r>
                      <a:r>
                        <a:rPr lang="en-GB" b="1" dirty="0"/>
                        <a:t>total cost of </a:t>
                      </a:r>
                      <a:r>
                        <a:rPr lang="en-GB" dirty="0"/>
                        <a:t>an intervention, including donations.</a:t>
                      </a:r>
                    </a:p>
                  </a:txBody>
                  <a:tcPr/>
                </a:tc>
                <a:extLst>
                  <a:ext uri="{0D108BD9-81ED-4DB2-BD59-A6C34878D82A}">
                    <a16:rowId xmlns:a16="http://schemas.microsoft.com/office/drawing/2014/main" val="3569520135"/>
                  </a:ext>
                </a:extLst>
              </a:tr>
            </a:tbl>
          </a:graphicData>
        </a:graphic>
      </p:graphicFrame>
      <p:pic>
        <p:nvPicPr>
          <p:cNvPr id="9" name="Graphic 8" descr="Money with solid fill">
            <a:extLst>
              <a:ext uri="{FF2B5EF4-FFF2-40B4-BE49-F238E27FC236}">
                <a16:creationId xmlns:a16="http://schemas.microsoft.com/office/drawing/2014/main" id="{630A0EC5-4FB4-8C76-CB74-78B6E76121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0025" y="1405978"/>
            <a:ext cx="914400" cy="914400"/>
          </a:xfrm>
          <a:prstGeom prst="rect">
            <a:avLst/>
          </a:prstGeom>
        </p:spPr>
      </p:pic>
      <p:pic>
        <p:nvPicPr>
          <p:cNvPr id="10" name="Graphic 9" descr="Open hand with solid fill">
            <a:extLst>
              <a:ext uri="{FF2B5EF4-FFF2-40B4-BE49-F238E27FC236}">
                <a16:creationId xmlns:a16="http://schemas.microsoft.com/office/drawing/2014/main" id="{34FB9BAF-7478-3A3A-2518-D8939693CA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2189" y="1478162"/>
            <a:ext cx="914400" cy="914400"/>
          </a:xfrm>
          <a:prstGeom prst="rect">
            <a:avLst/>
          </a:prstGeom>
        </p:spPr>
      </p:pic>
      <p:pic>
        <p:nvPicPr>
          <p:cNvPr id="11" name="Graphic 10" descr="Money with solid fill">
            <a:extLst>
              <a:ext uri="{FF2B5EF4-FFF2-40B4-BE49-F238E27FC236}">
                <a16:creationId xmlns:a16="http://schemas.microsoft.com/office/drawing/2014/main" id="{0D1A6BBE-B1B4-52CE-3D29-D1C85C86F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147" y="1371370"/>
            <a:ext cx="914400" cy="914400"/>
          </a:xfrm>
          <a:prstGeom prst="rect">
            <a:avLst/>
          </a:prstGeom>
        </p:spPr>
      </p:pic>
    </p:spTree>
    <p:extLst>
      <p:ext uri="{BB962C8B-B14F-4D97-AF65-F5344CB8AC3E}">
        <p14:creationId xmlns:p14="http://schemas.microsoft.com/office/powerpoint/2010/main" val="159095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B199-7763-9C3A-6D13-1BBD6E548D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8C09F3-E918-AE89-0D2C-01B544B6276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40EFD5F-5EBE-C3AF-8B92-6AC178ED18B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6FD4DC2-6585-5317-CA7F-D119C1A5DA17}"/>
              </a:ext>
            </a:extLst>
          </p:cNvPr>
          <p:cNvSpPr>
            <a:spLocks noGrp="1"/>
          </p:cNvSpPr>
          <p:nvPr>
            <p:ph type="title"/>
          </p:nvPr>
        </p:nvSpPr>
        <p:spPr/>
        <p:txBody>
          <a:bodyPr/>
          <a:lstStyle/>
          <a:p>
            <a:r>
              <a:rPr lang="en-US" noProof="0" dirty="0"/>
              <a:t>Financial and economic costs: exercise</a:t>
            </a:r>
          </a:p>
        </p:txBody>
      </p:sp>
      <p:sp>
        <p:nvSpPr>
          <p:cNvPr id="5" name="Content Placeholder 6">
            <a:extLst>
              <a:ext uri="{FF2B5EF4-FFF2-40B4-BE49-F238E27FC236}">
                <a16:creationId xmlns:a16="http://schemas.microsoft.com/office/drawing/2014/main" id="{82CA8AAE-45F3-D28D-B21C-777783208075}"/>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fr-FR" altLang="en-US" sz="2200" dirty="0" err="1">
                <a:solidFill>
                  <a:srgbClr val="202124"/>
                </a:solidFill>
              </a:rPr>
              <a:t>What</a:t>
            </a:r>
            <a:r>
              <a:rPr lang="fr-FR" altLang="en-US" sz="2200" dirty="0">
                <a:solidFill>
                  <a:srgbClr val="202124"/>
                </a:solidFill>
              </a:rPr>
              <a:t> </a:t>
            </a:r>
            <a:r>
              <a:rPr lang="fr-FR" altLang="en-US" sz="2200" b="1" dirty="0">
                <a:solidFill>
                  <a:srgbClr val="202124"/>
                </a:solidFill>
              </a:rPr>
              <a:t>information </a:t>
            </a:r>
            <a:r>
              <a:rPr lang="fr-FR" altLang="en-US" sz="2200" dirty="0">
                <a:solidFill>
                  <a:srgbClr val="202124"/>
                </a:solidFill>
              </a:rPr>
              <a:t>do </a:t>
            </a:r>
            <a:r>
              <a:rPr lang="fr-FR" altLang="en-US" sz="2200" dirty="0" err="1">
                <a:solidFill>
                  <a:srgbClr val="202124"/>
                </a:solidFill>
              </a:rPr>
              <a:t>you</a:t>
            </a:r>
            <a:r>
              <a:rPr lang="fr-FR" altLang="en-US" sz="2200" dirty="0">
                <a:solidFill>
                  <a:srgbClr val="202124"/>
                </a:solidFill>
              </a:rPr>
              <a:t> </a:t>
            </a:r>
            <a:r>
              <a:rPr lang="fr-FR" altLang="en-US" sz="2200" dirty="0" err="1">
                <a:solidFill>
                  <a:srgbClr val="202124"/>
                </a:solidFill>
              </a:rPr>
              <a:t>need</a:t>
            </a:r>
            <a:r>
              <a:rPr lang="fr-FR" altLang="en-US" sz="2200" dirty="0">
                <a:solidFill>
                  <a:srgbClr val="202124"/>
                </a:solidFill>
              </a:rPr>
              <a:t> to </a:t>
            </a:r>
            <a:r>
              <a:rPr lang="fr-FR" altLang="en-US" sz="2200" dirty="0" err="1">
                <a:solidFill>
                  <a:srgbClr val="202124"/>
                </a:solidFill>
              </a:rPr>
              <a:t>estimate</a:t>
            </a:r>
            <a:r>
              <a:rPr lang="fr-FR" altLang="en-US" sz="2200" dirty="0">
                <a:solidFill>
                  <a:srgbClr val="202124"/>
                </a:solidFill>
              </a:rPr>
              <a:t> the </a:t>
            </a:r>
            <a:r>
              <a:rPr lang="fr-FR" altLang="en-US" sz="2200" b="1" dirty="0" err="1">
                <a:solidFill>
                  <a:srgbClr val="202124"/>
                </a:solidFill>
              </a:rPr>
              <a:t>economic</a:t>
            </a:r>
            <a:r>
              <a:rPr lang="fr-FR" altLang="en-US" sz="2200" b="1" dirty="0">
                <a:solidFill>
                  <a:srgbClr val="202124"/>
                </a:solidFill>
              </a:rPr>
              <a:t> </a:t>
            </a:r>
            <a:r>
              <a:rPr lang="fr-FR" altLang="en-US" sz="2200" b="1" dirty="0" err="1">
                <a:solidFill>
                  <a:srgbClr val="202124"/>
                </a:solidFill>
              </a:rPr>
              <a:t>cost</a:t>
            </a:r>
            <a:r>
              <a:rPr lang="fr-FR" altLang="en-US" sz="2200" b="1" dirty="0">
                <a:solidFill>
                  <a:srgbClr val="202124"/>
                </a:solidFill>
              </a:rPr>
              <a:t> of </a:t>
            </a:r>
            <a:r>
              <a:rPr lang="fr-FR" altLang="en-US" sz="2200" dirty="0">
                <a:solidFill>
                  <a:srgbClr val="202124"/>
                </a:solidFill>
              </a:rPr>
              <a:t>the </a:t>
            </a:r>
            <a:r>
              <a:rPr lang="fr-FR" altLang="en-US" sz="2200" dirty="0" err="1">
                <a:solidFill>
                  <a:srgbClr val="202124"/>
                </a:solidFill>
              </a:rPr>
              <a:t>following</a:t>
            </a:r>
            <a:r>
              <a:rPr lang="fr-FR" altLang="en-US" sz="2200" dirty="0">
                <a:solidFill>
                  <a:srgbClr val="202124"/>
                </a:solidFill>
              </a:rPr>
              <a:t> </a:t>
            </a:r>
            <a:r>
              <a:rPr lang="fr-FR" altLang="en-US" sz="2200" dirty="0" err="1">
                <a:solidFill>
                  <a:srgbClr val="202124"/>
                </a:solidFill>
              </a:rPr>
              <a:t>examples</a:t>
            </a:r>
            <a:r>
              <a:rPr lang="fr-FR" altLang="en-US" sz="2200" dirty="0">
                <a:solidFill>
                  <a:srgbClr val="202124"/>
                </a:solidFill>
              </a:rPr>
              <a:t>? </a:t>
            </a:r>
          </a:p>
          <a:p>
            <a:pPr marL="742950" lvl="1" indent="-285750" eaLnBrk="0" fontAlgn="base" hangingPunct="0">
              <a:spcBef>
                <a:spcPct val="0"/>
              </a:spcBef>
              <a:spcAft>
                <a:spcPct val="0"/>
              </a:spcAft>
            </a:pPr>
            <a:r>
              <a:rPr lang="fr-FR" altLang="en-US" sz="2200" dirty="0">
                <a:solidFill>
                  <a:srgbClr val="202124"/>
                </a:solidFill>
              </a:rPr>
              <a:t>A </a:t>
            </a:r>
            <a:r>
              <a:rPr lang="fr-FR" altLang="en-US" sz="2200" dirty="0" err="1">
                <a:solidFill>
                  <a:srgbClr val="202124"/>
                </a:solidFill>
              </a:rPr>
              <a:t>peer</a:t>
            </a:r>
            <a:r>
              <a:rPr lang="fr-FR" altLang="en-US" sz="2200" dirty="0">
                <a:solidFill>
                  <a:srgbClr val="202124"/>
                </a:solidFill>
              </a:rPr>
              <a:t> </a:t>
            </a:r>
            <a:r>
              <a:rPr lang="fr-FR" altLang="en-US" sz="2200" dirty="0" err="1">
                <a:solidFill>
                  <a:srgbClr val="202124"/>
                </a:solidFill>
              </a:rPr>
              <a:t>distributor</a:t>
            </a:r>
            <a:r>
              <a:rPr lang="fr-FR" altLang="en-US" sz="2200" dirty="0">
                <a:solidFill>
                  <a:srgbClr val="202124"/>
                </a:solidFill>
              </a:rPr>
              <a:t> uses </a:t>
            </a:r>
            <a:r>
              <a:rPr lang="fr-FR" altLang="en-US" sz="2200" dirty="0" err="1">
                <a:solidFill>
                  <a:srgbClr val="202124"/>
                </a:solidFill>
              </a:rPr>
              <a:t>his</a:t>
            </a:r>
            <a:r>
              <a:rPr lang="fr-FR" altLang="en-US" sz="2200" dirty="0">
                <a:solidFill>
                  <a:srgbClr val="202124"/>
                </a:solidFill>
              </a:rPr>
              <a:t> </a:t>
            </a:r>
            <a:r>
              <a:rPr lang="fr-FR" altLang="en-US" sz="2200" dirty="0" err="1">
                <a:solidFill>
                  <a:srgbClr val="202124"/>
                </a:solidFill>
              </a:rPr>
              <a:t>own</a:t>
            </a:r>
            <a:r>
              <a:rPr lang="fr-FR" altLang="en-US" sz="2200" dirty="0">
                <a:solidFill>
                  <a:srgbClr val="202124"/>
                </a:solidFill>
              </a:rPr>
              <a:t> </a:t>
            </a:r>
            <a:r>
              <a:rPr lang="fr-FR" altLang="en-US" sz="2200" dirty="0" err="1">
                <a:solidFill>
                  <a:srgbClr val="202124"/>
                </a:solidFill>
              </a:rPr>
              <a:t>motorbike</a:t>
            </a:r>
            <a:r>
              <a:rPr lang="fr-FR" altLang="en-US" sz="2200" dirty="0">
                <a:solidFill>
                  <a:srgbClr val="202124"/>
                </a:solidFill>
              </a:rPr>
              <a:t> to go to a hot spot to </a:t>
            </a:r>
            <a:r>
              <a:rPr lang="fr-FR" altLang="en-US" sz="2200" dirty="0" err="1">
                <a:solidFill>
                  <a:srgbClr val="202124"/>
                </a:solidFill>
              </a:rPr>
              <a:t>distribute</a:t>
            </a:r>
            <a:r>
              <a:rPr lang="fr-FR" altLang="en-US" sz="2200" dirty="0">
                <a:solidFill>
                  <a:srgbClr val="202124"/>
                </a:solidFill>
              </a:rPr>
              <a:t> condoms. </a:t>
            </a:r>
          </a:p>
          <a:p>
            <a:pPr marL="742950" lvl="1" indent="-285750" eaLnBrk="0" fontAlgn="base" hangingPunct="0">
              <a:spcBef>
                <a:spcPct val="0"/>
              </a:spcBef>
              <a:spcAft>
                <a:spcPct val="0"/>
              </a:spcAft>
            </a:pPr>
            <a:r>
              <a:rPr lang="fr-FR" altLang="en-US" sz="2200" dirty="0">
                <a:solidFill>
                  <a:srgbClr val="202124"/>
                </a:solidFill>
              </a:rPr>
              <a:t>3 minutes of radio to </a:t>
            </a:r>
            <a:r>
              <a:rPr lang="fr-FR" altLang="en-US" sz="2200" dirty="0" err="1">
                <a:solidFill>
                  <a:srgbClr val="202124"/>
                </a:solidFill>
              </a:rPr>
              <a:t>advertise</a:t>
            </a:r>
            <a:r>
              <a:rPr lang="fr-FR" altLang="en-US" sz="2200" dirty="0">
                <a:solidFill>
                  <a:srgbClr val="202124"/>
                </a:solidFill>
              </a:rPr>
              <a:t> </a:t>
            </a:r>
            <a:r>
              <a:rPr lang="fr-FR" altLang="en-US" sz="2200" dirty="0" err="1">
                <a:solidFill>
                  <a:srgbClr val="202124"/>
                </a:solidFill>
              </a:rPr>
              <a:t>your</a:t>
            </a:r>
            <a:r>
              <a:rPr lang="fr-FR" altLang="en-US" sz="2200" dirty="0">
                <a:solidFill>
                  <a:srgbClr val="202124"/>
                </a:solidFill>
              </a:rPr>
              <a:t> drop-in center</a:t>
            </a:r>
          </a:p>
          <a:p>
            <a:pPr marL="742950" lvl="1" indent="-285750" eaLnBrk="0" fontAlgn="base" hangingPunct="0">
              <a:spcBef>
                <a:spcPct val="0"/>
              </a:spcBef>
              <a:spcAft>
                <a:spcPct val="0"/>
              </a:spcAft>
            </a:pPr>
            <a:r>
              <a:rPr lang="fr-FR" altLang="en-US" sz="2200" dirty="0">
                <a:solidFill>
                  <a:srgbClr val="202124"/>
                </a:solidFill>
              </a:rPr>
              <a:t>Free one-</a:t>
            </a:r>
            <a:r>
              <a:rPr lang="fr-FR" altLang="en-US" sz="2200" dirty="0" err="1">
                <a:solidFill>
                  <a:srgbClr val="202124"/>
                </a:solidFill>
              </a:rPr>
              <a:t>hour</a:t>
            </a:r>
            <a:r>
              <a:rPr lang="fr-FR" altLang="en-US" sz="2200" dirty="0">
                <a:solidFill>
                  <a:srgbClr val="202124"/>
                </a:solidFill>
              </a:rPr>
              <a:t> </a:t>
            </a:r>
            <a:r>
              <a:rPr lang="fr-FR" altLang="en-US" sz="2200" dirty="0" err="1">
                <a:solidFill>
                  <a:srgbClr val="202124"/>
                </a:solidFill>
              </a:rPr>
              <a:t>legal</a:t>
            </a:r>
            <a:r>
              <a:rPr lang="fr-FR" altLang="en-US" sz="2200" dirty="0">
                <a:solidFill>
                  <a:srgbClr val="202124"/>
                </a:solidFill>
              </a:rPr>
              <a:t> service </a:t>
            </a:r>
            <a:r>
              <a:rPr lang="fr-FR" altLang="en-US" sz="2200" dirty="0" err="1">
                <a:solidFill>
                  <a:srgbClr val="202124"/>
                </a:solidFill>
              </a:rPr>
              <a:t>provided</a:t>
            </a:r>
            <a:r>
              <a:rPr lang="fr-FR" altLang="en-US" sz="2200" dirty="0">
                <a:solidFill>
                  <a:srgbClr val="202124"/>
                </a:solidFill>
              </a:rPr>
              <a:t> by a </a:t>
            </a:r>
            <a:r>
              <a:rPr lang="fr-FR" altLang="en-US" sz="2200" dirty="0" err="1">
                <a:solidFill>
                  <a:srgbClr val="202124"/>
                </a:solidFill>
              </a:rPr>
              <a:t>para-legal</a:t>
            </a:r>
            <a:r>
              <a:rPr lang="fr-FR" altLang="en-US" sz="2200" dirty="0">
                <a:solidFill>
                  <a:srgbClr val="202124"/>
                </a:solidFill>
              </a:rPr>
              <a:t>  </a:t>
            </a:r>
          </a:p>
          <a:p>
            <a:pPr marL="742950" lvl="1" indent="-285750" eaLnBrk="0" fontAlgn="base" hangingPunct="0">
              <a:spcBef>
                <a:spcPct val="0"/>
              </a:spcBef>
              <a:spcAft>
                <a:spcPct val="0"/>
              </a:spcAft>
            </a:pPr>
            <a:r>
              <a:rPr lang="fr-FR" altLang="en-US" sz="2200" dirty="0">
                <a:solidFill>
                  <a:srgbClr val="202124"/>
                </a:solidFill>
              </a:rPr>
              <a:t>Time </a:t>
            </a:r>
            <a:r>
              <a:rPr lang="fr-FR" altLang="en-US" sz="2200" dirty="0" err="1">
                <a:solidFill>
                  <a:srgbClr val="202124"/>
                </a:solidFill>
              </a:rPr>
              <a:t>contributed</a:t>
            </a:r>
            <a:r>
              <a:rPr lang="fr-FR" altLang="en-US" sz="2200" dirty="0">
                <a:solidFill>
                  <a:srgbClr val="202124"/>
                </a:solidFill>
              </a:rPr>
              <a:t> by a </a:t>
            </a:r>
            <a:r>
              <a:rPr lang="fr-FR" altLang="en-US" sz="2200" dirty="0" err="1">
                <a:solidFill>
                  <a:srgbClr val="202124"/>
                </a:solidFill>
              </a:rPr>
              <a:t>volunteer</a:t>
            </a:r>
            <a:r>
              <a:rPr lang="fr-FR" altLang="en-US" sz="2200" dirty="0">
                <a:solidFill>
                  <a:srgbClr val="202124"/>
                </a:solidFill>
              </a:rPr>
              <a:t> </a:t>
            </a:r>
            <a:r>
              <a:rPr lang="fr-FR" altLang="en-US" sz="2200" dirty="0" err="1">
                <a:solidFill>
                  <a:srgbClr val="202124"/>
                </a:solidFill>
              </a:rPr>
              <a:t>mediator</a:t>
            </a:r>
            <a:endParaRPr lang="fr-FR" altLang="en-US" sz="2200" dirty="0"/>
          </a:p>
          <a:p>
            <a:pPr marL="0" lvl="0" indent="0" eaLnBrk="0" fontAlgn="base" hangingPunct="0">
              <a:lnSpc>
                <a:spcPct val="100000"/>
              </a:lnSpc>
              <a:spcBef>
                <a:spcPct val="0"/>
              </a:spcBef>
              <a:spcAft>
                <a:spcPct val="0"/>
              </a:spcAft>
              <a:buNone/>
            </a:pPr>
            <a:endParaRPr lang="fr-FR" altLang="en-US" sz="2200" dirty="0"/>
          </a:p>
        </p:txBody>
      </p:sp>
    </p:spTree>
    <p:extLst>
      <p:ext uri="{BB962C8B-B14F-4D97-AF65-F5344CB8AC3E}">
        <p14:creationId xmlns:p14="http://schemas.microsoft.com/office/powerpoint/2010/main" val="3714165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8101-2DAE-D442-6F05-8CEE45984E5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B31FF2D-EBEF-C895-7084-4ACEB4EE4E8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79B22F4-E28A-0DC1-6564-CC7E0296054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7D4D42-BBEE-4E62-A841-86EA63AA54C2}"/>
              </a:ext>
            </a:extLst>
          </p:cNvPr>
          <p:cNvSpPr>
            <a:spLocks noGrp="1"/>
          </p:cNvSpPr>
          <p:nvPr>
            <p:ph type="title"/>
          </p:nvPr>
        </p:nvSpPr>
        <p:spPr/>
        <p:txBody>
          <a:bodyPr/>
          <a:lstStyle/>
          <a:p>
            <a:r>
              <a:rPr lang="en-US" noProof="0" dirty="0"/>
              <a:t>Best practice and real world costs</a:t>
            </a:r>
          </a:p>
        </p:txBody>
      </p:sp>
      <p:graphicFrame>
        <p:nvGraphicFramePr>
          <p:cNvPr id="8" name="Table 7">
            <a:extLst>
              <a:ext uri="{FF2B5EF4-FFF2-40B4-BE49-F238E27FC236}">
                <a16:creationId xmlns:a16="http://schemas.microsoft.com/office/drawing/2014/main" id="{A90DE841-E0CC-DBCD-9E85-9998B3C93E1D}"/>
              </a:ext>
            </a:extLst>
          </p:cNvPr>
          <p:cNvGraphicFramePr>
            <a:graphicFrameLocks noGrp="1"/>
          </p:cNvGraphicFramePr>
          <p:nvPr>
            <p:extLst>
              <p:ext uri="{D42A27DB-BD31-4B8C-83A1-F6EECF244321}">
                <p14:modId xmlns:p14="http://schemas.microsoft.com/office/powerpoint/2010/main" val="905666888"/>
              </p:ext>
            </p:extLst>
          </p:nvPr>
        </p:nvGraphicFramePr>
        <p:xfrm>
          <a:off x="638175" y="2265925"/>
          <a:ext cx="10915650" cy="4394200"/>
        </p:xfrm>
        <a:graphic>
          <a:graphicData uri="http://schemas.openxmlformats.org/drawingml/2006/table">
            <a:tbl>
              <a:tblPr firstRow="1" bandRow="1">
                <a:tableStyleId>{9D7B26C5-4107-4FEC-AEDC-1716B250A1EF}</a:tableStyleId>
              </a:tblPr>
              <a:tblGrid>
                <a:gridCol w="1240260">
                  <a:extLst>
                    <a:ext uri="{9D8B030D-6E8A-4147-A177-3AD203B41FA5}">
                      <a16:colId xmlns:a16="http://schemas.microsoft.com/office/drawing/2014/main" val="1062185170"/>
                    </a:ext>
                  </a:extLst>
                </a:gridCol>
                <a:gridCol w="4837695">
                  <a:extLst>
                    <a:ext uri="{9D8B030D-6E8A-4147-A177-3AD203B41FA5}">
                      <a16:colId xmlns:a16="http://schemas.microsoft.com/office/drawing/2014/main" val="3326336868"/>
                    </a:ext>
                  </a:extLst>
                </a:gridCol>
                <a:gridCol w="4837695">
                  <a:extLst>
                    <a:ext uri="{9D8B030D-6E8A-4147-A177-3AD203B41FA5}">
                      <a16:colId xmlns:a16="http://schemas.microsoft.com/office/drawing/2014/main" val="603191253"/>
                    </a:ext>
                  </a:extLst>
                </a:gridCol>
              </a:tblGrid>
              <a:tr h="370840">
                <a:tc>
                  <a:txBody>
                    <a:bodyPr/>
                    <a:lstStyle/>
                    <a:p>
                      <a:pPr algn="ctr"/>
                      <a:r>
                        <a:rPr lang="en-GB" dirty="0"/>
                        <a:t>Type</a:t>
                      </a:r>
                    </a:p>
                  </a:txBody>
                  <a:tcPr/>
                </a:tc>
                <a:tc>
                  <a:txBody>
                    <a:bodyPr/>
                    <a:lstStyle/>
                    <a:p>
                      <a:pPr algn="ctr"/>
                      <a:r>
                        <a:rPr lang="en-GB" dirty="0"/>
                        <a:t>Best practice costs</a:t>
                      </a:r>
                    </a:p>
                  </a:txBody>
                  <a:tcPr/>
                </a:tc>
                <a:tc>
                  <a:txBody>
                    <a:bodyPr/>
                    <a:lstStyle/>
                    <a:p>
                      <a:pPr algn="ctr"/>
                      <a:r>
                        <a:rPr lang="en-GB" dirty="0"/>
                        <a:t>Real world costs</a:t>
                      </a:r>
                    </a:p>
                  </a:txBody>
                  <a:tcPr/>
                </a:tc>
                <a:extLst>
                  <a:ext uri="{0D108BD9-81ED-4DB2-BD59-A6C34878D82A}">
                    <a16:rowId xmlns:a16="http://schemas.microsoft.com/office/drawing/2014/main" val="802493712"/>
                  </a:ext>
                </a:extLst>
              </a:tr>
              <a:tr h="370840">
                <a:tc>
                  <a:txBody>
                    <a:bodyPr/>
                    <a:lstStyle/>
                    <a:p>
                      <a:pPr algn="ctr"/>
                      <a:r>
                        <a:rPr lang="en-GB" b="1" dirty="0"/>
                        <a:t>Definition</a:t>
                      </a:r>
                    </a:p>
                  </a:txBody>
                  <a:tcPr/>
                </a:tc>
                <a:tc>
                  <a:txBody>
                    <a:bodyPr/>
                    <a:lstStyle/>
                    <a:p>
                      <a:pPr algn="ctr"/>
                      <a:r>
                        <a:rPr lang="en-GB" dirty="0"/>
                        <a:t>Costs estimated based on how procedures </a:t>
                      </a:r>
                      <a:r>
                        <a:rPr lang="en-GB" b="1" dirty="0"/>
                        <a:t>should function. </a:t>
                      </a:r>
                    </a:p>
                  </a:txBody>
                  <a:tcPr/>
                </a:tc>
                <a:tc>
                  <a:txBody>
                    <a:bodyPr/>
                    <a:lstStyle/>
                    <a:p>
                      <a:pPr algn="ctr"/>
                      <a:r>
                        <a:rPr lang="en-GB" b="0" dirty="0"/>
                        <a:t>Costs estimated based on how procedures </a:t>
                      </a:r>
                      <a:r>
                        <a:rPr lang="en-GB" b="1" dirty="0"/>
                        <a:t>are implemented.</a:t>
                      </a:r>
                    </a:p>
                  </a:txBody>
                  <a:tcPr/>
                </a:tc>
                <a:extLst>
                  <a:ext uri="{0D108BD9-81ED-4DB2-BD59-A6C34878D82A}">
                    <a16:rowId xmlns:a16="http://schemas.microsoft.com/office/drawing/2014/main" val="2511750821"/>
                  </a:ext>
                </a:extLst>
              </a:tr>
              <a:tr h="370840">
                <a:tc>
                  <a:txBody>
                    <a:bodyPr/>
                    <a:lstStyle/>
                    <a:p>
                      <a:pPr algn="ctr"/>
                      <a:r>
                        <a:rPr lang="en-GB" b="1" dirty="0"/>
                        <a:t>Examples</a:t>
                      </a:r>
                    </a:p>
                  </a:txBody>
                  <a:tcPr/>
                </a:tc>
                <a:tc>
                  <a:txBody>
                    <a:bodyPr/>
                    <a:lstStyle/>
                    <a:p>
                      <a:pPr algn="ctr"/>
                      <a:r>
                        <a:rPr lang="en-GB" dirty="0"/>
                        <a:t>Cost of distributing preexposure prophylaxis estimated based on treatment protocol, including total staff time and users expected treatment duration (ex: 6 months)</a:t>
                      </a:r>
                    </a:p>
                  </a:txBody>
                  <a:tcPr/>
                </a:tc>
                <a:tc>
                  <a:txBody>
                    <a:bodyPr/>
                    <a:lstStyle/>
                    <a:p>
                      <a:pPr algn="ctr"/>
                      <a:r>
                        <a:rPr lang="en-GB" dirty="0"/>
                        <a:t>Cost of distributing preexposure prophylaxis estimated based on real implementation, including stock-out periods and users’ shorter periods of treatment. </a:t>
                      </a:r>
                    </a:p>
                  </a:txBody>
                  <a:tcPr/>
                </a:tc>
                <a:extLst>
                  <a:ext uri="{0D108BD9-81ED-4DB2-BD59-A6C34878D82A}">
                    <a16:rowId xmlns:a16="http://schemas.microsoft.com/office/drawing/2014/main" val="4109245814"/>
                  </a:ext>
                </a:extLst>
              </a:tr>
              <a:tr h="370840">
                <a:tc>
                  <a:txBody>
                    <a:bodyPr/>
                    <a:lstStyle/>
                    <a:p>
                      <a:pPr algn="ctr"/>
                      <a:r>
                        <a:rPr lang="en-GB" b="1" dirty="0"/>
                        <a:t>Purpose</a:t>
                      </a:r>
                    </a:p>
                  </a:txBody>
                  <a:tcPr/>
                </a:tc>
                <a:tc>
                  <a:txBody>
                    <a:bodyPr/>
                    <a:lstStyle/>
                    <a:p>
                      <a:pPr algn="ctr"/>
                      <a:r>
                        <a:rPr lang="en-GB" dirty="0"/>
                        <a:t>Used to help determine how much an intervention should cost </a:t>
                      </a:r>
                      <a:r>
                        <a:rPr lang="en-GB" b="1" dirty="0"/>
                        <a:t>when implemented according to expectations. </a:t>
                      </a:r>
                    </a:p>
                  </a:txBody>
                  <a:tcPr/>
                </a:tc>
                <a:tc>
                  <a:txBody>
                    <a:bodyPr/>
                    <a:lstStyle/>
                    <a:p>
                      <a:pPr algn="ctr"/>
                      <a:r>
                        <a:rPr lang="en-GB" dirty="0"/>
                        <a:t>Used to help foresee, manage, and track </a:t>
                      </a:r>
                      <a:r>
                        <a:rPr lang="en-GB" b="1" dirty="0"/>
                        <a:t>actual costs</a:t>
                      </a:r>
                      <a:r>
                        <a:rPr lang="en-GB" dirty="0"/>
                        <a:t> of the intervention. </a:t>
                      </a:r>
                    </a:p>
                  </a:txBody>
                  <a:tcPr/>
                </a:tc>
                <a:extLst>
                  <a:ext uri="{0D108BD9-81ED-4DB2-BD59-A6C34878D82A}">
                    <a16:rowId xmlns:a16="http://schemas.microsoft.com/office/drawing/2014/main" val="3569520135"/>
                  </a:ext>
                </a:extLst>
              </a:tr>
              <a:tr h="370840">
                <a:tc>
                  <a:txBody>
                    <a:bodyPr/>
                    <a:lstStyle/>
                    <a:p>
                      <a:pPr algn="ctr"/>
                      <a:r>
                        <a:rPr lang="en-GB" b="1" dirty="0"/>
                        <a:t>Risks</a:t>
                      </a:r>
                    </a:p>
                  </a:txBody>
                  <a:tcPr/>
                </a:tc>
                <a:tc>
                  <a:txBody>
                    <a:bodyPr/>
                    <a:lstStyle/>
                    <a:p>
                      <a:pPr algn="ctr"/>
                      <a:r>
                        <a:rPr lang="en-GB" b="1" dirty="0"/>
                        <a:t>Overestimation of resources </a:t>
                      </a:r>
                      <a:r>
                        <a:rPr lang="en-GB" b="0" dirty="0"/>
                        <a:t>as it does not consider real world constraints.</a:t>
                      </a:r>
                      <a:endParaRPr lang="en-GB" b="1" dirty="0"/>
                    </a:p>
                  </a:txBody>
                  <a:tcPr/>
                </a:tc>
                <a:tc>
                  <a:txBody>
                    <a:bodyPr/>
                    <a:lstStyle/>
                    <a:p>
                      <a:pPr algn="ctr"/>
                      <a:r>
                        <a:rPr lang="en-GB" b="1" dirty="0"/>
                        <a:t>Underestimation of resources </a:t>
                      </a:r>
                      <a:r>
                        <a:rPr lang="en-GB" dirty="0"/>
                        <a:t>as it is based on an inefficient and poor-quality intervention. </a:t>
                      </a:r>
                    </a:p>
                  </a:txBody>
                  <a:tcPr/>
                </a:tc>
                <a:extLst>
                  <a:ext uri="{0D108BD9-81ED-4DB2-BD59-A6C34878D82A}">
                    <a16:rowId xmlns:a16="http://schemas.microsoft.com/office/drawing/2014/main" val="2779654111"/>
                  </a:ext>
                </a:extLst>
              </a:tr>
              <a:tr h="370840">
                <a:tc>
                  <a:txBody>
                    <a:bodyPr/>
                    <a:lstStyle/>
                    <a:p>
                      <a:pPr algn="ctr"/>
                      <a:r>
                        <a:rPr lang="en-GB" b="1" dirty="0"/>
                        <a:t>Feasibility</a:t>
                      </a:r>
                    </a:p>
                  </a:txBody>
                  <a:tcPr/>
                </a:tc>
                <a:tc>
                  <a:txBody>
                    <a:bodyPr/>
                    <a:lstStyle/>
                    <a:p>
                      <a:pPr algn="ctr"/>
                      <a:r>
                        <a:rPr lang="en-GB" b="0" dirty="0"/>
                        <a:t>Less resource intensive</a:t>
                      </a:r>
                    </a:p>
                  </a:txBody>
                  <a:tcPr/>
                </a:tc>
                <a:tc>
                  <a:txBody>
                    <a:bodyPr/>
                    <a:lstStyle/>
                    <a:p>
                      <a:pPr algn="ctr"/>
                      <a:r>
                        <a:rPr lang="en-GB" b="1" dirty="0"/>
                        <a:t>More resource intensive </a:t>
                      </a:r>
                      <a:r>
                        <a:rPr lang="en-GB" b="0" dirty="0"/>
                        <a:t>as it requires measuring how resources are used in reality</a:t>
                      </a:r>
                      <a:endParaRPr lang="en-GB" b="1" dirty="0"/>
                    </a:p>
                  </a:txBody>
                  <a:tcPr/>
                </a:tc>
                <a:extLst>
                  <a:ext uri="{0D108BD9-81ED-4DB2-BD59-A6C34878D82A}">
                    <a16:rowId xmlns:a16="http://schemas.microsoft.com/office/drawing/2014/main" val="3872084523"/>
                  </a:ext>
                </a:extLst>
              </a:tr>
            </a:tbl>
          </a:graphicData>
        </a:graphic>
      </p:graphicFrame>
      <p:pic>
        <p:nvPicPr>
          <p:cNvPr id="9" name="Graphic 8" descr="Clipboard Badge with solid fill">
            <a:extLst>
              <a:ext uri="{FF2B5EF4-FFF2-40B4-BE49-F238E27FC236}">
                <a16:creationId xmlns:a16="http://schemas.microsoft.com/office/drawing/2014/main" id="{C53F18E6-D925-A2A9-2230-29281367C6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4263" y="1292968"/>
            <a:ext cx="914400" cy="914400"/>
          </a:xfrm>
          <a:prstGeom prst="rect">
            <a:avLst/>
          </a:prstGeom>
        </p:spPr>
      </p:pic>
      <p:pic>
        <p:nvPicPr>
          <p:cNvPr id="10" name="Graphic 9" descr="Clipboard Mixed with solid fill">
            <a:extLst>
              <a:ext uri="{FF2B5EF4-FFF2-40B4-BE49-F238E27FC236}">
                <a16:creationId xmlns:a16="http://schemas.microsoft.com/office/drawing/2014/main" id="{1C788EEA-4D56-1A93-B5C8-7B69850BAF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9126" y="1292968"/>
            <a:ext cx="914400" cy="914400"/>
          </a:xfrm>
          <a:prstGeom prst="rect">
            <a:avLst/>
          </a:prstGeom>
        </p:spPr>
      </p:pic>
    </p:spTree>
    <p:extLst>
      <p:ext uri="{BB962C8B-B14F-4D97-AF65-F5344CB8AC3E}">
        <p14:creationId xmlns:p14="http://schemas.microsoft.com/office/powerpoint/2010/main" val="1101391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ECB8D-14A2-24C7-B543-74A147ECA7C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797B1F6-73F5-D10D-690D-0F1EFAE66910}"/>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CFA29207-9D29-9F4E-072C-4F67B62E96D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087543F-A121-A01C-B301-60980F307A36}"/>
              </a:ext>
            </a:extLst>
          </p:cNvPr>
          <p:cNvSpPr>
            <a:spLocks noGrp="1"/>
          </p:cNvSpPr>
          <p:nvPr>
            <p:ph type="title"/>
          </p:nvPr>
        </p:nvSpPr>
        <p:spPr/>
        <p:txBody>
          <a:bodyPr/>
          <a:lstStyle/>
          <a:p>
            <a:r>
              <a:rPr lang="en-US" noProof="0" dirty="0"/>
              <a:t>Full and incremental costs</a:t>
            </a:r>
          </a:p>
        </p:txBody>
      </p:sp>
      <p:graphicFrame>
        <p:nvGraphicFramePr>
          <p:cNvPr id="5" name="Table 4">
            <a:extLst>
              <a:ext uri="{FF2B5EF4-FFF2-40B4-BE49-F238E27FC236}">
                <a16:creationId xmlns:a16="http://schemas.microsoft.com/office/drawing/2014/main" id="{E85B921F-4B69-B484-0BDA-02E2E675077F}"/>
              </a:ext>
            </a:extLst>
          </p:cNvPr>
          <p:cNvGraphicFramePr>
            <a:graphicFrameLocks noGrp="1"/>
          </p:cNvGraphicFramePr>
          <p:nvPr>
            <p:extLst>
              <p:ext uri="{D42A27DB-BD31-4B8C-83A1-F6EECF244321}">
                <p14:modId xmlns:p14="http://schemas.microsoft.com/office/powerpoint/2010/main" val="2895397862"/>
              </p:ext>
            </p:extLst>
          </p:nvPr>
        </p:nvGraphicFramePr>
        <p:xfrm>
          <a:off x="638175" y="2265925"/>
          <a:ext cx="10915650" cy="3114040"/>
        </p:xfrm>
        <a:graphic>
          <a:graphicData uri="http://schemas.openxmlformats.org/drawingml/2006/table">
            <a:tbl>
              <a:tblPr firstRow="1" bandRow="1">
                <a:tableStyleId>{9D7B26C5-4107-4FEC-AEDC-1716B250A1EF}</a:tableStyleId>
              </a:tblPr>
              <a:tblGrid>
                <a:gridCol w="1240260">
                  <a:extLst>
                    <a:ext uri="{9D8B030D-6E8A-4147-A177-3AD203B41FA5}">
                      <a16:colId xmlns:a16="http://schemas.microsoft.com/office/drawing/2014/main" val="1062185170"/>
                    </a:ext>
                  </a:extLst>
                </a:gridCol>
                <a:gridCol w="4837695">
                  <a:extLst>
                    <a:ext uri="{9D8B030D-6E8A-4147-A177-3AD203B41FA5}">
                      <a16:colId xmlns:a16="http://schemas.microsoft.com/office/drawing/2014/main" val="3326336868"/>
                    </a:ext>
                  </a:extLst>
                </a:gridCol>
                <a:gridCol w="4837695">
                  <a:extLst>
                    <a:ext uri="{9D8B030D-6E8A-4147-A177-3AD203B41FA5}">
                      <a16:colId xmlns:a16="http://schemas.microsoft.com/office/drawing/2014/main" val="603191253"/>
                    </a:ext>
                  </a:extLst>
                </a:gridCol>
              </a:tblGrid>
              <a:tr h="370840">
                <a:tc>
                  <a:txBody>
                    <a:bodyPr/>
                    <a:lstStyle/>
                    <a:p>
                      <a:pPr algn="ctr"/>
                      <a:r>
                        <a:rPr lang="en-GB" dirty="0"/>
                        <a:t>Type</a:t>
                      </a:r>
                    </a:p>
                  </a:txBody>
                  <a:tcPr/>
                </a:tc>
                <a:tc>
                  <a:txBody>
                    <a:bodyPr/>
                    <a:lstStyle/>
                    <a:p>
                      <a:pPr algn="ctr"/>
                      <a:r>
                        <a:rPr lang="en-GB" dirty="0"/>
                        <a:t>Full costs</a:t>
                      </a:r>
                    </a:p>
                  </a:txBody>
                  <a:tcPr/>
                </a:tc>
                <a:tc>
                  <a:txBody>
                    <a:bodyPr/>
                    <a:lstStyle/>
                    <a:p>
                      <a:pPr algn="ctr"/>
                      <a:r>
                        <a:rPr lang="en-GB" dirty="0"/>
                        <a:t>Incremental costs</a:t>
                      </a:r>
                    </a:p>
                  </a:txBody>
                  <a:tcPr/>
                </a:tc>
                <a:extLst>
                  <a:ext uri="{0D108BD9-81ED-4DB2-BD59-A6C34878D82A}">
                    <a16:rowId xmlns:a16="http://schemas.microsoft.com/office/drawing/2014/main" val="802493712"/>
                  </a:ext>
                </a:extLst>
              </a:tr>
              <a:tr h="370840">
                <a:tc>
                  <a:txBody>
                    <a:bodyPr/>
                    <a:lstStyle/>
                    <a:p>
                      <a:pPr algn="ctr"/>
                      <a:r>
                        <a:rPr lang="en-GB" b="1" dirty="0"/>
                        <a:t>Definition</a:t>
                      </a:r>
                    </a:p>
                  </a:txBody>
                  <a:tcPr/>
                </a:tc>
                <a:tc>
                  <a:txBody>
                    <a:bodyPr/>
                    <a:lstStyle/>
                    <a:p>
                      <a:pPr algn="ctr"/>
                      <a:r>
                        <a:rPr lang="en-GB" dirty="0"/>
                        <a:t>Cost of </a:t>
                      </a:r>
                      <a:r>
                        <a:rPr lang="en-GB" b="1" dirty="0"/>
                        <a:t>all resources </a:t>
                      </a:r>
                      <a:r>
                        <a:rPr lang="en-GB" b="0" dirty="0"/>
                        <a:t>required to deliver an intervention</a:t>
                      </a:r>
                      <a:endParaRPr lang="en-GB" b="1" dirty="0"/>
                    </a:p>
                  </a:txBody>
                  <a:tcPr/>
                </a:tc>
                <a:tc>
                  <a:txBody>
                    <a:bodyPr/>
                    <a:lstStyle/>
                    <a:p>
                      <a:pPr algn="ctr"/>
                      <a:r>
                        <a:rPr lang="en-GB" b="0" dirty="0"/>
                        <a:t>Cost of </a:t>
                      </a:r>
                      <a:r>
                        <a:rPr lang="en-GB" b="1" dirty="0"/>
                        <a:t>additional resources </a:t>
                      </a:r>
                      <a:r>
                        <a:rPr lang="en-GB" b="0" dirty="0"/>
                        <a:t>needed if you add the intervention to existing services</a:t>
                      </a:r>
                      <a:endParaRPr lang="en-GB" b="1" dirty="0"/>
                    </a:p>
                  </a:txBody>
                  <a:tcPr/>
                </a:tc>
                <a:extLst>
                  <a:ext uri="{0D108BD9-81ED-4DB2-BD59-A6C34878D82A}">
                    <a16:rowId xmlns:a16="http://schemas.microsoft.com/office/drawing/2014/main" val="2511750821"/>
                  </a:ext>
                </a:extLst>
              </a:tr>
              <a:tr h="370840">
                <a:tc>
                  <a:txBody>
                    <a:bodyPr/>
                    <a:lstStyle/>
                    <a:p>
                      <a:pPr algn="ctr"/>
                      <a:r>
                        <a:rPr lang="en-GB" b="1" dirty="0"/>
                        <a:t>Examples</a:t>
                      </a:r>
                    </a:p>
                  </a:txBody>
                  <a:tcPr/>
                </a:tc>
                <a:tc>
                  <a:txBody>
                    <a:bodyPr/>
                    <a:lstStyle/>
                    <a:p>
                      <a:pPr marL="0" indent="0" algn="ctr" defTabSz="914400" rtl="0" eaLnBrk="1" fontAlgn="base" latinLnBrk="0" hangingPunct="1">
                        <a:spcBef>
                          <a:spcPct val="0"/>
                        </a:spcBef>
                        <a:spcAft>
                          <a:spcPct val="0"/>
                        </a:spcAft>
                        <a:buFont typeface="Arial" panose="020B0604020202020204" pitchFamily="34" charset="0"/>
                        <a:buNone/>
                      </a:pPr>
                      <a:r>
                        <a:rPr lang="fr-FR" sz="1800" kern="1200" dirty="0">
                          <a:solidFill>
                            <a:schemeClr val="tx1"/>
                          </a:solidFill>
                          <a:latin typeface="+mn-lt"/>
                          <a:ea typeface="+mn-ea"/>
                          <a:cs typeface="+mn-cs"/>
                        </a:rPr>
                        <a:t>Includes shared costs, for example central costs or overheads, i.e. </a:t>
                      </a:r>
                      <a:r>
                        <a:rPr lang="fr-FR" sz="1800" kern="1200" dirty="0" err="1">
                          <a:solidFill>
                            <a:schemeClr val="tx1"/>
                          </a:solidFill>
                          <a:latin typeface="+mn-lt"/>
                          <a:ea typeface="+mn-ea"/>
                          <a:cs typeface="+mn-cs"/>
                        </a:rPr>
                        <a:t>costs</a:t>
                      </a:r>
                      <a:r>
                        <a:rPr lang="fr-FR" sz="1800" kern="1200" dirty="0">
                          <a:solidFill>
                            <a:schemeClr val="tx1"/>
                          </a:solidFill>
                          <a:latin typeface="+mn-lt"/>
                          <a:ea typeface="+mn-ea"/>
                          <a:cs typeface="+mn-cs"/>
                        </a:rPr>
                        <a:t> above the intervention level.</a:t>
                      </a:r>
                    </a:p>
                  </a:txBody>
                  <a:tcPr/>
                </a:tc>
                <a:tc>
                  <a:txBody>
                    <a:bodyPr/>
                    <a:lstStyle/>
                    <a:p>
                      <a:pPr marL="0" indent="0" algn="ctr" defTabSz="914400" rtl="0" eaLnBrk="1" fontAlgn="base" latinLnBrk="0" hangingPunct="1">
                        <a:spcBef>
                          <a:spcPct val="0"/>
                        </a:spcBef>
                        <a:spcAft>
                          <a:spcPct val="0"/>
                        </a:spcAft>
                        <a:buFont typeface="Arial" panose="020B0604020202020204" pitchFamily="34" charset="0"/>
                        <a:buNone/>
                      </a:pPr>
                      <a:r>
                        <a:rPr lang="fr-FR" sz="1800" kern="1200" dirty="0">
                          <a:solidFill>
                            <a:schemeClr val="tx1"/>
                          </a:solidFill>
                          <a:latin typeface="+mn-lt"/>
                          <a:ea typeface="+mn-ea"/>
                          <a:cs typeface="+mn-cs"/>
                        </a:rPr>
                        <a:t>Only takes into account the additional resources required</a:t>
                      </a:r>
                    </a:p>
                    <a:p>
                      <a:pPr marL="0" indent="0" algn="ctr" defTabSz="914400" rtl="0" eaLnBrk="1" fontAlgn="base" latinLnBrk="0" hangingPunct="1">
                        <a:spcBef>
                          <a:spcPct val="0"/>
                        </a:spcBef>
                        <a:spcAft>
                          <a:spcPct val="0"/>
                        </a:spcAft>
                        <a:buFont typeface="Arial" panose="020B0604020202020204" pitchFamily="34" charset="0"/>
                        <a:buNone/>
                      </a:pPr>
                      <a:r>
                        <a:rPr lang="fr-FR" sz="1800" kern="1200" dirty="0">
                          <a:solidFill>
                            <a:schemeClr val="tx1"/>
                          </a:solidFill>
                          <a:latin typeface="+mn-lt"/>
                          <a:ea typeface="+mn-ea"/>
                          <a:cs typeface="+mn-cs"/>
                        </a:rPr>
                        <a:t>Only suitable for a specific activity, not a major programme</a:t>
                      </a:r>
                      <a:endParaRPr lang="en-GB" sz="1800" kern="1200" dirty="0">
                        <a:solidFill>
                          <a:schemeClr val="tx1"/>
                        </a:solidFill>
                        <a:latin typeface="+mn-lt"/>
                        <a:ea typeface="+mn-ea"/>
                        <a:cs typeface="+mn-cs"/>
                      </a:endParaRPr>
                    </a:p>
                    <a:p>
                      <a:pPr algn="ctr"/>
                      <a:endParaRPr lang="en-GB" dirty="0"/>
                    </a:p>
                  </a:txBody>
                  <a:tcPr/>
                </a:tc>
                <a:extLst>
                  <a:ext uri="{0D108BD9-81ED-4DB2-BD59-A6C34878D82A}">
                    <a16:rowId xmlns:a16="http://schemas.microsoft.com/office/drawing/2014/main" val="4109245814"/>
                  </a:ext>
                </a:extLst>
              </a:tr>
              <a:tr h="370840">
                <a:tc>
                  <a:txBody>
                    <a:bodyPr/>
                    <a:lstStyle/>
                    <a:p>
                      <a:pPr algn="ctr"/>
                      <a:r>
                        <a:rPr lang="en-GB" b="1" dirty="0"/>
                        <a:t>Objective</a:t>
                      </a:r>
                    </a:p>
                  </a:txBody>
                  <a:tcPr/>
                </a:tc>
                <a:tc>
                  <a:txBody>
                    <a:bodyPr/>
                    <a:lstStyle/>
                    <a:p>
                      <a:pPr algn="ctr"/>
                      <a:r>
                        <a:rPr lang="en-GB" dirty="0"/>
                        <a:t>Used to help forecast, manage and track </a:t>
                      </a:r>
                      <a:r>
                        <a:rPr lang="en-GB" b="1" dirty="0"/>
                        <a:t>actual expenses </a:t>
                      </a:r>
                      <a:r>
                        <a:rPr lang="en-GB" dirty="0"/>
                        <a:t>that need to be paid. </a:t>
                      </a:r>
                    </a:p>
                  </a:txBody>
                  <a:tcPr/>
                </a:tc>
                <a:tc>
                  <a:txBody>
                    <a:bodyPr/>
                    <a:lstStyle/>
                    <a:p>
                      <a:pPr algn="ctr"/>
                      <a:r>
                        <a:rPr lang="en-GB" dirty="0"/>
                        <a:t>Used to estimate the </a:t>
                      </a:r>
                      <a:r>
                        <a:rPr lang="en-GB" b="1" dirty="0"/>
                        <a:t>cost of adding a new intervention </a:t>
                      </a:r>
                      <a:r>
                        <a:rPr lang="en-GB" b="0" dirty="0"/>
                        <a:t>to a set of existing programmes. </a:t>
                      </a:r>
                      <a:endParaRPr lang="en-GB" dirty="0"/>
                    </a:p>
                  </a:txBody>
                  <a:tcPr/>
                </a:tc>
                <a:extLst>
                  <a:ext uri="{0D108BD9-81ED-4DB2-BD59-A6C34878D82A}">
                    <a16:rowId xmlns:a16="http://schemas.microsoft.com/office/drawing/2014/main" val="3569520135"/>
                  </a:ext>
                </a:extLst>
              </a:tr>
            </a:tbl>
          </a:graphicData>
        </a:graphic>
      </p:graphicFrame>
      <p:pic>
        <p:nvPicPr>
          <p:cNvPr id="6" name="Graphic 5" descr="Harvey Balls 100% with solid fill">
            <a:extLst>
              <a:ext uri="{FF2B5EF4-FFF2-40B4-BE49-F238E27FC236}">
                <a16:creationId xmlns:a16="http://schemas.microsoft.com/office/drawing/2014/main" id="{BEE16D2D-B37B-A9FD-9580-1C086BDB5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4263" y="1312745"/>
            <a:ext cx="914400" cy="914400"/>
          </a:xfrm>
          <a:prstGeom prst="rect">
            <a:avLst/>
          </a:prstGeom>
        </p:spPr>
      </p:pic>
      <p:pic>
        <p:nvPicPr>
          <p:cNvPr id="8" name="Graphic 7" descr="Harvey Balls 30% with solid fill">
            <a:extLst>
              <a:ext uri="{FF2B5EF4-FFF2-40B4-BE49-F238E27FC236}">
                <a16:creationId xmlns:a16="http://schemas.microsoft.com/office/drawing/2014/main" id="{AF335AA7-0410-9640-B31F-BF15576074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9126" y="1299455"/>
            <a:ext cx="914400" cy="914400"/>
          </a:xfrm>
          <a:prstGeom prst="rect">
            <a:avLst/>
          </a:prstGeom>
        </p:spPr>
      </p:pic>
    </p:spTree>
    <p:extLst>
      <p:ext uri="{BB962C8B-B14F-4D97-AF65-F5344CB8AC3E}">
        <p14:creationId xmlns:p14="http://schemas.microsoft.com/office/powerpoint/2010/main" val="82425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0173-44C9-C3BC-AFF2-D61493C032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7489ED-1428-9F0F-61B0-7D391437305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31B579B-5B83-336C-6972-603AB74C13E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C68DDC7-3C65-75B9-6738-EBE13AF39B4B}"/>
              </a:ext>
            </a:extLst>
          </p:cNvPr>
          <p:cNvSpPr>
            <a:spLocks noGrp="1"/>
          </p:cNvSpPr>
          <p:nvPr>
            <p:ph type="title"/>
          </p:nvPr>
        </p:nvSpPr>
        <p:spPr/>
        <p:txBody>
          <a:bodyPr/>
          <a:lstStyle/>
          <a:p>
            <a:r>
              <a:rPr lang="en-US" dirty="0"/>
              <a:t>Full and incremental costs: exercise</a:t>
            </a:r>
            <a:endParaRPr lang="en-US" noProof="0" dirty="0"/>
          </a:p>
        </p:txBody>
      </p:sp>
      <p:sp>
        <p:nvSpPr>
          <p:cNvPr id="5" name="Content Placeholder 6">
            <a:extLst>
              <a:ext uri="{FF2B5EF4-FFF2-40B4-BE49-F238E27FC236}">
                <a16:creationId xmlns:a16="http://schemas.microsoft.com/office/drawing/2014/main" id="{DE893500-04A5-CA6F-AFF1-E00DE8B92654}"/>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fr-FR" sz="2200" dirty="0" err="1">
                <a:solidFill>
                  <a:srgbClr val="202124"/>
                </a:solidFill>
              </a:rPr>
              <a:t>Examples</a:t>
            </a:r>
            <a:r>
              <a:rPr lang="fr-FR" sz="2200" dirty="0">
                <a:solidFill>
                  <a:srgbClr val="202124"/>
                </a:solidFill>
              </a:rPr>
              <a:t> of </a:t>
            </a:r>
            <a:r>
              <a:rPr lang="fr-FR" sz="2200" dirty="0" err="1">
                <a:solidFill>
                  <a:srgbClr val="202124"/>
                </a:solidFill>
              </a:rPr>
              <a:t>incremental</a:t>
            </a:r>
            <a:r>
              <a:rPr lang="fr-FR" sz="2200" dirty="0">
                <a:solidFill>
                  <a:srgbClr val="202124"/>
                </a:solidFill>
              </a:rPr>
              <a:t> </a:t>
            </a:r>
            <a:r>
              <a:rPr lang="fr-FR" sz="2200" dirty="0" err="1">
                <a:solidFill>
                  <a:srgbClr val="202124"/>
                </a:solidFill>
              </a:rPr>
              <a:t>analysis</a:t>
            </a:r>
            <a:r>
              <a:rPr lang="fr-FR" sz="2200" dirty="0">
                <a:solidFill>
                  <a:srgbClr val="202124"/>
                </a:solidFill>
              </a:rPr>
              <a:t>:</a:t>
            </a:r>
          </a:p>
          <a:p>
            <a:pPr marL="800100" lvl="1" indent="-342900" eaLnBrk="0" fontAlgn="base" hangingPunct="0">
              <a:spcBef>
                <a:spcPct val="0"/>
              </a:spcBef>
              <a:spcAft>
                <a:spcPct val="0"/>
              </a:spcAft>
            </a:pPr>
            <a:r>
              <a:rPr lang="fr-FR" sz="2200" dirty="0" err="1">
                <a:solidFill>
                  <a:srgbClr val="202124"/>
                </a:solidFill>
              </a:rPr>
              <a:t>Want</a:t>
            </a:r>
            <a:r>
              <a:rPr lang="fr-FR" sz="2200" dirty="0">
                <a:solidFill>
                  <a:srgbClr val="202124"/>
                </a:solidFill>
              </a:rPr>
              <a:t> to know the </a:t>
            </a:r>
            <a:r>
              <a:rPr lang="fr-FR" sz="2200" dirty="0" err="1">
                <a:solidFill>
                  <a:srgbClr val="202124"/>
                </a:solidFill>
              </a:rPr>
              <a:t>cost</a:t>
            </a:r>
            <a:r>
              <a:rPr lang="fr-FR" sz="2200" dirty="0">
                <a:solidFill>
                  <a:srgbClr val="202124"/>
                </a:solidFill>
              </a:rPr>
              <a:t> of </a:t>
            </a:r>
            <a:r>
              <a:rPr lang="fr-FR" sz="2200" dirty="0" err="1">
                <a:solidFill>
                  <a:srgbClr val="202124"/>
                </a:solidFill>
              </a:rPr>
              <a:t>adding</a:t>
            </a:r>
            <a:r>
              <a:rPr lang="fr-FR" sz="2200" dirty="0">
                <a:solidFill>
                  <a:srgbClr val="202124"/>
                </a:solidFill>
              </a:rPr>
              <a:t> a new service</a:t>
            </a:r>
          </a:p>
          <a:p>
            <a:pPr marL="800100" lvl="1" indent="-342900" eaLnBrk="0" fontAlgn="base" hangingPunct="0">
              <a:spcBef>
                <a:spcPct val="0"/>
              </a:spcBef>
              <a:spcAft>
                <a:spcPct val="0"/>
              </a:spcAft>
            </a:pPr>
            <a:r>
              <a:rPr lang="fr-FR" sz="2200" dirty="0" err="1">
                <a:solidFill>
                  <a:srgbClr val="202124"/>
                </a:solidFill>
              </a:rPr>
              <a:t>Want</a:t>
            </a:r>
            <a:r>
              <a:rPr lang="fr-FR" sz="2200" dirty="0">
                <a:solidFill>
                  <a:srgbClr val="202124"/>
                </a:solidFill>
              </a:rPr>
              <a:t> to know the </a:t>
            </a:r>
            <a:r>
              <a:rPr lang="fr-FR" sz="2200" dirty="0" err="1">
                <a:solidFill>
                  <a:srgbClr val="202124"/>
                </a:solidFill>
              </a:rPr>
              <a:t>cost</a:t>
            </a:r>
            <a:r>
              <a:rPr lang="fr-FR" sz="2200" dirty="0">
                <a:solidFill>
                  <a:srgbClr val="202124"/>
                </a:solidFill>
              </a:rPr>
              <a:t> of </a:t>
            </a:r>
            <a:r>
              <a:rPr lang="fr-FR" sz="2200" dirty="0" err="1">
                <a:solidFill>
                  <a:srgbClr val="202124"/>
                </a:solidFill>
              </a:rPr>
              <a:t>opening</a:t>
            </a:r>
            <a:r>
              <a:rPr lang="fr-FR" sz="2200" dirty="0">
                <a:solidFill>
                  <a:srgbClr val="202124"/>
                </a:solidFill>
              </a:rPr>
              <a:t> a drop-in center for 1 extra </a:t>
            </a:r>
            <a:r>
              <a:rPr lang="fr-FR" sz="2200" dirty="0" err="1">
                <a:solidFill>
                  <a:srgbClr val="202124"/>
                </a:solidFill>
              </a:rPr>
              <a:t>hour</a:t>
            </a:r>
            <a:endParaRPr lang="fr-FR" sz="2200" dirty="0">
              <a:solidFill>
                <a:srgbClr val="202124"/>
              </a:solidFill>
            </a:endParaRPr>
          </a:p>
          <a:p>
            <a:pPr marL="800100" lvl="1" indent="-342900" eaLnBrk="0" fontAlgn="base" hangingPunct="0">
              <a:spcBef>
                <a:spcPct val="0"/>
              </a:spcBef>
              <a:spcAft>
                <a:spcPct val="0"/>
              </a:spcAft>
            </a:pPr>
            <a:r>
              <a:rPr lang="fr-FR" sz="2200" dirty="0" err="1">
                <a:solidFill>
                  <a:srgbClr val="202124"/>
                </a:solidFill>
              </a:rPr>
              <a:t>Want</a:t>
            </a:r>
            <a:r>
              <a:rPr lang="fr-FR" sz="2200" dirty="0">
                <a:solidFill>
                  <a:srgbClr val="202124"/>
                </a:solidFill>
              </a:rPr>
              <a:t> to know the </a:t>
            </a:r>
            <a:r>
              <a:rPr lang="fr-FR" sz="2200" dirty="0" err="1">
                <a:solidFill>
                  <a:srgbClr val="202124"/>
                </a:solidFill>
              </a:rPr>
              <a:t>cost</a:t>
            </a:r>
            <a:r>
              <a:rPr lang="fr-FR" sz="2200" dirty="0">
                <a:solidFill>
                  <a:srgbClr val="202124"/>
                </a:solidFill>
              </a:rPr>
              <a:t> of </a:t>
            </a:r>
            <a:r>
              <a:rPr lang="fr-FR" sz="2200" dirty="0" err="1">
                <a:solidFill>
                  <a:srgbClr val="202124"/>
                </a:solidFill>
              </a:rPr>
              <a:t>opening</a:t>
            </a:r>
            <a:r>
              <a:rPr lang="fr-FR" sz="2200" dirty="0">
                <a:solidFill>
                  <a:srgbClr val="202124"/>
                </a:solidFill>
              </a:rPr>
              <a:t> </a:t>
            </a:r>
            <a:r>
              <a:rPr lang="fr-FR" sz="2200" dirty="0" err="1">
                <a:solidFill>
                  <a:srgbClr val="202124"/>
                </a:solidFill>
              </a:rPr>
              <a:t>another</a:t>
            </a:r>
            <a:r>
              <a:rPr lang="fr-FR" sz="2200" dirty="0">
                <a:solidFill>
                  <a:srgbClr val="202124"/>
                </a:solidFill>
              </a:rPr>
              <a:t> office in </a:t>
            </a:r>
            <a:r>
              <a:rPr lang="fr-FR" sz="2200" dirty="0" err="1">
                <a:solidFill>
                  <a:srgbClr val="202124"/>
                </a:solidFill>
              </a:rPr>
              <a:t>another</a:t>
            </a:r>
            <a:r>
              <a:rPr lang="fr-FR" sz="2200" dirty="0">
                <a:solidFill>
                  <a:srgbClr val="202124"/>
                </a:solidFill>
              </a:rPr>
              <a:t> </a:t>
            </a:r>
            <a:r>
              <a:rPr lang="fr-FR" sz="2200" dirty="0" err="1">
                <a:solidFill>
                  <a:srgbClr val="202124"/>
                </a:solidFill>
              </a:rPr>
              <a:t>region</a:t>
            </a:r>
            <a:endParaRPr lang="fr-FR" sz="2200" dirty="0">
              <a:solidFill>
                <a:srgbClr val="202124"/>
              </a:solidFill>
            </a:endParaRPr>
          </a:p>
          <a:p>
            <a:pPr marL="800100" lvl="1" indent="-342900" eaLnBrk="0" fontAlgn="base" hangingPunct="0">
              <a:spcBef>
                <a:spcPct val="0"/>
              </a:spcBef>
              <a:spcAft>
                <a:spcPct val="0"/>
              </a:spcAft>
            </a:pPr>
            <a:r>
              <a:rPr lang="fr-FR" sz="2200" dirty="0" err="1">
                <a:solidFill>
                  <a:srgbClr val="202124"/>
                </a:solidFill>
              </a:rPr>
              <a:t>Any</a:t>
            </a:r>
            <a:r>
              <a:rPr lang="fr-FR" sz="2200" dirty="0">
                <a:solidFill>
                  <a:srgbClr val="202124"/>
                </a:solidFill>
              </a:rPr>
              <a:t> </a:t>
            </a:r>
            <a:r>
              <a:rPr lang="fr-FR" sz="2200" dirty="0" err="1">
                <a:solidFill>
                  <a:srgbClr val="202124"/>
                </a:solidFill>
              </a:rPr>
              <a:t>other</a:t>
            </a:r>
            <a:r>
              <a:rPr lang="fr-FR" sz="2200" dirty="0">
                <a:solidFill>
                  <a:srgbClr val="202124"/>
                </a:solidFill>
              </a:rPr>
              <a:t> </a:t>
            </a:r>
            <a:r>
              <a:rPr lang="fr-FR" sz="2200" dirty="0" err="1">
                <a:solidFill>
                  <a:srgbClr val="202124"/>
                </a:solidFill>
              </a:rPr>
              <a:t>examples</a:t>
            </a:r>
            <a:r>
              <a:rPr lang="fr-FR" sz="2200" dirty="0">
                <a:solidFill>
                  <a:srgbClr val="202124"/>
                </a:solidFill>
              </a:rPr>
              <a:t>?</a:t>
            </a:r>
          </a:p>
        </p:txBody>
      </p:sp>
    </p:spTree>
    <p:extLst>
      <p:ext uri="{BB962C8B-B14F-4D97-AF65-F5344CB8AC3E}">
        <p14:creationId xmlns:p14="http://schemas.microsoft.com/office/powerpoint/2010/main" val="260610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C449-A6EB-E0AD-FA9E-F27C8374C5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B6E713-4A6E-D5CC-C0F2-8D9B2DBE734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478B67A-C58F-33EB-F7F4-9B2EEC02EED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CC9438-0562-0593-1579-0717468122C6}"/>
              </a:ext>
            </a:extLst>
          </p:cNvPr>
          <p:cNvSpPr>
            <a:spLocks noGrp="1"/>
          </p:cNvSpPr>
          <p:nvPr>
            <p:ph type="title"/>
          </p:nvPr>
        </p:nvSpPr>
        <p:spPr/>
        <p:txBody>
          <a:bodyPr/>
          <a:lstStyle/>
          <a:p>
            <a:r>
              <a:rPr lang="en-US" dirty="0"/>
              <a:t>Cost inputs</a:t>
            </a:r>
            <a:endParaRPr lang="en-US" noProof="0" dirty="0"/>
          </a:p>
        </p:txBody>
      </p:sp>
      <p:sp>
        <p:nvSpPr>
          <p:cNvPr id="5" name="Content Placeholder 6">
            <a:extLst>
              <a:ext uri="{FF2B5EF4-FFF2-40B4-BE49-F238E27FC236}">
                <a16:creationId xmlns:a16="http://schemas.microsoft.com/office/drawing/2014/main" id="{EA2CCDAE-6A47-29D8-2CA4-108E1A28B420}"/>
              </a:ext>
            </a:extLst>
          </p:cNvPr>
          <p:cNvSpPr>
            <a:spLocks noGrp="1"/>
          </p:cNvSpPr>
          <p:nvPr>
            <p:ph idx="1"/>
          </p:nvPr>
        </p:nvSpPr>
        <p:spPr>
          <a:xfrm>
            <a:off x="838200" y="1770743"/>
            <a:ext cx="5965556" cy="4862532"/>
          </a:xfrm>
        </p:spPr>
        <p:txBody>
          <a:bodyPr>
            <a:noAutofit/>
          </a:bodyPr>
          <a:lstStyle/>
          <a:p>
            <a:pPr marL="0" marR="0" indent="0" algn="just">
              <a:spcBef>
                <a:spcPts val="0"/>
              </a:spcBef>
              <a:spcAft>
                <a:spcPts val="0"/>
              </a:spcAft>
              <a:buNone/>
            </a:pPr>
            <a:r>
              <a:rPr lang="en-US" sz="2000" b="1" dirty="0">
                <a:ea typeface="Calibri" panose="020F0502020204030204" pitchFamily="34" charset="0"/>
                <a:cs typeface="Times New Roman" panose="02020603050405020304" pitchFamily="18" charset="0"/>
              </a:rPr>
              <a:t>What are inputs?</a:t>
            </a:r>
          </a:p>
          <a:p>
            <a:pPr marL="742950" lvl="1" indent="-285750" algn="just">
              <a:spcBef>
                <a:spcPts val="0"/>
              </a:spcBef>
            </a:pPr>
            <a:r>
              <a:rPr lang="en-US" sz="2000" dirty="0">
                <a:ea typeface="Calibri" panose="020F0502020204030204" pitchFamily="34" charset="0"/>
                <a:cs typeface="Times New Roman" panose="02020603050405020304" pitchFamily="18" charset="0"/>
              </a:rPr>
              <a:t>Resources needed for successful intervention</a:t>
            </a:r>
          </a:p>
          <a:p>
            <a:pPr marL="742950" lvl="1" indent="-285750" algn="just">
              <a:spcBef>
                <a:spcPts val="0"/>
              </a:spcBef>
            </a:pPr>
            <a:r>
              <a:rPr lang="en-US" sz="2000" dirty="0">
                <a:ea typeface="Calibri" panose="020F0502020204030204" pitchFamily="34" charset="0"/>
                <a:cs typeface="Times New Roman" panose="02020603050405020304" pitchFamily="18" charset="0"/>
              </a:rPr>
              <a:t>Think of them as “ingredients” in a recipe</a:t>
            </a:r>
          </a:p>
          <a:p>
            <a:pPr marL="0" marR="0" indent="0" algn="just">
              <a:spcBef>
                <a:spcPts val="0"/>
              </a:spcBef>
              <a:spcAft>
                <a:spcPts val="0"/>
              </a:spcAft>
            </a:pPr>
            <a:endParaRPr lang="en-US" sz="2000" dirty="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000" b="1" dirty="0">
                <a:ea typeface="Calibri" panose="020F0502020204030204" pitchFamily="34" charset="0"/>
                <a:cs typeface="Times New Roman" panose="02020603050405020304" pitchFamily="18" charset="0"/>
              </a:rPr>
              <a:t>Why are they important?</a:t>
            </a:r>
          </a:p>
          <a:p>
            <a:pPr marL="742950" lvl="1" indent="-285750" algn="just">
              <a:spcBef>
                <a:spcPts val="0"/>
              </a:spcBef>
            </a:pPr>
            <a:r>
              <a:rPr lang="en-US" sz="2000" dirty="0">
                <a:ea typeface="Calibri" panose="020F0502020204030204" pitchFamily="34" charset="0"/>
                <a:cs typeface="Times New Roman" panose="02020603050405020304" pitchFamily="18" charset="0"/>
              </a:rPr>
              <a:t>Contribute to the overall costs of the program</a:t>
            </a:r>
          </a:p>
          <a:p>
            <a:pPr marL="742950" lvl="1" indent="-285750" algn="just">
              <a:spcBef>
                <a:spcPts val="0"/>
              </a:spcBef>
            </a:pPr>
            <a:r>
              <a:rPr lang="en-US" sz="2000" dirty="0">
                <a:ea typeface="Calibri" panose="020F0502020204030204" pitchFamily="34" charset="0"/>
                <a:cs typeface="Times New Roman" panose="02020603050405020304" pitchFamily="18" charset="0"/>
              </a:rPr>
              <a:t>Essential for the intervention to work effectively</a:t>
            </a:r>
          </a:p>
          <a:p>
            <a:pPr marL="285750" indent="-285750" algn="just">
              <a:spcBef>
                <a:spcPts val="0"/>
              </a:spcBef>
            </a:pPr>
            <a:endParaRPr lang="en-US" sz="2000" dirty="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000" b="1" dirty="0">
                <a:ea typeface="Calibri" panose="020F0502020204030204" pitchFamily="34" charset="0"/>
                <a:cs typeface="Times New Roman" panose="02020603050405020304" pitchFamily="18" charset="0"/>
              </a:rPr>
              <a:t>Considerations in costing or budgeting:</a:t>
            </a:r>
          </a:p>
          <a:p>
            <a:pPr marL="742950" lvl="1" indent="-285750" algn="just">
              <a:spcBef>
                <a:spcPts val="0"/>
              </a:spcBef>
            </a:pPr>
            <a:r>
              <a:rPr lang="en-US" sz="2000" dirty="0">
                <a:ea typeface="Calibri" panose="020F0502020204030204" pitchFamily="34" charset="0"/>
                <a:cs typeface="Times New Roman" panose="02020603050405020304" pitchFamily="18" charset="0"/>
              </a:rPr>
              <a:t>Purpose, audience and feasibility influence which costs are included</a:t>
            </a:r>
          </a:p>
          <a:p>
            <a:pPr marL="742950" lvl="1" indent="-285750" algn="just">
              <a:spcBef>
                <a:spcPts val="0"/>
              </a:spcBef>
            </a:pPr>
            <a:r>
              <a:rPr lang="en-US" sz="2000" dirty="0">
                <a:ea typeface="Calibri" panose="020F0502020204030204" pitchFamily="34" charset="0"/>
                <a:cs typeface="Times New Roman" panose="02020603050405020304" pitchFamily="18" charset="0"/>
              </a:rPr>
              <a:t>Some costs might be excluded for practical reasons</a:t>
            </a:r>
            <a:endParaRPr lang="fr-FR" sz="2000" dirty="0">
              <a:solidFill>
                <a:srgbClr val="202124"/>
              </a:solidFill>
            </a:endParaRPr>
          </a:p>
        </p:txBody>
      </p:sp>
      <p:graphicFrame>
        <p:nvGraphicFramePr>
          <p:cNvPr id="6" name="Diagram 5">
            <a:extLst>
              <a:ext uri="{FF2B5EF4-FFF2-40B4-BE49-F238E27FC236}">
                <a16:creationId xmlns:a16="http://schemas.microsoft.com/office/drawing/2014/main" id="{086445E3-5254-5BF1-5362-BFC6D723592D}"/>
              </a:ext>
            </a:extLst>
          </p:cNvPr>
          <p:cNvGraphicFramePr/>
          <p:nvPr>
            <p:extLst>
              <p:ext uri="{D42A27DB-BD31-4B8C-83A1-F6EECF244321}">
                <p14:modId xmlns:p14="http://schemas.microsoft.com/office/powerpoint/2010/main" val="2033161653"/>
              </p:ext>
            </p:extLst>
          </p:nvPr>
        </p:nvGraphicFramePr>
        <p:xfrm>
          <a:off x="6517207" y="271036"/>
          <a:ext cx="5061897" cy="303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C0BEE74F-86C7-C086-C1DF-BEBBC89DE380}"/>
              </a:ext>
            </a:extLst>
          </p:cNvPr>
          <p:cNvGraphicFramePr/>
          <p:nvPr>
            <p:extLst>
              <p:ext uri="{D42A27DB-BD31-4B8C-83A1-F6EECF244321}">
                <p14:modId xmlns:p14="http://schemas.microsoft.com/office/powerpoint/2010/main" val="3350906877"/>
              </p:ext>
            </p:extLst>
          </p:nvPr>
        </p:nvGraphicFramePr>
        <p:xfrm>
          <a:off x="6583438" y="3303219"/>
          <a:ext cx="5065776" cy="3035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425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B8474-8659-1481-6EC6-EDFBAF0DDC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447C04-6905-5357-62A1-D88685091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457" y="6155683"/>
            <a:ext cx="2380343" cy="448316"/>
          </a:xfrm>
          <a:prstGeom prst="rect">
            <a:avLst/>
          </a:prstGeom>
        </p:spPr>
      </p:pic>
      <p:sp>
        <p:nvSpPr>
          <p:cNvPr id="6" name="Title 1">
            <a:extLst>
              <a:ext uri="{FF2B5EF4-FFF2-40B4-BE49-F238E27FC236}">
                <a16:creationId xmlns:a16="http://schemas.microsoft.com/office/drawing/2014/main" id="{86498F04-B90E-4C8E-A6D4-B25E4BE5B8B3}"/>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Introductory meeting with stakeholders</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Presenter Name(s)</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latin typeface="Avenir Book" panose="02000503020000020003" pitchFamily="2" charset="0"/>
              </a:rPr>
              <a:t>Date &amp; Location</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
        <p:nvSpPr>
          <p:cNvPr id="8" name="Rectangle 7">
            <a:extLst>
              <a:ext uri="{FF2B5EF4-FFF2-40B4-BE49-F238E27FC236}">
                <a16:creationId xmlns:a16="http://schemas.microsoft.com/office/drawing/2014/main" id="{59716BC9-4B54-B905-76C4-E47AF7650701}"/>
              </a:ext>
            </a:extLst>
          </p:cNvPr>
          <p:cNvSpPr/>
          <p:nvPr/>
        </p:nvSpPr>
        <p:spPr>
          <a:xfrm>
            <a:off x="7547428"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sp>
        <p:nvSpPr>
          <p:cNvPr id="9" name="Rectangle 8">
            <a:extLst>
              <a:ext uri="{FF2B5EF4-FFF2-40B4-BE49-F238E27FC236}">
                <a16:creationId xmlns:a16="http://schemas.microsoft.com/office/drawing/2014/main" id="{BD977333-C893-857A-02DB-257A997474FE}"/>
              </a:ext>
            </a:extLst>
          </p:cNvPr>
          <p:cNvSpPr/>
          <p:nvPr/>
        </p:nvSpPr>
        <p:spPr>
          <a:xfrm>
            <a:off x="5558971"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pic>
        <p:nvPicPr>
          <p:cNvPr id="2" name="Picture 1">
            <a:extLst>
              <a:ext uri="{FF2B5EF4-FFF2-40B4-BE49-F238E27FC236}">
                <a16:creationId xmlns:a16="http://schemas.microsoft.com/office/drawing/2014/main" id="{38C4BC5D-F357-47F7-1B72-EEE806D29F13}"/>
              </a:ext>
            </a:extLst>
          </p:cNvPr>
          <p:cNvPicPr>
            <a:picLocks noChangeAspect="1"/>
          </p:cNvPicPr>
          <p:nvPr/>
        </p:nvPicPr>
        <p:blipFill rotWithShape="1">
          <a:blip r:embed="rId4"/>
          <a:srcRect l="1217" t="814" r="1571" b="814"/>
          <a:stretch/>
        </p:blipFill>
        <p:spPr>
          <a:xfrm>
            <a:off x="95249" y="-348"/>
            <a:ext cx="4829175" cy="6881574"/>
          </a:xfrm>
          <a:prstGeom prst="rect">
            <a:avLst/>
          </a:prstGeom>
        </p:spPr>
      </p:pic>
    </p:spTree>
    <p:extLst>
      <p:ext uri="{BB962C8B-B14F-4D97-AF65-F5344CB8AC3E}">
        <p14:creationId xmlns:p14="http://schemas.microsoft.com/office/powerpoint/2010/main" val="1463974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F9D8-D039-5F35-545F-1A04EAD9D3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164C7AD-296A-53B0-737A-1DA21DD5DF5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BAF2E1B-EB60-2DBB-6D46-105C298F445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1987928-E517-A695-B3D6-8D614704B724}"/>
              </a:ext>
            </a:extLst>
          </p:cNvPr>
          <p:cNvSpPr>
            <a:spLocks noGrp="1"/>
          </p:cNvSpPr>
          <p:nvPr>
            <p:ph type="title"/>
          </p:nvPr>
        </p:nvSpPr>
        <p:spPr/>
        <p:txBody>
          <a:bodyPr/>
          <a:lstStyle/>
          <a:p>
            <a:r>
              <a:rPr lang="en-US" dirty="0"/>
              <a:t>Types of cost inputs</a:t>
            </a:r>
            <a:endParaRPr lang="en-US" noProof="0" dirty="0"/>
          </a:p>
        </p:txBody>
      </p:sp>
      <p:graphicFrame>
        <p:nvGraphicFramePr>
          <p:cNvPr id="10" name="Table 9">
            <a:extLst>
              <a:ext uri="{FF2B5EF4-FFF2-40B4-BE49-F238E27FC236}">
                <a16:creationId xmlns:a16="http://schemas.microsoft.com/office/drawing/2014/main" id="{E5F40CFC-8140-DC24-9EC1-4B026473E620}"/>
              </a:ext>
            </a:extLst>
          </p:cNvPr>
          <p:cNvGraphicFramePr>
            <a:graphicFrameLocks noGrp="1"/>
          </p:cNvGraphicFramePr>
          <p:nvPr/>
        </p:nvGraphicFramePr>
        <p:xfrm>
          <a:off x="138952" y="1745565"/>
          <a:ext cx="11914092" cy="1455834"/>
        </p:xfrm>
        <a:graphic>
          <a:graphicData uri="http://schemas.openxmlformats.org/drawingml/2006/table">
            <a:tbl>
              <a:tblPr firstRow="1" bandRow="1">
                <a:tableStyleId>{D27102A9-8310-4765-A935-A1911B00CA55}</a:tableStyleId>
              </a:tblPr>
              <a:tblGrid>
                <a:gridCol w="911949">
                  <a:extLst>
                    <a:ext uri="{9D8B030D-6E8A-4147-A177-3AD203B41FA5}">
                      <a16:colId xmlns:a16="http://schemas.microsoft.com/office/drawing/2014/main" val="1062185170"/>
                    </a:ext>
                  </a:extLst>
                </a:gridCol>
                <a:gridCol w="11002143">
                  <a:extLst>
                    <a:ext uri="{9D8B030D-6E8A-4147-A177-3AD203B41FA5}">
                      <a16:colId xmlns:a16="http://schemas.microsoft.com/office/drawing/2014/main" val="603191253"/>
                    </a:ext>
                  </a:extLst>
                </a:gridCol>
              </a:tblGrid>
              <a:tr h="452238">
                <a:tc>
                  <a:txBody>
                    <a:bodyPr/>
                    <a:lstStyle/>
                    <a:p>
                      <a:pPr algn="ctr"/>
                      <a:endParaRPr lang="en-GB"/>
                    </a:p>
                  </a:txBody>
                  <a:tcPr/>
                </a:tc>
                <a:tc>
                  <a:txBody>
                    <a:bodyPr/>
                    <a:lstStyle/>
                    <a:p>
                      <a:pPr algn="ctr"/>
                      <a:r>
                        <a:rPr lang="en-GB"/>
                        <a:t>Definition</a:t>
                      </a:r>
                    </a:p>
                  </a:txBody>
                  <a:tcPr/>
                </a:tc>
                <a:extLst>
                  <a:ext uri="{0D108BD9-81ED-4DB2-BD59-A6C34878D82A}">
                    <a16:rowId xmlns:a16="http://schemas.microsoft.com/office/drawing/2014/main" val="802493712"/>
                  </a:ext>
                </a:extLst>
              </a:tr>
              <a:tr h="1003596">
                <a:tc>
                  <a:txBody>
                    <a:bodyPr/>
                    <a:lstStyle/>
                    <a:p>
                      <a:pPr algn="ctr"/>
                      <a:r>
                        <a:rPr lang="en-GB" b="1"/>
                        <a:t>Capital</a:t>
                      </a:r>
                    </a:p>
                  </a:txBody>
                  <a:tcPr vert="vert2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Items </a:t>
                      </a:r>
                      <a:r>
                        <a:rPr lang="fr-FR" dirty="0" err="1"/>
                        <a:t>that</a:t>
                      </a:r>
                      <a:r>
                        <a:rPr lang="fr-FR" dirty="0"/>
                        <a:t> </a:t>
                      </a:r>
                      <a:r>
                        <a:rPr lang="fr-FR" b="1" dirty="0"/>
                        <a:t>last more </a:t>
                      </a:r>
                      <a:r>
                        <a:rPr lang="fr-FR" b="1" dirty="0" err="1"/>
                        <a:t>than</a:t>
                      </a:r>
                      <a:r>
                        <a:rPr lang="fr-FR" b="1" dirty="0"/>
                        <a:t> a </a:t>
                      </a:r>
                      <a:r>
                        <a:rPr lang="fr-FR" b="1" dirty="0" err="1"/>
                        <a:t>year</a:t>
                      </a:r>
                      <a:r>
                        <a:rPr lang="fr-FR" dirty="0"/>
                        <a:t>. </a:t>
                      </a:r>
                      <a:r>
                        <a:rPr lang="fr-FR" dirty="0" err="1"/>
                        <a:t>They</a:t>
                      </a:r>
                      <a:r>
                        <a:rPr lang="fr-FR" dirty="0"/>
                        <a:t> are </a:t>
                      </a:r>
                      <a:r>
                        <a:rPr lang="fr-FR" dirty="0" err="1"/>
                        <a:t>expensive</a:t>
                      </a:r>
                      <a:r>
                        <a:rPr lang="fr-FR" dirty="0"/>
                        <a:t> (more </a:t>
                      </a:r>
                      <a:r>
                        <a:rPr lang="fr-FR" dirty="0" err="1"/>
                        <a:t>than</a:t>
                      </a:r>
                      <a:r>
                        <a:rPr lang="fr-FR" dirty="0"/>
                        <a:t> $100) and have a long </a:t>
                      </a:r>
                      <a:r>
                        <a:rPr lang="fr-FR" dirty="0" err="1"/>
                        <a:t>lifespan</a:t>
                      </a:r>
                      <a:r>
                        <a:rPr lang="fr-FR" dirty="0"/>
                        <a:t> </a:t>
                      </a:r>
                      <a:r>
                        <a:rPr lang="en-US" sz="1800" dirty="0">
                          <a:latin typeface="Calibri" panose="020F0502020204030204" pitchFamily="34" charset="0"/>
                          <a:ea typeface="Calibri" panose="020F0502020204030204" pitchFamily="34" charset="0"/>
                          <a:cs typeface="Times New Roman" panose="02020603050405020304" pitchFamily="18" charset="0"/>
                        </a:rPr>
                        <a:t>. In calculating costs, the cost of inputs is </a:t>
                      </a:r>
                      <a:r>
                        <a:rPr lang="en-US" sz="1800" dirty="0" err="1">
                          <a:latin typeface="Calibri" panose="020F0502020204030204" pitchFamily="34" charset="0"/>
                          <a:ea typeface="Calibri" panose="020F0502020204030204" pitchFamily="34" charset="0"/>
                          <a:cs typeface="Times New Roman" panose="02020603050405020304" pitchFamily="18" charset="0"/>
                        </a:rPr>
                        <a:t>annualised</a:t>
                      </a:r>
                      <a:r>
                        <a:rPr lang="en-US" sz="1800" dirty="0">
                          <a:latin typeface="Calibri" panose="020F0502020204030204" pitchFamily="34" charset="0"/>
                          <a:ea typeface="Calibri" panose="020F0502020204030204" pitchFamily="34" charset="0"/>
                          <a:cs typeface="Times New Roman" panose="02020603050405020304" pitchFamily="18" charset="0"/>
                        </a:rPr>
                        <a:t> (i.e. spread over several years).</a:t>
                      </a:r>
                    </a:p>
                  </a:txBody>
                  <a:tcPr anchor="ctr"/>
                </a:tc>
                <a:extLst>
                  <a:ext uri="{0D108BD9-81ED-4DB2-BD59-A6C34878D82A}">
                    <a16:rowId xmlns:a16="http://schemas.microsoft.com/office/drawing/2014/main" val="3756332487"/>
                  </a:ext>
                </a:extLst>
              </a:tr>
            </a:tbl>
          </a:graphicData>
        </a:graphic>
      </p:graphicFrame>
      <p:graphicFrame>
        <p:nvGraphicFramePr>
          <p:cNvPr id="11" name="Table 10">
            <a:extLst>
              <a:ext uri="{FF2B5EF4-FFF2-40B4-BE49-F238E27FC236}">
                <a16:creationId xmlns:a16="http://schemas.microsoft.com/office/drawing/2014/main" id="{45614388-6CD5-CBE6-5DDE-7A7D53B489C4}"/>
              </a:ext>
            </a:extLst>
          </p:cNvPr>
          <p:cNvGraphicFramePr>
            <a:graphicFrameLocks noGrp="1"/>
          </p:cNvGraphicFramePr>
          <p:nvPr/>
        </p:nvGraphicFramePr>
        <p:xfrm>
          <a:off x="138950" y="3293745"/>
          <a:ext cx="11914091" cy="2415344"/>
        </p:xfrm>
        <a:graphic>
          <a:graphicData uri="http://schemas.openxmlformats.org/drawingml/2006/table">
            <a:tbl>
              <a:tblPr bandRow="1">
                <a:tableStyleId>{68D230F3-CF80-4859-8CE7-A43EE81993B5}</a:tableStyleId>
              </a:tblPr>
              <a:tblGrid>
                <a:gridCol w="1489350">
                  <a:extLst>
                    <a:ext uri="{9D8B030D-6E8A-4147-A177-3AD203B41FA5}">
                      <a16:colId xmlns:a16="http://schemas.microsoft.com/office/drawing/2014/main" val="1062185170"/>
                    </a:ext>
                  </a:extLst>
                </a:gridCol>
                <a:gridCol w="10424741">
                  <a:extLst>
                    <a:ext uri="{9D8B030D-6E8A-4147-A177-3AD203B41FA5}">
                      <a16:colId xmlns:a16="http://schemas.microsoft.com/office/drawing/2014/main" val="603191253"/>
                    </a:ext>
                  </a:extLst>
                </a:gridCol>
              </a:tblGrid>
              <a:tr h="2415344">
                <a:tc>
                  <a:txBody>
                    <a:bodyPr/>
                    <a:lstStyle/>
                    <a:p>
                      <a:pPr algn="ctr"/>
                      <a:r>
                        <a:rPr lang="en-GB" b="1"/>
                        <a:t>Recurring</a:t>
                      </a:r>
                    </a:p>
                  </a:txBody>
                  <a:tcPr vert="vert270"/>
                </a:tc>
                <a:tc>
                  <a:txBody>
                    <a:bodyPr/>
                    <a:lstStyle/>
                    <a:p>
                      <a:pPr algn="ctr"/>
                      <a:r>
                        <a:rPr lang="fr-FR"/>
                        <a:t>Items that must be </a:t>
                      </a:r>
                      <a:r>
                        <a:rPr lang="fr-FR" b="1"/>
                        <a:t>paid for or purchased regularly</a:t>
                      </a:r>
                      <a:r>
                        <a:rPr lang="fr-FR"/>
                        <a:t>. Also, </a:t>
                      </a:r>
                      <a:r>
                        <a:rPr lang="fr-FR" err="1"/>
                        <a:t>equipment </a:t>
                      </a:r>
                      <a:r>
                        <a:rPr lang="fr-FR"/>
                        <a:t>under $100, e.g. stapler.</a:t>
                      </a:r>
                      <a:endParaRPr lang="en-GB" b="0"/>
                    </a:p>
                  </a:txBody>
                  <a:tcPr anchor="ctr"/>
                </a:tc>
                <a:extLst>
                  <a:ext uri="{0D108BD9-81ED-4DB2-BD59-A6C34878D82A}">
                    <a16:rowId xmlns:a16="http://schemas.microsoft.com/office/drawing/2014/main" val="4109245814"/>
                  </a:ext>
                </a:extLst>
              </a:tr>
            </a:tbl>
          </a:graphicData>
        </a:graphic>
      </p:graphicFrame>
    </p:spTree>
    <p:extLst>
      <p:ext uri="{BB962C8B-B14F-4D97-AF65-F5344CB8AC3E}">
        <p14:creationId xmlns:p14="http://schemas.microsoft.com/office/powerpoint/2010/main" val="3111654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8332-671D-3DE6-C82C-A0593270582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7C134FE-B45A-F62E-FE8F-E1147EF5A75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F444AE3-588F-3432-CC8C-2E7E67F6508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0B92DCB-9C23-BF11-CB53-B8437B3CEBE7}"/>
              </a:ext>
            </a:extLst>
          </p:cNvPr>
          <p:cNvSpPr>
            <a:spLocks noGrp="1"/>
          </p:cNvSpPr>
          <p:nvPr>
            <p:ph type="title"/>
          </p:nvPr>
        </p:nvSpPr>
        <p:spPr/>
        <p:txBody>
          <a:bodyPr/>
          <a:lstStyle/>
          <a:p>
            <a:r>
              <a:rPr lang="en-US" dirty="0"/>
              <a:t>Types of cost inputs</a:t>
            </a:r>
            <a:endParaRPr lang="en-US" noProof="0" dirty="0"/>
          </a:p>
        </p:txBody>
      </p:sp>
      <p:graphicFrame>
        <p:nvGraphicFramePr>
          <p:cNvPr id="5" name="Table 4">
            <a:extLst>
              <a:ext uri="{FF2B5EF4-FFF2-40B4-BE49-F238E27FC236}">
                <a16:creationId xmlns:a16="http://schemas.microsoft.com/office/drawing/2014/main" id="{85256806-E9FF-7782-0D11-5B4BE641ABE1}"/>
              </a:ext>
            </a:extLst>
          </p:cNvPr>
          <p:cNvGraphicFramePr>
            <a:graphicFrameLocks noGrp="1"/>
          </p:cNvGraphicFramePr>
          <p:nvPr/>
        </p:nvGraphicFramePr>
        <p:xfrm>
          <a:off x="138952" y="1745565"/>
          <a:ext cx="11914093" cy="1468120"/>
        </p:xfrm>
        <a:graphic>
          <a:graphicData uri="http://schemas.openxmlformats.org/drawingml/2006/table">
            <a:tbl>
              <a:tblPr firstRow="1" bandRow="1">
                <a:tableStyleId>{D27102A9-8310-4765-A935-A1911B00CA55}</a:tableStyleId>
              </a:tblPr>
              <a:tblGrid>
                <a:gridCol w="617047">
                  <a:extLst>
                    <a:ext uri="{9D8B030D-6E8A-4147-A177-3AD203B41FA5}">
                      <a16:colId xmlns:a16="http://schemas.microsoft.com/office/drawing/2014/main" val="1062185170"/>
                    </a:ext>
                  </a:extLst>
                </a:gridCol>
                <a:gridCol w="5924007">
                  <a:extLst>
                    <a:ext uri="{9D8B030D-6E8A-4147-A177-3AD203B41FA5}">
                      <a16:colId xmlns:a16="http://schemas.microsoft.com/office/drawing/2014/main" val="3326336868"/>
                    </a:ext>
                  </a:extLst>
                </a:gridCol>
                <a:gridCol w="5373039">
                  <a:extLst>
                    <a:ext uri="{9D8B030D-6E8A-4147-A177-3AD203B41FA5}">
                      <a16:colId xmlns:a16="http://schemas.microsoft.com/office/drawing/2014/main" val="603191253"/>
                    </a:ext>
                  </a:extLst>
                </a:gridCol>
              </a:tblGrid>
              <a:tr h="370840">
                <a:tc>
                  <a:txBody>
                    <a:bodyPr/>
                    <a:lstStyle/>
                    <a:p>
                      <a:pPr algn="ctr"/>
                      <a:endParaRPr lang="fr-FR" noProof="0"/>
                    </a:p>
                  </a:txBody>
                  <a:tcPr/>
                </a:tc>
                <a:tc>
                  <a:txBody>
                    <a:bodyPr/>
                    <a:lstStyle/>
                    <a:p>
                      <a:pPr algn="ctr"/>
                      <a:r>
                        <a:rPr lang="fr-FR" noProof="0"/>
                        <a:t>Inputs</a:t>
                      </a:r>
                    </a:p>
                  </a:txBody>
                  <a:tcPr/>
                </a:tc>
                <a:tc>
                  <a:txBody>
                    <a:bodyPr/>
                    <a:lstStyle/>
                    <a:p>
                      <a:pPr algn="ctr"/>
                      <a:r>
                        <a:rPr lang="fr-FR" noProof="0"/>
                        <a:t>Examples</a:t>
                      </a:r>
                    </a:p>
                  </a:txBody>
                  <a:tcPr/>
                </a:tc>
                <a:extLst>
                  <a:ext uri="{0D108BD9-81ED-4DB2-BD59-A6C34878D82A}">
                    <a16:rowId xmlns:a16="http://schemas.microsoft.com/office/drawing/2014/main" val="802493712"/>
                  </a:ext>
                </a:extLst>
              </a:tr>
              <a:tr h="274320">
                <a:tc rowSpan="3">
                  <a:txBody>
                    <a:bodyPr/>
                    <a:lstStyle/>
                    <a:p>
                      <a:pPr algn="ctr"/>
                      <a:r>
                        <a:rPr lang="fr-FR" b="1" noProof="0"/>
                        <a:t>Capital</a:t>
                      </a:r>
                    </a:p>
                  </a:txBody>
                  <a:tcPr vert="vert270"/>
                </a:tc>
                <a:tc>
                  <a:txBody>
                    <a:bodyPr/>
                    <a:lstStyle/>
                    <a:p>
                      <a:pPr marL="0" algn="l" defTabSz="914400" rtl="0" eaLnBrk="1" latinLnBrk="0" hangingPunct="1"/>
                      <a:r>
                        <a:rPr lang="fr-FR" sz="1800" b="0" kern="1200" noProof="0">
                          <a:solidFill>
                            <a:schemeClr val="tx1"/>
                          </a:solidFill>
                        </a:rPr>
                        <a:t>Building</a:t>
                      </a:r>
                      <a:endParaRPr lang="fr-FR" sz="1800" b="0" kern="1200" noProof="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a:latin typeface="Calibri" panose="020F0502020204030204" pitchFamily="34" charset="0"/>
                          <a:ea typeface="Calibri" panose="020F0502020204030204" pitchFamily="34" charset="0"/>
                          <a:cs typeface="Times New Roman" panose="02020603050405020304" pitchFamily="18" charset="0"/>
                        </a:rPr>
                        <a:t>Room hire, office rent, renovations</a:t>
                      </a:r>
                    </a:p>
                  </a:txBody>
                  <a:tcPr anchor="ctr"/>
                </a:tc>
                <a:extLst>
                  <a:ext uri="{0D108BD9-81ED-4DB2-BD59-A6C34878D82A}">
                    <a16:rowId xmlns:a16="http://schemas.microsoft.com/office/drawing/2014/main" val="3756332487"/>
                  </a:ext>
                </a:extLst>
              </a:tr>
              <a:tr h="274320">
                <a:tc vMerge="1">
                  <a:txBody>
                    <a:bodyPr/>
                    <a:lstStyle/>
                    <a:p>
                      <a:pPr algn="ctr"/>
                      <a:endParaRPr lang="en-GB" b="1"/>
                    </a:p>
                  </a:txBody>
                  <a:tcPr/>
                </a:tc>
                <a:tc>
                  <a:txBody>
                    <a:bodyPr/>
                    <a:lstStyle/>
                    <a:p>
                      <a:pPr marL="0" algn="l" defTabSz="914400" rtl="0" eaLnBrk="1" latinLnBrk="0" hangingPunct="1"/>
                      <a:r>
                        <a:rPr lang="fr-FR" sz="1800" b="0" kern="1200" noProof="0">
                          <a:solidFill>
                            <a:schemeClr val="tx1"/>
                          </a:solidFill>
                        </a:rPr>
                        <a:t>Vehicles</a:t>
                      </a:r>
                      <a:endParaRPr lang="fr-FR" sz="1800" b="0" kern="1200" noProof="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a:latin typeface="Calibri" panose="020F0502020204030204" pitchFamily="34" charset="0"/>
                          <a:ea typeface="Calibri" panose="020F0502020204030204" pitchFamily="34" charset="0"/>
                          <a:cs typeface="Times New Roman" panose="02020603050405020304" pitchFamily="18" charset="0"/>
                        </a:rPr>
                        <a:t>Cars, motorbikes, bicycles, vans</a:t>
                      </a:r>
                    </a:p>
                  </a:txBody>
                  <a:tcPr anchor="ctr"/>
                </a:tc>
                <a:extLst>
                  <a:ext uri="{0D108BD9-81ED-4DB2-BD59-A6C34878D82A}">
                    <a16:rowId xmlns:a16="http://schemas.microsoft.com/office/drawing/2014/main" val="1500947817"/>
                  </a:ext>
                </a:extLst>
              </a:tr>
              <a:tr h="274320">
                <a:tc vMerge="1">
                  <a:txBody>
                    <a:bodyPr/>
                    <a:lstStyle/>
                    <a:p>
                      <a:pPr algn="ctr"/>
                      <a:endParaRPr lang="en-GB" b="1"/>
                    </a:p>
                  </a:txBody>
                  <a:tcPr/>
                </a:tc>
                <a:tc>
                  <a:txBody>
                    <a:bodyPr/>
                    <a:lstStyle/>
                    <a:p>
                      <a:pPr marL="0" algn="l" defTabSz="914400" rtl="0" eaLnBrk="1" latinLnBrk="0" hangingPunct="1"/>
                      <a:r>
                        <a:rPr lang="fr-FR" sz="1800" b="0" kern="1200" noProof="0" dirty="0">
                          <a:solidFill>
                            <a:schemeClr val="tx1"/>
                          </a:solidFill>
                        </a:rPr>
                        <a:t>Equipment</a:t>
                      </a:r>
                      <a:endParaRPr lang="fr-FR" sz="1800" b="0" kern="1200" noProof="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err="1">
                          <a:latin typeface="Calibri" panose="020F0502020204030204" pitchFamily="34" charset="0"/>
                          <a:ea typeface="Calibri" panose="020F0502020204030204" pitchFamily="34" charset="0"/>
                          <a:cs typeface="Times New Roman" panose="02020603050405020304" pitchFamily="18" charset="0"/>
                        </a:rPr>
                        <a:t>Laboratory</a:t>
                      </a:r>
                      <a:r>
                        <a:rPr lang="fr-FR" sz="1800" noProof="0" dirty="0">
                          <a:latin typeface="Calibri" panose="020F0502020204030204" pitchFamily="34" charset="0"/>
                          <a:ea typeface="Calibri" panose="020F0502020204030204" pitchFamily="34" charset="0"/>
                          <a:cs typeface="Times New Roman" panose="02020603050405020304" pitchFamily="18" charset="0"/>
                        </a:rPr>
                        <a:t> </a:t>
                      </a:r>
                      <a:r>
                        <a:rPr lang="fr-FR" sz="1800" noProof="0" dirty="0" err="1">
                          <a:latin typeface="Calibri" panose="020F0502020204030204" pitchFamily="34" charset="0"/>
                          <a:ea typeface="Calibri" panose="020F0502020204030204" pitchFamily="34" charset="0"/>
                          <a:cs typeface="Times New Roman" panose="02020603050405020304" pitchFamily="18" charset="0"/>
                        </a:rPr>
                        <a:t>furniture</a:t>
                      </a:r>
                      <a:r>
                        <a:rPr lang="fr-FR" sz="1800" noProof="0" dirty="0">
                          <a:latin typeface="Calibri" panose="020F0502020204030204" pitchFamily="34" charset="0"/>
                          <a:ea typeface="Calibri" panose="020F0502020204030204" pitchFamily="34" charset="0"/>
                          <a:cs typeface="Times New Roman" panose="02020603050405020304" pitchFamily="18" charset="0"/>
                        </a:rPr>
                        <a:t>, </a:t>
                      </a:r>
                      <a:r>
                        <a:rPr lang="fr-FR" sz="1800" noProof="0" dirty="0" err="1">
                          <a:latin typeface="Calibri" panose="020F0502020204030204" pitchFamily="34" charset="0"/>
                          <a:ea typeface="Calibri" panose="020F0502020204030204" pitchFamily="34" charset="0"/>
                          <a:cs typeface="Times New Roman" panose="02020603050405020304" pitchFamily="18" charset="0"/>
                        </a:rPr>
                        <a:t>technology</a:t>
                      </a:r>
                      <a:r>
                        <a:rPr lang="fr-FR" sz="1800" noProof="0" dirty="0">
                          <a:latin typeface="Calibri" panose="020F0502020204030204" pitchFamily="34" charset="0"/>
                          <a:ea typeface="Calibri" panose="020F0502020204030204" pitchFamily="34" charset="0"/>
                          <a:cs typeface="Times New Roman" panose="02020603050405020304" pitchFamily="18" charset="0"/>
                        </a:rPr>
                        <a:t> and </a:t>
                      </a:r>
                      <a:r>
                        <a:rPr lang="fr-FR" sz="1800" noProof="0" dirty="0" err="1">
                          <a:latin typeface="Calibri" panose="020F0502020204030204" pitchFamily="34" charset="0"/>
                          <a:ea typeface="Calibri" panose="020F0502020204030204" pitchFamily="34" charset="0"/>
                          <a:cs typeface="Times New Roman" panose="02020603050405020304" pitchFamily="18" charset="0"/>
                        </a:rPr>
                        <a:t>equipment</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79629309"/>
                  </a:ext>
                </a:extLst>
              </a:tr>
            </a:tbl>
          </a:graphicData>
        </a:graphic>
      </p:graphicFrame>
      <p:graphicFrame>
        <p:nvGraphicFramePr>
          <p:cNvPr id="6" name="Table 5">
            <a:extLst>
              <a:ext uri="{FF2B5EF4-FFF2-40B4-BE49-F238E27FC236}">
                <a16:creationId xmlns:a16="http://schemas.microsoft.com/office/drawing/2014/main" id="{4AE57D25-3FA6-6FE8-93A5-55EFE19072E1}"/>
              </a:ext>
            </a:extLst>
          </p:cNvPr>
          <p:cNvGraphicFramePr>
            <a:graphicFrameLocks noGrp="1"/>
          </p:cNvGraphicFramePr>
          <p:nvPr>
            <p:extLst>
              <p:ext uri="{D42A27DB-BD31-4B8C-83A1-F6EECF244321}">
                <p14:modId xmlns:p14="http://schemas.microsoft.com/office/powerpoint/2010/main" val="2028202469"/>
              </p:ext>
            </p:extLst>
          </p:nvPr>
        </p:nvGraphicFramePr>
        <p:xfrm>
          <a:off x="138951" y="3293745"/>
          <a:ext cx="11914093" cy="2931160"/>
        </p:xfrm>
        <a:graphic>
          <a:graphicData uri="http://schemas.openxmlformats.org/drawingml/2006/table">
            <a:tbl>
              <a:tblPr bandRow="1">
                <a:tableStyleId>{68D230F3-CF80-4859-8CE7-A43EE81993B5}</a:tableStyleId>
              </a:tblPr>
              <a:tblGrid>
                <a:gridCol w="617047">
                  <a:extLst>
                    <a:ext uri="{9D8B030D-6E8A-4147-A177-3AD203B41FA5}">
                      <a16:colId xmlns:a16="http://schemas.microsoft.com/office/drawing/2014/main" val="1062185170"/>
                    </a:ext>
                  </a:extLst>
                </a:gridCol>
                <a:gridCol w="5903068">
                  <a:extLst>
                    <a:ext uri="{9D8B030D-6E8A-4147-A177-3AD203B41FA5}">
                      <a16:colId xmlns:a16="http://schemas.microsoft.com/office/drawing/2014/main" val="3326336868"/>
                    </a:ext>
                  </a:extLst>
                </a:gridCol>
                <a:gridCol w="5393978">
                  <a:extLst>
                    <a:ext uri="{9D8B030D-6E8A-4147-A177-3AD203B41FA5}">
                      <a16:colId xmlns:a16="http://schemas.microsoft.com/office/drawing/2014/main" val="603191253"/>
                    </a:ext>
                  </a:extLst>
                </a:gridCol>
              </a:tblGrid>
              <a:tr h="0">
                <a:tc rowSpan="8">
                  <a:txBody>
                    <a:bodyPr/>
                    <a:lstStyle/>
                    <a:p>
                      <a:pPr algn="ctr"/>
                      <a:r>
                        <a:rPr lang="fr-FR" b="1" noProof="0"/>
                        <a:t>Recurring</a:t>
                      </a:r>
                    </a:p>
                  </a:txBody>
                  <a:tcPr vert="vert270"/>
                </a:tc>
                <a:tc>
                  <a:txBody>
                    <a:bodyPr/>
                    <a:lstStyle/>
                    <a:p>
                      <a:pPr algn="l"/>
                      <a:r>
                        <a:rPr lang="fr-FR" noProof="0"/>
                        <a:t>Staff </a:t>
                      </a:r>
                    </a:p>
                  </a:txBody>
                  <a:tcPr anchor="ctr"/>
                </a:tc>
                <a:tc>
                  <a:txBody>
                    <a:bodyPr/>
                    <a:lstStyle/>
                    <a:p>
                      <a:pPr algn="l"/>
                      <a:r>
                        <a:rPr lang="fr-FR" b="0" noProof="0" dirty="0"/>
                        <a:t>Salaries, </a:t>
                      </a:r>
                      <a:r>
                        <a:rPr lang="fr-FR" b="0" noProof="0" dirty="0" err="1"/>
                        <a:t>benefits</a:t>
                      </a:r>
                      <a:r>
                        <a:rPr lang="fr-FR" b="0" noProof="0" dirty="0"/>
                        <a:t>, per </a:t>
                      </a:r>
                      <a:r>
                        <a:rPr lang="fr-FR" b="0" noProof="0" dirty="0" err="1"/>
                        <a:t>diems</a:t>
                      </a:r>
                      <a:r>
                        <a:rPr lang="fr-FR" b="0" noProof="0" dirty="0"/>
                        <a:t>, </a:t>
                      </a:r>
                      <a:r>
                        <a:rPr lang="fr-FR" b="0" noProof="0" dirty="0" err="1"/>
                        <a:t>honoraria</a:t>
                      </a:r>
                      <a:endParaRPr lang="fr-FR" b="0" noProof="0" dirty="0"/>
                    </a:p>
                  </a:txBody>
                  <a:tcPr anchor="ctr"/>
                </a:tc>
                <a:extLst>
                  <a:ext uri="{0D108BD9-81ED-4DB2-BD59-A6C34878D82A}">
                    <a16:rowId xmlns:a16="http://schemas.microsoft.com/office/drawing/2014/main" val="4109245814"/>
                  </a:ext>
                </a:extLst>
              </a:tr>
              <a:tr h="0">
                <a:tc vMerge="1">
                  <a:txBody>
                    <a:bodyPr/>
                    <a:lstStyle/>
                    <a:p>
                      <a:pPr algn="ctr"/>
                      <a:endParaRPr lang="en-GB" b="1"/>
                    </a:p>
                  </a:txBody>
                  <a:tcPr/>
                </a:tc>
                <a:tc>
                  <a:txBody>
                    <a:bodyPr/>
                    <a:lstStyle/>
                    <a:p>
                      <a:pPr algn="l"/>
                      <a:r>
                        <a:rPr lang="fr-FR" noProof="0"/>
                        <a:t>Medical supplies and consumables</a:t>
                      </a:r>
                    </a:p>
                  </a:txBody>
                  <a:tcPr anchor="ctr"/>
                </a:tc>
                <a:tc>
                  <a:txBody>
                    <a:bodyPr/>
                    <a:lstStyle/>
                    <a:p>
                      <a:pPr algn="l"/>
                      <a:r>
                        <a:rPr lang="fr-FR" b="0" noProof="0" dirty="0"/>
                        <a:t>Test kits, </a:t>
                      </a:r>
                      <a:r>
                        <a:rPr lang="fr-FR" b="0" noProof="0" dirty="0" err="1"/>
                        <a:t>medicines</a:t>
                      </a:r>
                      <a:r>
                        <a:rPr lang="fr-FR" b="0" noProof="0" dirty="0"/>
                        <a:t>, </a:t>
                      </a:r>
                      <a:r>
                        <a:rPr lang="fr-FR" b="0" noProof="0" dirty="0" err="1"/>
                        <a:t>lab</a:t>
                      </a:r>
                      <a:r>
                        <a:rPr lang="fr-FR" b="0" noProof="0" dirty="0"/>
                        <a:t> kits, </a:t>
                      </a:r>
                      <a:r>
                        <a:rPr lang="fr-FR" b="0" noProof="0" dirty="0" err="1"/>
                        <a:t>gloves</a:t>
                      </a:r>
                      <a:r>
                        <a:rPr lang="fr-FR" b="0" noProof="0" dirty="0"/>
                        <a:t>, etc...</a:t>
                      </a:r>
                    </a:p>
                  </a:txBody>
                  <a:tcPr anchor="ctr"/>
                </a:tc>
                <a:extLst>
                  <a:ext uri="{0D108BD9-81ED-4DB2-BD59-A6C34878D82A}">
                    <a16:rowId xmlns:a16="http://schemas.microsoft.com/office/drawing/2014/main" val="2149434672"/>
                  </a:ext>
                </a:extLst>
              </a:tr>
              <a:tr h="0">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Non-medical supplies and consumables</a:t>
                      </a:r>
                    </a:p>
                  </a:txBody>
                  <a:tcPr anchor="ctr"/>
                </a:tc>
                <a:tc>
                  <a:txBody>
                    <a:bodyPr/>
                    <a:lstStyle/>
                    <a:p>
                      <a:pPr algn="l"/>
                      <a:r>
                        <a:rPr lang="fr-FR" b="0" noProof="0" dirty="0"/>
                        <a:t>T-shirts, </a:t>
                      </a:r>
                      <a:r>
                        <a:rPr lang="fr-FR" b="0" noProof="0" dirty="0" err="1"/>
                        <a:t>pens</a:t>
                      </a:r>
                      <a:r>
                        <a:rPr lang="fr-FR" b="0" noProof="0" dirty="0"/>
                        <a:t>, notebooks, </a:t>
                      </a:r>
                      <a:r>
                        <a:rPr lang="fr-FR" b="0" noProof="0" dirty="0" err="1"/>
                        <a:t>general</a:t>
                      </a:r>
                      <a:r>
                        <a:rPr lang="fr-FR" b="0" noProof="0" dirty="0"/>
                        <a:t> supplies</a:t>
                      </a:r>
                    </a:p>
                  </a:txBody>
                  <a:tcPr anchor="ctr"/>
                </a:tc>
                <a:extLst>
                  <a:ext uri="{0D108BD9-81ED-4DB2-BD59-A6C34878D82A}">
                    <a16:rowId xmlns:a16="http://schemas.microsoft.com/office/drawing/2014/main" val="1565519540"/>
                  </a:ext>
                </a:extLst>
              </a:tr>
              <a:tr h="0">
                <a:tc vMerge="1">
                  <a:txBody>
                    <a:bodyPr/>
                    <a:lstStyle/>
                    <a:p>
                      <a:pPr algn="ct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Operation and maintenance of vehicles and transport</a:t>
                      </a:r>
                    </a:p>
                  </a:txBody>
                  <a:tcPr anchor="ctr"/>
                </a:tc>
                <a:tc>
                  <a:txBody>
                    <a:bodyPr/>
                    <a:lstStyle/>
                    <a:p>
                      <a:pPr algn="l"/>
                      <a:r>
                        <a:rPr lang="fr-FR" b="0" noProof="0"/>
                        <a:t>Fuel, repairs, transport fares</a:t>
                      </a:r>
                    </a:p>
                  </a:txBody>
                  <a:tcPr anchor="ctr"/>
                </a:tc>
                <a:extLst>
                  <a:ext uri="{0D108BD9-81ED-4DB2-BD59-A6C34878D82A}">
                    <a16:rowId xmlns:a16="http://schemas.microsoft.com/office/drawing/2014/main" val="718738152"/>
                  </a:ext>
                </a:extLst>
              </a:tr>
              <a:tr h="0">
                <a:tc vMerge="1">
                  <a:txBody>
                    <a:bodyPr/>
                    <a:lstStyle/>
                    <a:p>
                      <a:pPr algn="ct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noProof="0">
                          <a:solidFill>
                            <a:schemeClr val="tx1"/>
                          </a:solidFill>
                        </a:rPr>
                        <a:t>Building </a:t>
                      </a:r>
                      <a:r>
                        <a:rPr lang="fr-FR" noProof="0"/>
                        <a:t>operation and </a:t>
                      </a:r>
                      <a:r>
                        <a:rPr lang="fr-FR" sz="1800" kern="1200" noProof="0">
                          <a:solidFill>
                            <a:schemeClr val="tx1"/>
                          </a:solidFill>
                        </a:rPr>
                        <a:t>maintenance</a:t>
                      </a:r>
                      <a:endParaRPr lang="fr-FR" sz="1800" kern="1200" noProof="0">
                        <a:solidFill>
                          <a:schemeClr val="tx1"/>
                        </a:solidFill>
                        <a:latin typeface="+mn-lt"/>
                        <a:ea typeface="+mn-ea"/>
                        <a:cs typeface="+mn-cs"/>
                      </a:endParaRPr>
                    </a:p>
                  </a:txBody>
                  <a:tcPr anchor="ctr"/>
                </a:tc>
                <a:tc>
                  <a:txBody>
                    <a:bodyPr/>
                    <a:lstStyle/>
                    <a:p>
                      <a:pPr algn="l"/>
                      <a:r>
                        <a:rPr lang="fr-FR" b="0" noProof="0" dirty="0" err="1"/>
                        <a:t>Electricity</a:t>
                      </a:r>
                      <a:r>
                        <a:rPr lang="fr-FR" b="0" noProof="0" dirty="0"/>
                        <a:t>, </a:t>
                      </a:r>
                      <a:r>
                        <a:rPr lang="fr-FR" b="0" noProof="0" dirty="0" err="1"/>
                        <a:t>gas</a:t>
                      </a:r>
                      <a:r>
                        <a:rPr lang="fr-FR" b="0" noProof="0" dirty="0"/>
                        <a:t>, water, </a:t>
                      </a:r>
                      <a:r>
                        <a:rPr lang="fr-FR" b="0" noProof="0" dirty="0" err="1"/>
                        <a:t>waste</a:t>
                      </a:r>
                      <a:r>
                        <a:rPr lang="fr-FR" b="0" noProof="0" dirty="0"/>
                        <a:t> management</a:t>
                      </a:r>
                    </a:p>
                  </a:txBody>
                  <a:tcPr anchor="ctr"/>
                </a:tc>
                <a:extLst>
                  <a:ext uri="{0D108BD9-81ED-4DB2-BD59-A6C34878D82A}">
                    <a16:rowId xmlns:a16="http://schemas.microsoft.com/office/drawing/2014/main" val="3148120808"/>
                  </a:ext>
                </a:extLst>
              </a:tr>
              <a:tr h="0">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Staff training</a:t>
                      </a:r>
                    </a:p>
                  </a:txBody>
                  <a:tcPr anchor="ctr"/>
                </a:tc>
                <a:tc>
                  <a:txBody>
                    <a:bodyPr/>
                    <a:lstStyle/>
                    <a:p>
                      <a:pPr algn="l"/>
                      <a:r>
                        <a:rPr lang="fr-FR" b="0" noProof="0" dirty="0"/>
                        <a:t>ALL </a:t>
                      </a:r>
                      <a:r>
                        <a:rPr lang="fr-FR" b="0" noProof="0" dirty="0" err="1"/>
                        <a:t>costs</a:t>
                      </a:r>
                      <a:r>
                        <a:rPr lang="fr-FR" b="0" noProof="0" dirty="0"/>
                        <a:t> </a:t>
                      </a:r>
                      <a:r>
                        <a:rPr lang="fr-FR" b="0" noProof="0" dirty="0" err="1"/>
                        <a:t>associated</a:t>
                      </a:r>
                      <a:r>
                        <a:rPr lang="fr-FR" b="0" noProof="0" dirty="0"/>
                        <a:t> </a:t>
                      </a:r>
                      <a:r>
                        <a:rPr lang="fr-FR" b="0" noProof="0" dirty="0" err="1"/>
                        <a:t>with</a:t>
                      </a:r>
                      <a:r>
                        <a:rPr lang="fr-FR" b="0" noProof="0" dirty="0"/>
                        <a:t> staff training</a:t>
                      </a:r>
                    </a:p>
                  </a:txBody>
                  <a:tcPr anchor="ctr"/>
                </a:tc>
                <a:extLst>
                  <a:ext uri="{0D108BD9-81ED-4DB2-BD59-A6C34878D82A}">
                    <a16:rowId xmlns:a16="http://schemas.microsoft.com/office/drawing/2014/main" val="1082597918"/>
                  </a:ext>
                </a:extLst>
              </a:tr>
              <a:tr h="0">
                <a:tc vMerge="1">
                  <a:txBody>
                    <a:bodyPr/>
                    <a:lstStyle/>
                    <a:p>
                      <a:pPr algn="ctr"/>
                      <a:endParaRPr lang="en-GB" b="1"/>
                    </a:p>
                  </a:txBody>
                  <a:tcPr/>
                </a:tc>
                <a:tc>
                  <a:txBody>
                    <a:bodyPr/>
                    <a:lstStyle/>
                    <a:p>
                      <a:pPr marL="0" algn="l" defTabSz="914400" rtl="0" eaLnBrk="1" latinLnBrk="0" hangingPunct="1"/>
                      <a:r>
                        <a:rPr lang="fr-FR" sz="1800" kern="1200" noProof="0">
                          <a:solidFill>
                            <a:schemeClr val="tx1"/>
                          </a:solidFill>
                        </a:rPr>
                        <a:t>Communications costs</a:t>
                      </a:r>
                      <a:endParaRPr lang="fr-FR" sz="1800" kern="1200" noProof="0">
                        <a:solidFill>
                          <a:schemeClr val="tx1"/>
                        </a:solidFill>
                        <a:latin typeface="+mn-lt"/>
                        <a:ea typeface="+mn-ea"/>
                        <a:cs typeface="+mn-cs"/>
                      </a:endParaRPr>
                    </a:p>
                  </a:txBody>
                  <a:tcPr anchor="ctr"/>
                </a:tc>
                <a:tc>
                  <a:txBody>
                    <a:bodyPr/>
                    <a:lstStyle/>
                    <a:p>
                      <a:pPr algn="l"/>
                      <a:r>
                        <a:rPr lang="fr-FR" b="0" noProof="0" dirty="0"/>
                        <a:t>Internet, </a:t>
                      </a:r>
                      <a:r>
                        <a:rPr lang="fr-FR" b="0" noProof="0" dirty="0" err="1"/>
                        <a:t>telecommunications</a:t>
                      </a:r>
                      <a:r>
                        <a:rPr lang="fr-FR" b="0" noProof="0" dirty="0"/>
                        <a:t>, </a:t>
                      </a:r>
                      <a:r>
                        <a:rPr lang="fr-FR" b="0" noProof="0" dirty="0" err="1"/>
                        <a:t>credit</a:t>
                      </a:r>
                      <a:r>
                        <a:rPr lang="fr-FR" b="0" noProof="0" dirty="0"/>
                        <a:t> </a:t>
                      </a:r>
                      <a:r>
                        <a:rPr lang="fr-FR" b="0" noProof="0" dirty="0" err="1"/>
                        <a:t>top-ups</a:t>
                      </a:r>
                      <a:endParaRPr lang="fr-FR" b="0" noProof="0" dirty="0"/>
                    </a:p>
                  </a:txBody>
                  <a:tcPr anchor="ctr"/>
                </a:tc>
                <a:extLst>
                  <a:ext uri="{0D108BD9-81ED-4DB2-BD59-A6C34878D82A}">
                    <a16:rowId xmlns:a16="http://schemas.microsoft.com/office/drawing/2014/main" val="2135058014"/>
                  </a:ext>
                </a:extLst>
              </a:tr>
              <a:tr h="370840">
                <a:tc vMerge="1">
                  <a:txBody>
                    <a:bodyPr/>
                    <a:lstStyle/>
                    <a:p>
                      <a:pPr algn="ctr"/>
                      <a:endParaRPr lang="en-GB" b="1"/>
                    </a:p>
                  </a:txBody>
                  <a:tcPr vert="vert270"/>
                </a:tc>
                <a:tc>
                  <a:txBody>
                    <a:bodyPr/>
                    <a:lstStyle/>
                    <a:p>
                      <a:pPr marL="0" algn="l" defTabSz="914400" rtl="0" eaLnBrk="1" latinLnBrk="0" hangingPunct="1"/>
                      <a:r>
                        <a:rPr lang="fr-FR" sz="1800" kern="1200" noProof="0">
                          <a:solidFill>
                            <a:schemeClr val="tx1"/>
                          </a:solidFill>
                          <a:latin typeface="+mn-lt"/>
                          <a:ea typeface="+mn-ea"/>
                          <a:cs typeface="+mn-cs"/>
                        </a:rPr>
                        <a:t>Other recurring costs</a:t>
                      </a:r>
                    </a:p>
                  </a:txBody>
                  <a:tcPr anchor="ctr"/>
                </a:tc>
                <a:tc>
                  <a:txBody>
                    <a:bodyPr/>
                    <a:lstStyle/>
                    <a:p>
                      <a:pPr algn="l"/>
                      <a:r>
                        <a:rPr lang="fr-FR" b="0" noProof="0" dirty="0"/>
                        <a:t>Bank charges, </a:t>
                      </a:r>
                      <a:r>
                        <a:rPr lang="fr-FR" b="0" noProof="0" dirty="0" err="1"/>
                        <a:t>subscriptions</a:t>
                      </a:r>
                      <a:r>
                        <a:rPr lang="fr-FR" b="0" noProof="0" dirty="0"/>
                        <a:t>, </a:t>
                      </a:r>
                      <a:r>
                        <a:rPr lang="fr-FR" b="0" noProof="0" dirty="0" err="1"/>
                        <a:t>refreshments</a:t>
                      </a:r>
                      <a:endParaRPr lang="fr-FR" b="0" noProof="0" dirty="0"/>
                    </a:p>
                  </a:txBody>
                  <a:tcPr anchor="ctr"/>
                </a:tc>
                <a:extLst>
                  <a:ext uri="{0D108BD9-81ED-4DB2-BD59-A6C34878D82A}">
                    <a16:rowId xmlns:a16="http://schemas.microsoft.com/office/drawing/2014/main" val="3746214991"/>
                  </a:ext>
                </a:extLst>
              </a:tr>
            </a:tbl>
          </a:graphicData>
        </a:graphic>
      </p:graphicFrame>
    </p:spTree>
    <p:extLst>
      <p:ext uri="{BB962C8B-B14F-4D97-AF65-F5344CB8AC3E}">
        <p14:creationId xmlns:p14="http://schemas.microsoft.com/office/powerpoint/2010/main" val="1039590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638E8-D549-29D3-8AC4-BB965A8310C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0AAE4DD-8F62-C0C7-7504-7AD255D92DD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B9FFF3E-54B1-0212-466A-FDDC623D3FD8}"/>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51335A1-1AE7-5E27-98A2-CEFA17B73442}"/>
              </a:ext>
            </a:extLst>
          </p:cNvPr>
          <p:cNvSpPr>
            <a:spLocks noGrp="1"/>
          </p:cNvSpPr>
          <p:nvPr>
            <p:ph type="title"/>
          </p:nvPr>
        </p:nvSpPr>
        <p:spPr/>
        <p:txBody>
          <a:bodyPr/>
          <a:lstStyle/>
          <a:p>
            <a:r>
              <a:rPr lang="en-US" dirty="0"/>
              <a:t>Types of cost inputs: exercise</a:t>
            </a:r>
            <a:endParaRPr lang="en-US" noProof="0" dirty="0"/>
          </a:p>
        </p:txBody>
      </p:sp>
      <p:sp>
        <p:nvSpPr>
          <p:cNvPr id="7" name="TextBox 6">
            <a:extLst>
              <a:ext uri="{FF2B5EF4-FFF2-40B4-BE49-F238E27FC236}">
                <a16:creationId xmlns:a16="http://schemas.microsoft.com/office/drawing/2014/main" id="{4BC002A5-D799-6D53-FF9C-D99B1AE2C594}"/>
              </a:ext>
            </a:extLst>
          </p:cNvPr>
          <p:cNvSpPr txBox="1"/>
          <p:nvPr/>
        </p:nvSpPr>
        <p:spPr>
          <a:xfrm>
            <a:off x="6852393" y="1923802"/>
            <a:ext cx="5019817" cy="4893647"/>
          </a:xfrm>
          <a:prstGeom prst="rect">
            <a:avLst/>
          </a:prstGeom>
          <a:noFill/>
        </p:spPr>
        <p:txBody>
          <a:bodyPr wrap="square" numCol="1" spcCol="457200">
            <a:spAutoFit/>
          </a:bodyPr>
          <a:lstStyle/>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Transport </a:t>
            </a:r>
            <a:r>
              <a:rPr lang="fr-FR" sz="2400" dirty="0" err="1">
                <a:latin typeface="Calibri" panose="020F0502020204030204" pitchFamily="34" charset="0"/>
                <a:ea typeface="Calibri" panose="020F0502020204030204" pitchFamily="34" charset="0"/>
                <a:cs typeface="Times New Roman" panose="02020603050405020304" pitchFamily="18" charset="0"/>
              </a:rPr>
              <a:t>reimbursement</a:t>
            </a:r>
            <a:r>
              <a:rPr lang="fr-FR" sz="2400" dirty="0">
                <a:latin typeface="Calibri" panose="020F0502020204030204" pitchFamily="34" charset="0"/>
                <a:ea typeface="Calibri" panose="020F0502020204030204" pitchFamily="34" charset="0"/>
                <a:cs typeface="Times New Roman" panose="02020603050405020304" pitchFamily="18" charset="0"/>
              </a:rPr>
              <a:t> to </a:t>
            </a:r>
            <a:r>
              <a:rPr lang="fr-FR" sz="2400" dirty="0" err="1">
                <a:latin typeface="Calibri" panose="020F0502020204030204" pitchFamily="34" charset="0"/>
                <a:ea typeface="Calibri" panose="020F0502020204030204" pitchFamily="34" charset="0"/>
                <a:cs typeface="Times New Roman" panose="02020603050405020304" pitchFamily="18" charset="0"/>
              </a:rPr>
              <a:t>visit</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err="1">
                <a:latin typeface="Calibri" panose="020F0502020204030204" pitchFamily="34" charset="0"/>
                <a:ea typeface="Calibri" panose="020F0502020204030204" pitchFamily="34" charset="0"/>
                <a:cs typeface="Times New Roman" panose="02020603050405020304" pitchFamily="18" charset="0"/>
              </a:rPr>
              <a:t>health</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err="1">
                <a:latin typeface="Calibri" panose="020F0502020204030204" pitchFamily="34" charset="0"/>
                <a:ea typeface="Calibri" panose="020F0502020204030204" pitchFamily="34" charset="0"/>
                <a:cs typeface="Times New Roman" panose="02020603050405020304" pitchFamily="18" charset="0"/>
              </a:rPr>
              <a:t>facility</a:t>
            </a:r>
            <a:r>
              <a:rPr lang="fr-FR" sz="2400" dirty="0">
                <a:latin typeface="Calibri" panose="020F0502020204030204" pitchFamily="34" charset="0"/>
                <a:ea typeface="Calibri" panose="020F0502020204030204" pitchFamily="34" charset="0"/>
                <a:cs typeface="Times New Roman" panose="02020603050405020304" pitchFamily="18" charset="0"/>
              </a:rPr>
              <a:t> site</a:t>
            </a:r>
          </a:p>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June 2025 staff </a:t>
            </a:r>
            <a:r>
              <a:rPr lang="fr-FR" sz="2400" dirty="0" err="1">
                <a:latin typeface="Calibri" panose="020F0502020204030204" pitchFamily="34" charset="0"/>
                <a:ea typeface="Calibri" panose="020F0502020204030204" pitchFamily="34" charset="0"/>
                <a:cs typeface="Times New Roman" panose="02020603050405020304" pitchFamily="18" charset="0"/>
              </a:rPr>
              <a:t>salary</a:t>
            </a:r>
            <a:r>
              <a:rPr lang="fr-FR" sz="2400" dirty="0">
                <a:latin typeface="Calibri" panose="020F0502020204030204" pitchFamily="34" charset="0"/>
                <a:ea typeface="Calibri" panose="020F0502020204030204" pitchFamily="34"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pPr>
            <a:r>
              <a:rPr lang="fr-FR" sz="2400" dirty="0" err="1">
                <a:latin typeface="Calibri" panose="020F0502020204030204" pitchFamily="34" charset="0"/>
                <a:ea typeface="Calibri" panose="020F0502020204030204" pitchFamily="34" charset="0"/>
                <a:cs typeface="Times New Roman" panose="02020603050405020304" pitchFamily="18" charset="0"/>
              </a:rPr>
              <a:t>Economic</a:t>
            </a:r>
            <a:r>
              <a:rPr lang="fr-FR" sz="2400" dirty="0">
                <a:latin typeface="Calibri" panose="020F0502020204030204" pitchFamily="34" charset="0"/>
                <a:ea typeface="Calibri" panose="020F0502020204030204" pitchFamily="34" charset="0"/>
                <a:cs typeface="Times New Roman" panose="02020603050405020304" pitchFamily="18" charset="0"/>
              </a:rPr>
              <a:t> value of </a:t>
            </a:r>
            <a:r>
              <a:rPr lang="fr-FR" sz="2400" dirty="0" err="1">
                <a:latin typeface="Calibri" panose="020F0502020204030204" pitchFamily="34" charset="0"/>
                <a:ea typeface="Calibri" panose="020F0502020204030204" pitchFamily="34" charset="0"/>
                <a:cs typeface="Times New Roman" panose="02020603050405020304" pitchFamily="18" charset="0"/>
              </a:rPr>
              <a:t>volunteer</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err="1">
                <a:latin typeface="Calibri" panose="020F0502020204030204" pitchFamily="34" charset="0"/>
                <a:ea typeface="Calibri" panose="020F0502020204030204" pitchFamily="34" charset="0"/>
                <a:cs typeface="Times New Roman" panose="02020603050405020304" pitchFamily="18" charset="0"/>
              </a:rPr>
              <a:t>monitor’s</a:t>
            </a:r>
            <a:r>
              <a:rPr lang="fr-FR" sz="2400" dirty="0">
                <a:latin typeface="Calibri" panose="020F0502020204030204" pitchFamily="34" charset="0"/>
                <a:ea typeface="Calibri" panose="020F0502020204030204" pitchFamily="34" charset="0"/>
                <a:cs typeface="Times New Roman" panose="02020603050405020304" pitchFamily="18" charset="0"/>
              </a:rPr>
              <a:t> time</a:t>
            </a:r>
          </a:p>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Bank charges</a:t>
            </a:r>
          </a:p>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Rent of venue to </a:t>
            </a:r>
            <a:r>
              <a:rPr lang="fr-FR" sz="2400" dirty="0" err="1">
                <a:latin typeface="Calibri" panose="020F0502020204030204" pitchFamily="34" charset="0"/>
                <a:ea typeface="Calibri" panose="020F0502020204030204" pitchFamily="34" charset="0"/>
                <a:cs typeface="Times New Roman" panose="02020603050405020304" pitchFamily="18" charset="0"/>
              </a:rPr>
              <a:t>hold</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err="1">
                <a:latin typeface="Calibri" panose="020F0502020204030204" pitchFamily="34" charset="0"/>
                <a:ea typeface="Calibri" panose="020F0502020204030204" pitchFamily="34" charset="0"/>
                <a:cs typeface="Times New Roman" panose="02020603050405020304" pitchFamily="18" charset="0"/>
              </a:rPr>
              <a:t>enumerator</a:t>
            </a:r>
            <a:r>
              <a:rPr lang="fr-FR" sz="2400" dirty="0">
                <a:latin typeface="Calibri" panose="020F0502020204030204" pitchFamily="34" charset="0"/>
                <a:ea typeface="Calibri" panose="020F0502020204030204" pitchFamily="34" charset="0"/>
                <a:cs typeface="Times New Roman" panose="02020603050405020304" pitchFamily="18" charset="0"/>
              </a:rPr>
              <a:t> training</a:t>
            </a:r>
          </a:p>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Office </a:t>
            </a:r>
            <a:r>
              <a:rPr lang="fr-FR" sz="2400" dirty="0" err="1">
                <a:latin typeface="Calibri" panose="020F0502020204030204" pitchFamily="34" charset="0"/>
                <a:ea typeface="Calibri" panose="020F0502020204030204" pitchFamily="34" charset="0"/>
                <a:cs typeface="Times New Roman" panose="02020603050405020304" pitchFamily="18" charset="0"/>
              </a:rPr>
              <a:t>rent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fr-FR" sz="2400" dirty="0" err="1">
                <a:latin typeface="Calibri" panose="020F0502020204030204" pitchFamily="34" charset="0"/>
                <a:ea typeface="Calibri" panose="020F0502020204030204" pitchFamily="34" charset="0"/>
                <a:cs typeface="Times New Roman" panose="02020603050405020304" pitchFamily="18" charset="0"/>
              </a:rPr>
              <a:t>Monthly</a:t>
            </a:r>
            <a:r>
              <a:rPr lang="fr-FR" sz="2400" dirty="0">
                <a:latin typeface="Calibri" panose="020F0502020204030204" pitchFamily="34" charset="0"/>
                <a:ea typeface="Calibri" panose="020F0502020204030204" pitchFamily="34" charset="0"/>
                <a:cs typeface="Times New Roman" panose="02020603050405020304" pitchFamily="18" charset="0"/>
              </a:rPr>
              <a:t> bill for </a:t>
            </a:r>
            <a:r>
              <a:rPr lang="fr-FR" sz="2400" dirty="0" err="1">
                <a:latin typeface="Calibri" panose="020F0502020204030204" pitchFamily="34" charset="0"/>
                <a:ea typeface="Calibri" panose="020F0502020204030204" pitchFamily="34" charset="0"/>
                <a:cs typeface="Times New Roman" panose="02020603050405020304" pitchFamily="18" charset="0"/>
              </a:rPr>
              <a:t>electricity</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fr-FR" sz="2400" dirty="0">
                <a:latin typeface="Calibri" panose="020F0502020204030204" pitchFamily="34" charset="0"/>
                <a:ea typeface="Calibri" panose="020F0502020204030204" pitchFamily="34" charset="0"/>
                <a:cs typeface="Times New Roman" panose="02020603050405020304" pitchFamily="18" charset="0"/>
              </a:rPr>
              <a:t>Perdiem &amp; transport for </a:t>
            </a:r>
            <a:r>
              <a:rPr lang="fr-FR" sz="2400" dirty="0" err="1">
                <a:latin typeface="Calibri" panose="020F0502020204030204" pitchFamily="34" charset="0"/>
                <a:ea typeface="Calibri" panose="020F0502020204030204" pitchFamily="34" charset="0"/>
                <a:cs typeface="Times New Roman" panose="02020603050405020304" pitchFamily="18" charset="0"/>
              </a:rPr>
              <a:t>field</a:t>
            </a:r>
            <a:r>
              <a:rPr lang="fr-FR" sz="2400" dirty="0">
                <a:latin typeface="Calibri" panose="020F0502020204030204" pitchFamily="34" charset="0"/>
                <a:ea typeface="Calibri" panose="020F0502020204030204" pitchFamily="34" charset="0"/>
                <a:cs typeface="Times New Roman" panose="02020603050405020304" pitchFamily="18" charset="0"/>
              </a:rPr>
              <a:t> staff supervision</a:t>
            </a:r>
          </a:p>
          <a:p>
            <a:pPr marL="342900" marR="0" indent="-342900" algn="just">
              <a:spcBef>
                <a:spcPts val="0"/>
              </a:spcBef>
              <a:spcAft>
                <a:spcPts val="0"/>
              </a:spcAft>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97DF83CE-A1EA-9CEF-7DD2-10AE3F2D7287}"/>
              </a:ext>
            </a:extLst>
          </p:cNvPr>
          <p:cNvGraphicFramePr>
            <a:graphicFrameLocks noGrp="1"/>
          </p:cNvGraphicFramePr>
          <p:nvPr>
            <p:extLst>
              <p:ext uri="{D42A27DB-BD31-4B8C-83A1-F6EECF244321}">
                <p14:modId xmlns:p14="http://schemas.microsoft.com/office/powerpoint/2010/main" val="3110978619"/>
              </p:ext>
            </p:extLst>
          </p:nvPr>
        </p:nvGraphicFramePr>
        <p:xfrm>
          <a:off x="138952" y="1745565"/>
          <a:ext cx="6541054" cy="1468120"/>
        </p:xfrm>
        <a:graphic>
          <a:graphicData uri="http://schemas.openxmlformats.org/drawingml/2006/table">
            <a:tbl>
              <a:tblPr firstRow="1" bandRow="1">
                <a:tableStyleId>{D27102A9-8310-4765-A935-A1911B00CA55}</a:tableStyleId>
              </a:tblPr>
              <a:tblGrid>
                <a:gridCol w="617047">
                  <a:extLst>
                    <a:ext uri="{9D8B030D-6E8A-4147-A177-3AD203B41FA5}">
                      <a16:colId xmlns:a16="http://schemas.microsoft.com/office/drawing/2014/main" val="1062185170"/>
                    </a:ext>
                  </a:extLst>
                </a:gridCol>
                <a:gridCol w="5924007">
                  <a:extLst>
                    <a:ext uri="{9D8B030D-6E8A-4147-A177-3AD203B41FA5}">
                      <a16:colId xmlns:a16="http://schemas.microsoft.com/office/drawing/2014/main" val="3326336868"/>
                    </a:ext>
                  </a:extLst>
                </a:gridCol>
              </a:tblGrid>
              <a:tr h="370840">
                <a:tc>
                  <a:txBody>
                    <a:bodyPr/>
                    <a:lstStyle/>
                    <a:p>
                      <a:pPr algn="ctr"/>
                      <a:endParaRPr lang="fr-FR" noProof="0" dirty="0"/>
                    </a:p>
                  </a:txBody>
                  <a:tcPr/>
                </a:tc>
                <a:tc>
                  <a:txBody>
                    <a:bodyPr/>
                    <a:lstStyle/>
                    <a:p>
                      <a:pPr algn="ctr"/>
                      <a:r>
                        <a:rPr lang="fr-FR" noProof="0"/>
                        <a:t>Inputs</a:t>
                      </a:r>
                    </a:p>
                  </a:txBody>
                  <a:tcPr/>
                </a:tc>
                <a:extLst>
                  <a:ext uri="{0D108BD9-81ED-4DB2-BD59-A6C34878D82A}">
                    <a16:rowId xmlns:a16="http://schemas.microsoft.com/office/drawing/2014/main" val="802493712"/>
                  </a:ext>
                </a:extLst>
              </a:tr>
              <a:tr h="274320">
                <a:tc rowSpan="3">
                  <a:txBody>
                    <a:bodyPr/>
                    <a:lstStyle/>
                    <a:p>
                      <a:pPr algn="ctr"/>
                      <a:r>
                        <a:rPr lang="fr-FR" b="1" noProof="0"/>
                        <a:t>Capital</a:t>
                      </a:r>
                    </a:p>
                  </a:txBody>
                  <a:tcPr vert="vert270"/>
                </a:tc>
                <a:tc>
                  <a:txBody>
                    <a:bodyPr/>
                    <a:lstStyle/>
                    <a:p>
                      <a:pPr marL="0" algn="l" defTabSz="914400" rtl="0" eaLnBrk="1" latinLnBrk="0" hangingPunct="1"/>
                      <a:r>
                        <a:rPr lang="fr-FR" sz="1800" b="0" kern="1200" noProof="0" dirty="0">
                          <a:solidFill>
                            <a:schemeClr val="tx1"/>
                          </a:solidFill>
                        </a:rPr>
                        <a:t>Building</a:t>
                      </a:r>
                      <a:endParaRPr lang="fr-FR" sz="1800" b="0" kern="1200" noProof="0" dirty="0">
                        <a:solidFill>
                          <a:schemeClr val="tx1"/>
                        </a:solidFill>
                        <a:latin typeface="+mn-lt"/>
                        <a:ea typeface="+mn-ea"/>
                        <a:cs typeface="+mn-cs"/>
                      </a:endParaRPr>
                    </a:p>
                  </a:txBody>
                  <a:tcPr anchor="ctr"/>
                </a:tc>
                <a:extLst>
                  <a:ext uri="{0D108BD9-81ED-4DB2-BD59-A6C34878D82A}">
                    <a16:rowId xmlns:a16="http://schemas.microsoft.com/office/drawing/2014/main" val="3756332487"/>
                  </a:ext>
                </a:extLst>
              </a:tr>
              <a:tr h="274320">
                <a:tc vMerge="1">
                  <a:txBody>
                    <a:bodyPr/>
                    <a:lstStyle/>
                    <a:p>
                      <a:pPr algn="ctr"/>
                      <a:endParaRPr lang="en-GB" b="1"/>
                    </a:p>
                  </a:txBody>
                  <a:tcPr/>
                </a:tc>
                <a:tc>
                  <a:txBody>
                    <a:bodyPr/>
                    <a:lstStyle/>
                    <a:p>
                      <a:pPr marL="0" algn="l" defTabSz="914400" rtl="0" eaLnBrk="1" latinLnBrk="0" hangingPunct="1"/>
                      <a:r>
                        <a:rPr lang="fr-FR" sz="1800" b="0" kern="1200" noProof="0">
                          <a:solidFill>
                            <a:schemeClr val="tx1"/>
                          </a:solidFill>
                        </a:rPr>
                        <a:t>Vehicles</a:t>
                      </a:r>
                      <a:endParaRPr lang="fr-FR" sz="1800" b="0" kern="1200" noProof="0">
                        <a:solidFill>
                          <a:schemeClr val="tx1"/>
                        </a:solidFill>
                        <a:latin typeface="+mn-lt"/>
                        <a:ea typeface="+mn-ea"/>
                        <a:cs typeface="+mn-cs"/>
                      </a:endParaRPr>
                    </a:p>
                  </a:txBody>
                  <a:tcPr anchor="ctr"/>
                </a:tc>
                <a:extLst>
                  <a:ext uri="{0D108BD9-81ED-4DB2-BD59-A6C34878D82A}">
                    <a16:rowId xmlns:a16="http://schemas.microsoft.com/office/drawing/2014/main" val="1500947817"/>
                  </a:ext>
                </a:extLst>
              </a:tr>
              <a:tr h="274320">
                <a:tc vMerge="1">
                  <a:txBody>
                    <a:bodyPr/>
                    <a:lstStyle/>
                    <a:p>
                      <a:pPr algn="ctr"/>
                      <a:endParaRPr lang="en-GB" b="1"/>
                    </a:p>
                  </a:txBody>
                  <a:tcPr/>
                </a:tc>
                <a:tc>
                  <a:txBody>
                    <a:bodyPr/>
                    <a:lstStyle/>
                    <a:p>
                      <a:pPr marL="0" algn="l" defTabSz="914400" rtl="0" eaLnBrk="1" latinLnBrk="0" hangingPunct="1"/>
                      <a:r>
                        <a:rPr lang="fr-FR" sz="1800" b="0" kern="1200" noProof="0" dirty="0">
                          <a:solidFill>
                            <a:schemeClr val="tx1"/>
                          </a:solidFill>
                        </a:rPr>
                        <a:t>Equipment</a:t>
                      </a:r>
                      <a:endParaRPr lang="fr-FR" sz="1800" b="0" kern="1200" noProof="0" dirty="0">
                        <a:solidFill>
                          <a:schemeClr val="tx1"/>
                        </a:solidFill>
                        <a:latin typeface="+mn-lt"/>
                        <a:ea typeface="+mn-ea"/>
                        <a:cs typeface="+mn-cs"/>
                      </a:endParaRPr>
                    </a:p>
                  </a:txBody>
                  <a:tcPr anchor="ctr"/>
                </a:tc>
                <a:extLst>
                  <a:ext uri="{0D108BD9-81ED-4DB2-BD59-A6C34878D82A}">
                    <a16:rowId xmlns:a16="http://schemas.microsoft.com/office/drawing/2014/main" val="3179629309"/>
                  </a:ext>
                </a:extLst>
              </a:tr>
            </a:tbl>
          </a:graphicData>
        </a:graphic>
      </p:graphicFrame>
      <p:graphicFrame>
        <p:nvGraphicFramePr>
          <p:cNvPr id="9" name="Table 8">
            <a:extLst>
              <a:ext uri="{FF2B5EF4-FFF2-40B4-BE49-F238E27FC236}">
                <a16:creationId xmlns:a16="http://schemas.microsoft.com/office/drawing/2014/main" id="{34C02D30-A4BE-4502-C79F-EC578872312C}"/>
              </a:ext>
            </a:extLst>
          </p:cNvPr>
          <p:cNvGraphicFramePr>
            <a:graphicFrameLocks noGrp="1"/>
          </p:cNvGraphicFramePr>
          <p:nvPr>
            <p:extLst>
              <p:ext uri="{D42A27DB-BD31-4B8C-83A1-F6EECF244321}">
                <p14:modId xmlns:p14="http://schemas.microsoft.com/office/powerpoint/2010/main" val="2087017792"/>
              </p:ext>
            </p:extLst>
          </p:nvPr>
        </p:nvGraphicFramePr>
        <p:xfrm>
          <a:off x="138951" y="3293745"/>
          <a:ext cx="6520115" cy="2931160"/>
        </p:xfrm>
        <a:graphic>
          <a:graphicData uri="http://schemas.openxmlformats.org/drawingml/2006/table">
            <a:tbl>
              <a:tblPr bandRow="1">
                <a:tableStyleId>{68D230F3-CF80-4859-8CE7-A43EE81993B5}</a:tableStyleId>
              </a:tblPr>
              <a:tblGrid>
                <a:gridCol w="617047">
                  <a:extLst>
                    <a:ext uri="{9D8B030D-6E8A-4147-A177-3AD203B41FA5}">
                      <a16:colId xmlns:a16="http://schemas.microsoft.com/office/drawing/2014/main" val="1062185170"/>
                    </a:ext>
                  </a:extLst>
                </a:gridCol>
                <a:gridCol w="5903068">
                  <a:extLst>
                    <a:ext uri="{9D8B030D-6E8A-4147-A177-3AD203B41FA5}">
                      <a16:colId xmlns:a16="http://schemas.microsoft.com/office/drawing/2014/main" val="3326336868"/>
                    </a:ext>
                  </a:extLst>
                </a:gridCol>
              </a:tblGrid>
              <a:tr h="0">
                <a:tc rowSpan="8">
                  <a:txBody>
                    <a:bodyPr/>
                    <a:lstStyle/>
                    <a:p>
                      <a:pPr algn="ctr"/>
                      <a:r>
                        <a:rPr lang="fr-FR" b="1" noProof="0" dirty="0" err="1"/>
                        <a:t>Recurring</a:t>
                      </a:r>
                      <a:endParaRPr lang="fr-FR" b="1" noProof="0" dirty="0"/>
                    </a:p>
                  </a:txBody>
                  <a:tcPr vert="vert270"/>
                </a:tc>
                <a:tc>
                  <a:txBody>
                    <a:bodyPr/>
                    <a:lstStyle/>
                    <a:p>
                      <a:pPr algn="l"/>
                      <a:r>
                        <a:rPr lang="fr-FR" noProof="0"/>
                        <a:t>Staff </a:t>
                      </a:r>
                    </a:p>
                  </a:txBody>
                  <a:tcPr anchor="ctr"/>
                </a:tc>
                <a:extLst>
                  <a:ext uri="{0D108BD9-81ED-4DB2-BD59-A6C34878D82A}">
                    <a16:rowId xmlns:a16="http://schemas.microsoft.com/office/drawing/2014/main" val="4109245814"/>
                  </a:ext>
                </a:extLst>
              </a:tr>
              <a:tr h="0">
                <a:tc vMerge="1">
                  <a:txBody>
                    <a:bodyPr/>
                    <a:lstStyle/>
                    <a:p>
                      <a:pPr algn="ctr"/>
                      <a:endParaRPr lang="en-GB" b="1"/>
                    </a:p>
                  </a:txBody>
                  <a:tcPr/>
                </a:tc>
                <a:tc>
                  <a:txBody>
                    <a:bodyPr/>
                    <a:lstStyle/>
                    <a:p>
                      <a:pPr algn="l"/>
                      <a:r>
                        <a:rPr lang="fr-FR" noProof="0"/>
                        <a:t>Medical supplies and consumables</a:t>
                      </a:r>
                    </a:p>
                  </a:txBody>
                  <a:tcPr anchor="ctr"/>
                </a:tc>
                <a:extLst>
                  <a:ext uri="{0D108BD9-81ED-4DB2-BD59-A6C34878D82A}">
                    <a16:rowId xmlns:a16="http://schemas.microsoft.com/office/drawing/2014/main" val="2149434672"/>
                  </a:ext>
                </a:extLst>
              </a:tr>
              <a:tr h="0">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Non-medical supplies and consumables</a:t>
                      </a:r>
                    </a:p>
                  </a:txBody>
                  <a:tcPr anchor="ctr"/>
                </a:tc>
                <a:extLst>
                  <a:ext uri="{0D108BD9-81ED-4DB2-BD59-A6C34878D82A}">
                    <a16:rowId xmlns:a16="http://schemas.microsoft.com/office/drawing/2014/main" val="1565519540"/>
                  </a:ext>
                </a:extLst>
              </a:tr>
              <a:tr h="0">
                <a:tc vMerge="1">
                  <a:txBody>
                    <a:bodyPr/>
                    <a:lstStyle/>
                    <a:p>
                      <a:pPr algn="ct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Operation and maintenance of vehicles and transport</a:t>
                      </a:r>
                    </a:p>
                  </a:txBody>
                  <a:tcPr anchor="ctr"/>
                </a:tc>
                <a:extLst>
                  <a:ext uri="{0D108BD9-81ED-4DB2-BD59-A6C34878D82A}">
                    <a16:rowId xmlns:a16="http://schemas.microsoft.com/office/drawing/2014/main" val="718738152"/>
                  </a:ext>
                </a:extLst>
              </a:tr>
              <a:tr h="0">
                <a:tc vMerge="1">
                  <a:txBody>
                    <a:bodyPr/>
                    <a:lstStyle/>
                    <a:p>
                      <a:pPr algn="ct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noProof="0">
                          <a:solidFill>
                            <a:schemeClr val="tx1"/>
                          </a:solidFill>
                        </a:rPr>
                        <a:t>Building </a:t>
                      </a:r>
                      <a:r>
                        <a:rPr lang="fr-FR" noProof="0"/>
                        <a:t>operation and </a:t>
                      </a:r>
                      <a:r>
                        <a:rPr lang="fr-FR" sz="1800" kern="1200" noProof="0">
                          <a:solidFill>
                            <a:schemeClr val="tx1"/>
                          </a:solidFill>
                        </a:rPr>
                        <a:t>maintenance</a:t>
                      </a:r>
                      <a:endParaRPr lang="fr-FR" sz="1800" kern="1200" noProof="0">
                        <a:solidFill>
                          <a:schemeClr val="tx1"/>
                        </a:solidFill>
                        <a:latin typeface="+mn-lt"/>
                        <a:ea typeface="+mn-ea"/>
                        <a:cs typeface="+mn-cs"/>
                      </a:endParaRPr>
                    </a:p>
                  </a:txBody>
                  <a:tcPr anchor="ctr"/>
                </a:tc>
                <a:extLst>
                  <a:ext uri="{0D108BD9-81ED-4DB2-BD59-A6C34878D82A}">
                    <a16:rowId xmlns:a16="http://schemas.microsoft.com/office/drawing/2014/main" val="3148120808"/>
                  </a:ext>
                </a:extLst>
              </a:tr>
              <a:tr h="0">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Staff training</a:t>
                      </a:r>
                    </a:p>
                  </a:txBody>
                  <a:tcPr anchor="ctr"/>
                </a:tc>
                <a:extLst>
                  <a:ext uri="{0D108BD9-81ED-4DB2-BD59-A6C34878D82A}">
                    <a16:rowId xmlns:a16="http://schemas.microsoft.com/office/drawing/2014/main" val="1082597918"/>
                  </a:ext>
                </a:extLst>
              </a:tr>
              <a:tr h="0">
                <a:tc vMerge="1">
                  <a:txBody>
                    <a:bodyPr/>
                    <a:lstStyle/>
                    <a:p>
                      <a:pPr algn="ctr"/>
                      <a:endParaRPr lang="en-GB" b="1"/>
                    </a:p>
                  </a:txBody>
                  <a:tcPr/>
                </a:tc>
                <a:tc>
                  <a:txBody>
                    <a:bodyPr/>
                    <a:lstStyle/>
                    <a:p>
                      <a:pPr marL="0" algn="l" defTabSz="914400" rtl="0" eaLnBrk="1" latinLnBrk="0" hangingPunct="1"/>
                      <a:r>
                        <a:rPr lang="fr-FR" sz="1800" kern="1200" noProof="0">
                          <a:solidFill>
                            <a:schemeClr val="tx1"/>
                          </a:solidFill>
                        </a:rPr>
                        <a:t>Communications costs</a:t>
                      </a:r>
                      <a:endParaRPr lang="fr-FR" sz="1800" kern="1200" noProof="0">
                        <a:solidFill>
                          <a:schemeClr val="tx1"/>
                        </a:solidFill>
                        <a:latin typeface="+mn-lt"/>
                        <a:ea typeface="+mn-ea"/>
                        <a:cs typeface="+mn-cs"/>
                      </a:endParaRPr>
                    </a:p>
                  </a:txBody>
                  <a:tcPr anchor="ctr"/>
                </a:tc>
                <a:extLst>
                  <a:ext uri="{0D108BD9-81ED-4DB2-BD59-A6C34878D82A}">
                    <a16:rowId xmlns:a16="http://schemas.microsoft.com/office/drawing/2014/main" val="2135058014"/>
                  </a:ext>
                </a:extLst>
              </a:tr>
              <a:tr h="370840">
                <a:tc vMerge="1">
                  <a:txBody>
                    <a:bodyPr/>
                    <a:lstStyle/>
                    <a:p>
                      <a:pPr algn="ctr"/>
                      <a:endParaRPr lang="en-GB" b="1"/>
                    </a:p>
                  </a:txBody>
                  <a:tcPr vert="vert270"/>
                </a:tc>
                <a:tc>
                  <a:txBody>
                    <a:bodyPr/>
                    <a:lstStyle/>
                    <a:p>
                      <a:pPr marL="0" algn="l" defTabSz="914400" rtl="0" eaLnBrk="1" latinLnBrk="0" hangingPunct="1"/>
                      <a:r>
                        <a:rPr lang="fr-FR" sz="1800" kern="1200" noProof="0" dirty="0" err="1">
                          <a:solidFill>
                            <a:schemeClr val="tx1"/>
                          </a:solidFill>
                          <a:latin typeface="+mn-lt"/>
                          <a:ea typeface="+mn-ea"/>
                          <a:cs typeface="+mn-cs"/>
                        </a:rPr>
                        <a:t>Other</a:t>
                      </a:r>
                      <a:r>
                        <a:rPr lang="fr-FR" sz="1800" kern="1200" noProof="0" dirty="0">
                          <a:solidFill>
                            <a:schemeClr val="tx1"/>
                          </a:solidFill>
                          <a:latin typeface="+mn-lt"/>
                          <a:ea typeface="+mn-ea"/>
                          <a:cs typeface="+mn-cs"/>
                        </a:rPr>
                        <a:t> </a:t>
                      </a:r>
                      <a:r>
                        <a:rPr lang="fr-FR" sz="1800" kern="1200" noProof="0" dirty="0" err="1">
                          <a:solidFill>
                            <a:schemeClr val="tx1"/>
                          </a:solidFill>
                          <a:latin typeface="+mn-lt"/>
                          <a:ea typeface="+mn-ea"/>
                          <a:cs typeface="+mn-cs"/>
                        </a:rPr>
                        <a:t>recurring</a:t>
                      </a:r>
                      <a:r>
                        <a:rPr lang="fr-FR" sz="1800" kern="1200" noProof="0" dirty="0">
                          <a:solidFill>
                            <a:schemeClr val="tx1"/>
                          </a:solidFill>
                          <a:latin typeface="+mn-lt"/>
                          <a:ea typeface="+mn-ea"/>
                          <a:cs typeface="+mn-cs"/>
                        </a:rPr>
                        <a:t> </a:t>
                      </a:r>
                      <a:r>
                        <a:rPr lang="fr-FR" sz="1800" kern="1200" noProof="0" dirty="0" err="1">
                          <a:solidFill>
                            <a:schemeClr val="tx1"/>
                          </a:solidFill>
                          <a:latin typeface="+mn-lt"/>
                          <a:ea typeface="+mn-ea"/>
                          <a:cs typeface="+mn-cs"/>
                        </a:rPr>
                        <a:t>costs</a:t>
                      </a:r>
                      <a:endParaRPr lang="fr-FR" sz="1800" kern="1200" noProof="0" dirty="0">
                        <a:solidFill>
                          <a:schemeClr val="tx1"/>
                        </a:solidFill>
                        <a:latin typeface="+mn-lt"/>
                        <a:ea typeface="+mn-ea"/>
                        <a:cs typeface="+mn-cs"/>
                      </a:endParaRPr>
                    </a:p>
                  </a:txBody>
                  <a:tcPr anchor="ctr"/>
                </a:tc>
                <a:extLst>
                  <a:ext uri="{0D108BD9-81ED-4DB2-BD59-A6C34878D82A}">
                    <a16:rowId xmlns:a16="http://schemas.microsoft.com/office/drawing/2014/main" val="3746214991"/>
                  </a:ext>
                </a:extLst>
              </a:tr>
            </a:tbl>
          </a:graphicData>
        </a:graphic>
      </p:graphicFrame>
    </p:spTree>
    <p:extLst>
      <p:ext uri="{BB962C8B-B14F-4D97-AF65-F5344CB8AC3E}">
        <p14:creationId xmlns:p14="http://schemas.microsoft.com/office/powerpoint/2010/main" val="1644698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D7DAE-7AD4-3A45-5E7D-1F30D878AD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727C4F-E294-F89B-48B4-0507A41CA14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EAC86D2B-F59F-98A6-6124-08C7FB7CA5A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40E00C-A24E-4C8D-9ED0-5781E278016F}"/>
              </a:ext>
            </a:extLst>
          </p:cNvPr>
          <p:cNvSpPr>
            <a:spLocks noGrp="1"/>
          </p:cNvSpPr>
          <p:nvPr>
            <p:ph type="title"/>
          </p:nvPr>
        </p:nvSpPr>
        <p:spPr/>
        <p:txBody>
          <a:bodyPr/>
          <a:lstStyle/>
          <a:p>
            <a:r>
              <a:rPr lang="en-US" dirty="0"/>
              <a:t>Levels of cost inputs</a:t>
            </a:r>
            <a:endParaRPr lang="en-US" noProof="0" dirty="0"/>
          </a:p>
        </p:txBody>
      </p:sp>
      <p:sp>
        <p:nvSpPr>
          <p:cNvPr id="5" name="Rectangle 1">
            <a:extLst>
              <a:ext uri="{FF2B5EF4-FFF2-40B4-BE49-F238E27FC236}">
                <a16:creationId xmlns:a16="http://schemas.microsoft.com/office/drawing/2014/main" id="{3E8A3856-572E-F37E-2AF1-F9E38B694EA4}"/>
              </a:ext>
            </a:extLst>
          </p:cNvPr>
          <p:cNvSpPr>
            <a:spLocks noGrp="1" noChangeArrowheads="1"/>
          </p:cNvSpPr>
          <p:nvPr>
            <p:ph idx="1"/>
          </p:nvPr>
        </p:nvSpPr>
        <p:spPr bwMode="auto">
          <a:xfrm>
            <a:off x="838200" y="1767322"/>
            <a:ext cx="10515599" cy="446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spcBef>
                <a:spcPts val="0"/>
              </a:spcBef>
              <a:spcAft>
                <a:spcPts val="0"/>
              </a:spcAft>
              <a:buNone/>
            </a:pPr>
            <a:r>
              <a:rPr lang="en-US" sz="2400" dirty="0">
                <a:ea typeface="Calibri" panose="020F0502020204030204" pitchFamily="34" charset="0"/>
                <a:cs typeface="Times New Roman" panose="02020603050405020304" pitchFamily="18" charset="0"/>
              </a:rPr>
              <a:t>Costs can be measured at different levels:</a:t>
            </a:r>
          </a:p>
          <a:p>
            <a:pPr marL="800100" lvl="1" indent="-342900"/>
            <a:r>
              <a:rPr lang="en-US" b="1" dirty="0">
                <a:ea typeface="Calibri" panose="020F0502020204030204" pitchFamily="34" charset="0"/>
                <a:cs typeface="Times New Roman" panose="02020603050405020304" pitchFamily="18" charset="0"/>
              </a:rPr>
              <a:t>Above-service level </a:t>
            </a:r>
            <a:r>
              <a:rPr lang="en-US" dirty="0">
                <a:ea typeface="Calibri" panose="020F0502020204030204" pitchFamily="34" charset="0"/>
                <a:cs typeface="Times New Roman" panose="02020603050405020304" pitchFamily="18" charset="0"/>
              </a:rPr>
              <a:t>(also called central level). This includes costs not directly tied to an intervention, like management, administration, monitoring and evaluation, procurement.</a:t>
            </a:r>
          </a:p>
          <a:p>
            <a:pPr marL="800100" lvl="1" indent="-342900"/>
            <a:r>
              <a:rPr lang="en-US" b="1" dirty="0">
                <a:ea typeface="Calibri" panose="020F0502020204030204" pitchFamily="34" charset="0"/>
                <a:cs typeface="Times New Roman" panose="02020603050405020304" pitchFamily="18" charset="0"/>
              </a:rPr>
              <a:t>Intervention level</a:t>
            </a:r>
            <a:r>
              <a:rPr lang="en-US" dirty="0">
                <a:ea typeface="Calibri" panose="020F0502020204030204" pitchFamily="34" charset="0"/>
                <a:cs typeface="Times New Roman" panose="02020603050405020304" pitchFamily="18" charset="0"/>
              </a:rPr>
              <a:t>. Involves costs directly associated with providing interventions. Can be stratified by site, capturing the costs of an intervention at each site where it is implemented. </a:t>
            </a:r>
          </a:p>
          <a:p>
            <a:pPr marL="800100" lvl="1" indent="-342900"/>
            <a:r>
              <a:rPr lang="en-US" b="1" dirty="0">
                <a:ea typeface="Calibri" panose="020F0502020204030204" pitchFamily="34" charset="0"/>
                <a:cs typeface="Times New Roman" panose="02020603050405020304" pitchFamily="18" charset="0"/>
              </a:rPr>
              <a:t>Participant level</a:t>
            </a:r>
            <a:r>
              <a:rPr lang="en-US" dirty="0">
                <a:ea typeface="Calibri" panose="020F0502020204030204" pitchFamily="34" charset="0"/>
                <a:cs typeface="Times New Roman" panose="02020603050405020304" pitchFamily="18" charset="0"/>
              </a:rPr>
              <a:t>. Represents cost incurred by the users or participants of an intervention.</a:t>
            </a:r>
          </a:p>
          <a:p>
            <a:pPr marL="800100" lvl="1" indent="-342900"/>
            <a:endParaRPr lang="en-US" dirty="0">
              <a:ea typeface="Calibri" panose="020F0502020204030204" pitchFamily="34" charset="0"/>
              <a:cs typeface="Times New Roman" panose="02020603050405020304" pitchFamily="18" charset="0"/>
            </a:endParaRPr>
          </a:p>
          <a:p>
            <a:pPr marL="800100" lvl="1" indent="-342900"/>
            <a:endParaRPr lang="en-US" dirty="0">
              <a:ea typeface="Calibri" panose="020F0502020204030204" pitchFamily="34" charset="0"/>
              <a:cs typeface="Times New Roman" panose="02020603050405020304" pitchFamily="18" charset="0"/>
            </a:endParaRPr>
          </a:p>
          <a:p>
            <a:pPr marL="457200" lvl="1" indent="0">
              <a:buNone/>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945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68CA8-BD46-01AE-93BF-64D7036832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BAB41E-D0CF-7ECB-2E11-FDDC86B4A897}"/>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BAC96CA9-BBFB-A0C4-BB53-22BC25B71A54}"/>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E1EF535-0E7D-B0DF-E9B1-DC78F25B284F}"/>
              </a:ext>
            </a:extLst>
          </p:cNvPr>
          <p:cNvSpPr>
            <a:spLocks noGrp="1"/>
          </p:cNvSpPr>
          <p:nvPr>
            <p:ph type="title"/>
          </p:nvPr>
        </p:nvSpPr>
        <p:spPr>
          <a:xfrm>
            <a:off x="829128" y="2346551"/>
            <a:ext cx="10515600" cy="1325563"/>
          </a:xfrm>
        </p:spPr>
        <p:txBody>
          <a:bodyPr/>
          <a:lstStyle/>
          <a:p>
            <a:r>
              <a:rPr lang="en-US" noProof="0" dirty="0"/>
              <a:t>From concepts to practice: defining and mapping resources</a:t>
            </a:r>
          </a:p>
        </p:txBody>
      </p:sp>
    </p:spTree>
    <p:extLst>
      <p:ext uri="{BB962C8B-B14F-4D97-AF65-F5344CB8AC3E}">
        <p14:creationId xmlns:p14="http://schemas.microsoft.com/office/powerpoint/2010/main" val="401115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D5E2-51C6-8A5A-78A5-5CBFDE1EB1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56EDAA-5245-1BAC-7194-F84F89E79DF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E2993CD-F301-04B5-92A2-D8773846C05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929FCF6-D47F-02A4-5E2D-84CB82FD6327}"/>
              </a:ext>
            </a:extLst>
          </p:cNvPr>
          <p:cNvSpPr>
            <a:spLocks noGrp="1"/>
          </p:cNvSpPr>
          <p:nvPr>
            <p:ph type="title"/>
          </p:nvPr>
        </p:nvSpPr>
        <p:spPr/>
        <p:txBody>
          <a:bodyPr/>
          <a:lstStyle/>
          <a:p>
            <a:r>
              <a:rPr lang="en-US" noProof="0" dirty="0"/>
              <a:t>Preparing for the exercise</a:t>
            </a:r>
          </a:p>
        </p:txBody>
      </p:sp>
      <p:sp>
        <p:nvSpPr>
          <p:cNvPr id="8" name="Rectangle 1">
            <a:extLst>
              <a:ext uri="{FF2B5EF4-FFF2-40B4-BE49-F238E27FC236}">
                <a16:creationId xmlns:a16="http://schemas.microsoft.com/office/drawing/2014/main" id="{D7B2E842-8687-9B48-B5B4-EC8E9C55CBDF}"/>
              </a:ext>
            </a:extLst>
          </p:cNvPr>
          <p:cNvSpPr>
            <a:spLocks noGrp="1" noChangeArrowheads="1"/>
          </p:cNvSpPr>
          <p:nvPr>
            <p:ph idx="1"/>
          </p:nvPr>
        </p:nvSpPr>
        <p:spPr bwMode="auto">
          <a:xfrm>
            <a:off x="838200" y="2175639"/>
            <a:ext cx="10515599" cy="365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Aft>
                <a:spcPct val="0"/>
              </a:spcAft>
            </a:pPr>
            <a:r>
              <a:rPr lang="en-US" sz="2400" noProof="0" dirty="0"/>
              <a:t>Defining the intervention(s)</a:t>
            </a:r>
          </a:p>
          <a:p>
            <a:pPr fontAlgn="base">
              <a:spcAft>
                <a:spcPct val="0"/>
              </a:spcAft>
            </a:pPr>
            <a:r>
              <a:rPr lang="en-US" sz="2400" dirty="0"/>
              <a:t>Defining the scope of the exercise</a:t>
            </a:r>
          </a:p>
          <a:p>
            <a:pPr fontAlgn="base">
              <a:spcAft>
                <a:spcPct val="0"/>
              </a:spcAft>
            </a:pPr>
            <a:r>
              <a:rPr lang="en-US" sz="2400" noProof="0" dirty="0"/>
              <a:t>Process mapping</a:t>
            </a:r>
          </a:p>
          <a:p>
            <a:pPr fontAlgn="base">
              <a:spcAft>
                <a:spcPct val="0"/>
              </a:spcAft>
            </a:pPr>
            <a:r>
              <a:rPr lang="en-US" sz="2400" dirty="0"/>
              <a:t>Central resource mapping</a:t>
            </a:r>
          </a:p>
          <a:p>
            <a:pPr fontAlgn="base">
              <a:spcAft>
                <a:spcPct val="0"/>
              </a:spcAft>
            </a:pPr>
            <a:endParaRPr lang="en-US" sz="2400" noProof="0" dirty="0"/>
          </a:p>
          <a:p>
            <a:pPr fontAlgn="base">
              <a:spcAft>
                <a:spcPct val="0"/>
              </a:spcAft>
            </a:pPr>
            <a:endParaRPr lang="en-US" sz="2400" dirty="0"/>
          </a:p>
          <a:p>
            <a:pPr fontAlgn="base">
              <a:spcAft>
                <a:spcPct val="0"/>
              </a:spcAft>
            </a:pPr>
            <a:endParaRPr lang="en-US" sz="2400" noProof="0" dirty="0"/>
          </a:p>
          <a:p>
            <a:pPr fontAlgn="base">
              <a:spcAft>
                <a:spcPct val="0"/>
              </a:spcAft>
            </a:pPr>
            <a:endParaRPr lang="en-US" sz="2400" noProof="0" dirty="0"/>
          </a:p>
        </p:txBody>
      </p:sp>
    </p:spTree>
    <p:extLst>
      <p:ext uri="{BB962C8B-B14F-4D97-AF65-F5344CB8AC3E}">
        <p14:creationId xmlns:p14="http://schemas.microsoft.com/office/powerpoint/2010/main" val="2295824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7173-2B10-39F3-3C00-BBFFD67CACD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D6E1A7-F072-1AA6-2FF5-ACAB91C58A1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8E863CA-B371-27E8-5111-F745699258A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8454BD1-1A4F-0C15-D80A-320A3451E822}"/>
              </a:ext>
            </a:extLst>
          </p:cNvPr>
          <p:cNvSpPr>
            <a:spLocks noGrp="1"/>
          </p:cNvSpPr>
          <p:nvPr>
            <p:ph type="title"/>
          </p:nvPr>
        </p:nvSpPr>
        <p:spPr/>
        <p:txBody>
          <a:bodyPr/>
          <a:lstStyle/>
          <a:p>
            <a:r>
              <a:rPr lang="en-US" noProof="0" dirty="0"/>
              <a:t>Intervention(s) included in this exercise</a:t>
            </a:r>
          </a:p>
        </p:txBody>
      </p:sp>
      <p:sp>
        <p:nvSpPr>
          <p:cNvPr id="8" name="Rectangle 1">
            <a:extLst>
              <a:ext uri="{FF2B5EF4-FFF2-40B4-BE49-F238E27FC236}">
                <a16:creationId xmlns:a16="http://schemas.microsoft.com/office/drawing/2014/main" id="{1BD1C04A-7A2B-DCCE-DAB7-F6079E2417DF}"/>
              </a:ext>
            </a:extLst>
          </p:cNvPr>
          <p:cNvSpPr>
            <a:spLocks noGrp="1" noChangeArrowheads="1"/>
          </p:cNvSpPr>
          <p:nvPr>
            <p:ph idx="1"/>
          </p:nvPr>
        </p:nvSpPr>
        <p:spPr bwMode="auto">
          <a:xfrm>
            <a:off x="838200" y="1723526"/>
            <a:ext cx="10515599" cy="455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intervention(s) included in the costing or budgeting exercise: </a:t>
            </a:r>
          </a:p>
          <a:p>
            <a:pPr fontAlgn="base">
              <a:spcAft>
                <a:spcPct val="0"/>
              </a:spcAft>
            </a:pPr>
            <a:r>
              <a:rPr lang="en-US" sz="2400" b="1" noProof="0" dirty="0"/>
              <a:t>Intervention</a:t>
            </a:r>
            <a:r>
              <a:rPr lang="en-US" sz="2400" noProof="0" dirty="0"/>
              <a:t>: [insert text]</a:t>
            </a:r>
          </a:p>
          <a:p>
            <a:pPr fontAlgn="base">
              <a:spcAft>
                <a:spcPct val="0"/>
              </a:spcAft>
            </a:pPr>
            <a:r>
              <a:rPr lang="en-US" sz="2400" b="1" noProof="0" dirty="0"/>
              <a:t>Objective(s): </a:t>
            </a:r>
            <a:r>
              <a:rPr lang="en-US" sz="2400" noProof="0" dirty="0"/>
              <a:t>[insert text]</a:t>
            </a:r>
          </a:p>
          <a:p>
            <a:pPr fontAlgn="base">
              <a:spcAft>
                <a:spcPct val="0"/>
              </a:spcAft>
            </a:pPr>
            <a:r>
              <a:rPr lang="en-US" sz="2400" b="1" noProof="0" dirty="0"/>
              <a:t>Setting</a:t>
            </a:r>
            <a:r>
              <a:rPr lang="en-US" sz="2400" noProof="0" dirty="0"/>
              <a:t>: [insert text]</a:t>
            </a:r>
          </a:p>
          <a:p>
            <a:pPr fontAlgn="base">
              <a:spcAft>
                <a:spcPct val="0"/>
              </a:spcAft>
            </a:pPr>
            <a:r>
              <a:rPr lang="en-US" sz="2400" b="1" noProof="0" dirty="0"/>
              <a:t>Context</a:t>
            </a:r>
            <a:r>
              <a:rPr lang="en-US" sz="2400" noProof="0" dirty="0"/>
              <a:t>: [insert text]</a:t>
            </a:r>
          </a:p>
          <a:p>
            <a:pPr fontAlgn="base">
              <a:spcAft>
                <a:spcPct val="0"/>
              </a:spcAft>
            </a:pPr>
            <a:r>
              <a:rPr lang="en-US" sz="2400" b="1" noProof="0" dirty="0"/>
              <a:t>Population(s) served</a:t>
            </a:r>
            <a:r>
              <a:rPr lang="en-US" sz="2400" noProof="0" dirty="0"/>
              <a:t>: [insert text]</a:t>
            </a:r>
          </a:p>
          <a:p>
            <a:pPr fontAlgn="base">
              <a:spcAft>
                <a:spcPct val="0"/>
              </a:spcAft>
            </a:pPr>
            <a:r>
              <a:rPr lang="en-US" sz="2400" b="1" noProof="0" dirty="0"/>
              <a:t>Implementing CLO</a:t>
            </a:r>
            <a:r>
              <a:rPr lang="en-US" sz="2400" noProof="0" dirty="0"/>
              <a:t>: [insert text]</a:t>
            </a:r>
          </a:p>
          <a:p>
            <a:pPr fontAlgn="base">
              <a:spcAft>
                <a:spcPct val="0"/>
              </a:spcAft>
            </a:pPr>
            <a:r>
              <a:rPr lang="en-US" sz="2400" b="1" noProof="0" dirty="0"/>
              <a:t>Partner(s): </a:t>
            </a:r>
            <a:r>
              <a:rPr lang="en-US" sz="2400" noProof="0" dirty="0"/>
              <a:t>[insert text]</a:t>
            </a:r>
          </a:p>
          <a:p>
            <a:pPr fontAlgn="base">
              <a:spcAft>
                <a:spcPct val="0"/>
              </a:spcAft>
            </a:pPr>
            <a:r>
              <a:rPr lang="en-US" sz="2400" b="1" noProof="0" dirty="0"/>
              <a:t>Output or outcome indicators</a:t>
            </a:r>
            <a:r>
              <a:rPr lang="en-US" sz="2400" noProof="0" dirty="0"/>
              <a:t>: [insert text]</a:t>
            </a:r>
          </a:p>
        </p:txBody>
      </p:sp>
    </p:spTree>
    <p:extLst>
      <p:ext uri="{BB962C8B-B14F-4D97-AF65-F5344CB8AC3E}">
        <p14:creationId xmlns:p14="http://schemas.microsoft.com/office/powerpoint/2010/main" val="2816694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708EE-E24C-69BD-EEDB-9B42042E84B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7CD26B-2D3B-402D-8970-824DA89EAFB8}"/>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70B104D-6E5B-760D-DFDB-EAFCACF3062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539A146-EA2D-48A0-B2C3-D2BC181DA17C}"/>
              </a:ext>
            </a:extLst>
          </p:cNvPr>
          <p:cNvSpPr>
            <a:spLocks noGrp="1"/>
          </p:cNvSpPr>
          <p:nvPr>
            <p:ph type="title"/>
          </p:nvPr>
        </p:nvSpPr>
        <p:spPr/>
        <p:txBody>
          <a:bodyPr/>
          <a:lstStyle/>
          <a:p>
            <a:r>
              <a:rPr lang="en-US" noProof="0" dirty="0"/>
              <a:t>Defining exercise purpose and scope</a:t>
            </a:r>
          </a:p>
        </p:txBody>
      </p:sp>
      <p:sp>
        <p:nvSpPr>
          <p:cNvPr id="8" name="Rectangle 1">
            <a:extLst>
              <a:ext uri="{FF2B5EF4-FFF2-40B4-BE49-F238E27FC236}">
                <a16:creationId xmlns:a16="http://schemas.microsoft.com/office/drawing/2014/main" id="{44DB2A87-6A20-07C1-90DC-C17D3CCFB415}"/>
              </a:ext>
            </a:extLst>
          </p:cNvPr>
          <p:cNvSpPr>
            <a:spLocks noGrp="1" noChangeArrowheads="1"/>
          </p:cNvSpPr>
          <p:nvPr>
            <p:ph idx="1"/>
          </p:nvPr>
        </p:nvSpPr>
        <p:spPr bwMode="auto">
          <a:xfrm>
            <a:off x="838200" y="1843240"/>
            <a:ext cx="10515599" cy="43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noProof="0" dirty="0"/>
              <a:t>Complete this slide to describe the purpose and scope of the exercise. </a:t>
            </a:r>
          </a:p>
          <a:p>
            <a:pPr fontAlgn="base">
              <a:spcAft>
                <a:spcPct val="0"/>
              </a:spcAft>
            </a:pPr>
            <a:r>
              <a:rPr lang="en-US" sz="2400" b="1" noProof="0" dirty="0"/>
              <a:t>Purpose</a:t>
            </a:r>
            <a:r>
              <a:rPr lang="en-US" sz="2400" noProof="0" dirty="0"/>
              <a:t>: [insert text]</a:t>
            </a:r>
          </a:p>
          <a:p>
            <a:pPr fontAlgn="base">
              <a:spcAft>
                <a:spcPct val="0"/>
              </a:spcAft>
            </a:pPr>
            <a:r>
              <a:rPr lang="en-US" sz="2400" b="1" noProof="0" dirty="0"/>
              <a:t>Perspective: </a:t>
            </a:r>
            <a:r>
              <a:rPr lang="en-US" sz="2400" noProof="0" dirty="0"/>
              <a:t>[insert text]</a:t>
            </a:r>
          </a:p>
          <a:p>
            <a:pPr fontAlgn="base">
              <a:spcAft>
                <a:spcPct val="0"/>
              </a:spcAft>
            </a:pPr>
            <a:r>
              <a:rPr lang="en-US" sz="2400" b="1" noProof="0" dirty="0"/>
              <a:t>Time horizon</a:t>
            </a:r>
            <a:r>
              <a:rPr lang="en-US" sz="2400" noProof="0" dirty="0"/>
              <a:t>: [insert text]</a:t>
            </a:r>
          </a:p>
          <a:p>
            <a:pPr fontAlgn="base">
              <a:spcAft>
                <a:spcPct val="0"/>
              </a:spcAft>
            </a:pPr>
            <a:r>
              <a:rPr lang="en-US" sz="2400" b="1" noProof="0" dirty="0"/>
              <a:t>Types of costs: </a:t>
            </a:r>
            <a:r>
              <a:rPr lang="en-US" sz="2400" noProof="0" dirty="0"/>
              <a:t>[financial or economic, best practice vs. observed practice, full or incremental]</a:t>
            </a:r>
          </a:p>
          <a:p>
            <a:pPr fontAlgn="base">
              <a:spcAft>
                <a:spcPct val="0"/>
              </a:spcAft>
            </a:pPr>
            <a:r>
              <a:rPr lang="en-US" sz="2400" b="1" noProof="0" dirty="0"/>
              <a:t>Types &amp; Levels of inputs: </a:t>
            </a:r>
            <a:r>
              <a:rPr lang="en-US" sz="2400" noProof="0" dirty="0"/>
              <a:t>[above-intervention, intervention or participant costs, capital and/or recurrent]</a:t>
            </a:r>
          </a:p>
          <a:p>
            <a:pPr marL="0" indent="0" fontAlgn="base">
              <a:spcAft>
                <a:spcPct val="0"/>
              </a:spcAft>
              <a:buNone/>
            </a:pPr>
            <a:endParaRPr lang="en-US" sz="2400" noProof="0" dirty="0"/>
          </a:p>
          <a:p>
            <a:pPr marL="0" indent="0" fontAlgn="base">
              <a:spcAft>
                <a:spcPct val="0"/>
              </a:spcAft>
              <a:buNone/>
            </a:pPr>
            <a:endParaRPr lang="en-US" sz="2400" noProof="0" dirty="0"/>
          </a:p>
        </p:txBody>
      </p:sp>
    </p:spTree>
    <p:extLst>
      <p:ext uri="{BB962C8B-B14F-4D97-AF65-F5344CB8AC3E}">
        <p14:creationId xmlns:p14="http://schemas.microsoft.com/office/powerpoint/2010/main" val="4007852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F3AB-78EF-8948-8A3A-8318AD253D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7F4054-55DB-CFF2-A804-B940D41CD4E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D67FB7D-26DA-BB85-3281-729655F8CC4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838D42-7523-B8AE-AC18-83DE21754B47}"/>
              </a:ext>
            </a:extLst>
          </p:cNvPr>
          <p:cNvSpPr>
            <a:spLocks noGrp="1"/>
          </p:cNvSpPr>
          <p:nvPr>
            <p:ph type="title"/>
          </p:nvPr>
        </p:nvSpPr>
        <p:spPr/>
        <p:txBody>
          <a:bodyPr/>
          <a:lstStyle/>
          <a:p>
            <a:r>
              <a:rPr lang="en-US" noProof="0" dirty="0"/>
              <a:t>Identifying direct resources: process mapping</a:t>
            </a:r>
          </a:p>
        </p:txBody>
      </p:sp>
      <p:sp>
        <p:nvSpPr>
          <p:cNvPr id="8" name="Rectangle 1">
            <a:extLst>
              <a:ext uri="{FF2B5EF4-FFF2-40B4-BE49-F238E27FC236}">
                <a16:creationId xmlns:a16="http://schemas.microsoft.com/office/drawing/2014/main" id="{0CF89539-7A01-0DF2-8E41-6A11C324797F}"/>
              </a:ext>
            </a:extLst>
          </p:cNvPr>
          <p:cNvSpPr>
            <a:spLocks noGrp="1" noChangeArrowheads="1"/>
          </p:cNvSpPr>
          <p:nvPr>
            <p:ph idx="1"/>
          </p:nvPr>
        </p:nvSpPr>
        <p:spPr bwMode="auto">
          <a:xfrm>
            <a:off x="838200" y="2073559"/>
            <a:ext cx="10515599" cy="385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b="1" noProof="0" dirty="0"/>
              <a:t>Purpose</a:t>
            </a:r>
            <a:r>
              <a:rPr lang="en-US" sz="2400" noProof="0" dirty="0"/>
              <a:t>: Identify how interventions are delivered and what resources are used or required. </a:t>
            </a:r>
          </a:p>
          <a:p>
            <a:pPr fontAlgn="base">
              <a:spcAft>
                <a:spcPct val="0"/>
              </a:spcAft>
            </a:pPr>
            <a:r>
              <a:rPr lang="en-US" sz="2400" dirty="0"/>
              <a:t>Step-by-step documentation of intervention delivery</a:t>
            </a:r>
          </a:p>
          <a:p>
            <a:r>
              <a:rPr lang="en-US" sz="2400" dirty="0"/>
              <a:t>Captures </a:t>
            </a:r>
            <a:r>
              <a:rPr lang="en-US" sz="2400" i="1" dirty="0"/>
              <a:t>who</a:t>
            </a:r>
            <a:r>
              <a:rPr lang="en-US" sz="2400" dirty="0"/>
              <a:t>, </a:t>
            </a:r>
            <a:r>
              <a:rPr lang="en-US" sz="2400" i="1" dirty="0"/>
              <a:t>where</a:t>
            </a:r>
            <a:r>
              <a:rPr lang="en-US" sz="2400" dirty="0"/>
              <a:t>, and </a:t>
            </a:r>
            <a:r>
              <a:rPr lang="en-US" sz="2400" i="1" dirty="0"/>
              <a:t>what</a:t>
            </a:r>
            <a:r>
              <a:rPr lang="en-US" sz="2400" dirty="0"/>
              <a:t> resources are involved</a:t>
            </a:r>
          </a:p>
          <a:p>
            <a:r>
              <a:rPr lang="en-US" sz="2400" dirty="0"/>
              <a:t>Ensures all inputs (staff time, space, supplies, equipment) are identified</a:t>
            </a:r>
          </a:p>
          <a:p>
            <a:r>
              <a:rPr lang="en-US" sz="2400" dirty="0"/>
              <a:t>Provides first draft for data collection planning, but to be validated later with observations</a:t>
            </a:r>
          </a:p>
          <a:p>
            <a:r>
              <a:rPr lang="en-US" sz="2400" dirty="0"/>
              <a:t>Helps understand variation across sites or delivery models</a:t>
            </a:r>
          </a:p>
          <a:p>
            <a:pPr marL="0" indent="0">
              <a:buNone/>
            </a:pPr>
            <a:endParaRPr lang="en-US" sz="2400" dirty="0"/>
          </a:p>
        </p:txBody>
      </p:sp>
    </p:spTree>
    <p:extLst>
      <p:ext uri="{BB962C8B-B14F-4D97-AF65-F5344CB8AC3E}">
        <p14:creationId xmlns:p14="http://schemas.microsoft.com/office/powerpoint/2010/main" val="1294106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53F5C-3348-910D-027C-A1F3307B284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8C7635-0D79-EC44-1CB9-A2A2A045387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C526EFB4-B008-FD05-9765-CB0E32A20B48}"/>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C1A9BBC-FBAB-B305-224C-AF56CA5103DC}"/>
              </a:ext>
            </a:extLst>
          </p:cNvPr>
          <p:cNvSpPr>
            <a:spLocks noGrp="1"/>
          </p:cNvSpPr>
          <p:nvPr>
            <p:ph type="title"/>
          </p:nvPr>
        </p:nvSpPr>
        <p:spPr/>
        <p:txBody>
          <a:bodyPr/>
          <a:lstStyle/>
          <a:p>
            <a:r>
              <a:rPr lang="en-US" dirty="0"/>
              <a:t>P</a:t>
            </a:r>
            <a:r>
              <a:rPr lang="en-US" noProof="0" dirty="0" err="1"/>
              <a:t>rocess</a:t>
            </a:r>
            <a:r>
              <a:rPr lang="en-US" noProof="0" dirty="0"/>
              <a:t> mapping: exercise</a:t>
            </a:r>
          </a:p>
        </p:txBody>
      </p:sp>
      <p:pic>
        <p:nvPicPr>
          <p:cNvPr id="6" name="drawing">
            <a:extLst>
              <a:ext uri="{FF2B5EF4-FFF2-40B4-BE49-F238E27FC236}">
                <a16:creationId xmlns:a16="http://schemas.microsoft.com/office/drawing/2014/main" id="{2FE60260-BD26-7709-AF68-4A9AF994FD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300" y="1502228"/>
            <a:ext cx="9238546" cy="4834799"/>
          </a:xfrm>
          <a:prstGeom prst="rect">
            <a:avLst/>
          </a:prstGeom>
        </p:spPr>
      </p:pic>
    </p:spTree>
    <p:extLst>
      <p:ext uri="{BB962C8B-B14F-4D97-AF65-F5344CB8AC3E}">
        <p14:creationId xmlns:p14="http://schemas.microsoft.com/office/powerpoint/2010/main" val="333200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1A798-2AC6-F471-E6BC-2F31C6C730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3596075-15C5-8F35-23F3-C91C42A7130D}"/>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AE950FA7-2748-D56D-F067-209A87AD348C}"/>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2BBC1D9-8CAD-7DA5-0D66-075DF5C606A5}"/>
              </a:ext>
            </a:extLst>
          </p:cNvPr>
          <p:cNvSpPr>
            <a:spLocks noGrp="1"/>
          </p:cNvSpPr>
          <p:nvPr>
            <p:ph type="title"/>
          </p:nvPr>
        </p:nvSpPr>
        <p:spPr>
          <a:xfrm>
            <a:off x="829128" y="2346551"/>
            <a:ext cx="10515600" cy="1325563"/>
          </a:xfrm>
        </p:spPr>
        <p:txBody>
          <a:bodyPr/>
          <a:lstStyle/>
          <a:p>
            <a:r>
              <a:rPr lang="en-US" noProof="0" dirty="0"/>
              <a:t>Welcome &amp; introductions</a:t>
            </a:r>
          </a:p>
        </p:txBody>
      </p:sp>
    </p:spTree>
    <p:extLst>
      <p:ext uri="{BB962C8B-B14F-4D97-AF65-F5344CB8AC3E}">
        <p14:creationId xmlns:p14="http://schemas.microsoft.com/office/powerpoint/2010/main" val="196126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A88F-4A2E-C628-5BF2-A8E971BAB1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39C2F5-0C27-E8DD-6FEB-F5DE904D652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877E477-BADA-FF2A-C6C5-C62F8E6DE8D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717D224-2825-016B-CCA5-F75D20644336}"/>
              </a:ext>
            </a:extLst>
          </p:cNvPr>
          <p:cNvSpPr>
            <a:spLocks noGrp="1"/>
          </p:cNvSpPr>
          <p:nvPr>
            <p:ph type="title"/>
          </p:nvPr>
        </p:nvSpPr>
        <p:spPr/>
        <p:txBody>
          <a:bodyPr/>
          <a:lstStyle/>
          <a:p>
            <a:r>
              <a:rPr lang="en-US" dirty="0"/>
              <a:t>P</a:t>
            </a:r>
            <a:r>
              <a:rPr lang="en-US" noProof="0" dirty="0" err="1"/>
              <a:t>rocess</a:t>
            </a:r>
            <a:r>
              <a:rPr lang="en-US" noProof="0" dirty="0"/>
              <a:t> mapping: exercise</a:t>
            </a:r>
          </a:p>
        </p:txBody>
      </p:sp>
      <p:sp>
        <p:nvSpPr>
          <p:cNvPr id="7" name="Content Placeholder 6">
            <a:extLst>
              <a:ext uri="{FF2B5EF4-FFF2-40B4-BE49-F238E27FC236}">
                <a16:creationId xmlns:a16="http://schemas.microsoft.com/office/drawing/2014/main" id="{655A7972-36E8-B51B-C14B-725AD857F89C}"/>
              </a:ext>
            </a:extLst>
          </p:cNvPr>
          <p:cNvSpPr>
            <a:spLocks noGrp="1"/>
          </p:cNvSpPr>
          <p:nvPr>
            <p:ph idx="1"/>
          </p:nvPr>
        </p:nvSpPr>
        <p:spPr/>
        <p:txBody>
          <a:bodyPr/>
          <a:lstStyle/>
          <a:p>
            <a:endParaRPr lang="en-US"/>
          </a:p>
        </p:txBody>
      </p:sp>
      <p:pic>
        <p:nvPicPr>
          <p:cNvPr id="8" name="Picture 7" descr="A screenshot of a computer screen&#10;&#10;Description automatically generated">
            <a:extLst>
              <a:ext uri="{FF2B5EF4-FFF2-40B4-BE49-F238E27FC236}">
                <a16:creationId xmlns:a16="http://schemas.microsoft.com/office/drawing/2014/main" id="{D91CED6D-518F-67EE-7D3C-E47A8DC4F1E6}"/>
              </a:ext>
            </a:extLst>
          </p:cNvPr>
          <p:cNvPicPr>
            <a:picLocks noChangeAspect="1"/>
          </p:cNvPicPr>
          <p:nvPr/>
        </p:nvPicPr>
        <p:blipFill>
          <a:blip r:embed="rId3"/>
          <a:stretch>
            <a:fillRect/>
          </a:stretch>
        </p:blipFill>
        <p:spPr>
          <a:xfrm>
            <a:off x="370114" y="1690688"/>
            <a:ext cx="11724681" cy="4761706"/>
          </a:xfrm>
          <a:prstGeom prst="rect">
            <a:avLst/>
          </a:prstGeom>
        </p:spPr>
      </p:pic>
    </p:spTree>
    <p:extLst>
      <p:ext uri="{BB962C8B-B14F-4D97-AF65-F5344CB8AC3E}">
        <p14:creationId xmlns:p14="http://schemas.microsoft.com/office/powerpoint/2010/main" val="4042189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1498-E988-FAA2-2C2E-B86E5E3DB6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E1B7C02-3F83-CD75-8F64-B7A38D68F570}"/>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16A418E-C738-6F59-728B-F4559DE8344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738E8E9-FFC3-958C-3AF0-63D591EADC09}"/>
              </a:ext>
            </a:extLst>
          </p:cNvPr>
          <p:cNvSpPr>
            <a:spLocks noGrp="1"/>
          </p:cNvSpPr>
          <p:nvPr>
            <p:ph type="title"/>
          </p:nvPr>
        </p:nvSpPr>
        <p:spPr/>
        <p:txBody>
          <a:bodyPr/>
          <a:lstStyle/>
          <a:p>
            <a:r>
              <a:rPr lang="en-US" noProof="0" dirty="0"/>
              <a:t>Identifying above-intervention inputs: central resource mapping</a:t>
            </a:r>
          </a:p>
        </p:txBody>
      </p:sp>
      <p:sp>
        <p:nvSpPr>
          <p:cNvPr id="8" name="Rectangle 1">
            <a:extLst>
              <a:ext uri="{FF2B5EF4-FFF2-40B4-BE49-F238E27FC236}">
                <a16:creationId xmlns:a16="http://schemas.microsoft.com/office/drawing/2014/main" id="{55F399C7-4897-D0BB-1710-AFB5D800E047}"/>
              </a:ext>
            </a:extLst>
          </p:cNvPr>
          <p:cNvSpPr>
            <a:spLocks noGrp="1" noChangeArrowheads="1"/>
          </p:cNvSpPr>
          <p:nvPr>
            <p:ph idx="1"/>
          </p:nvPr>
        </p:nvSpPr>
        <p:spPr bwMode="auto">
          <a:xfrm>
            <a:off x="838200" y="2035602"/>
            <a:ext cx="10515599" cy="393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sz="2400" b="1" noProof="0" dirty="0"/>
              <a:t>Purpose</a:t>
            </a:r>
            <a:r>
              <a:rPr lang="en-US" sz="2400" noProof="0" dirty="0"/>
              <a:t>: Identify cross-cutting resources that enable all interventions and that will need to be included in the costing/budgeting later</a:t>
            </a:r>
          </a:p>
          <a:p>
            <a:pPr fontAlgn="base">
              <a:spcAft>
                <a:spcPct val="0"/>
              </a:spcAft>
            </a:pPr>
            <a:r>
              <a:rPr lang="en-US" sz="2400" dirty="0"/>
              <a:t>Identify staff, office rent, utilities, security, shared services (cleaning, waste disposal), shared equipment, vehicles, compliance costs (taxes, registration, audit fees), donated or seconded resources (free office space, staff paid by other stakeholders), organizational events (planning retreats). </a:t>
            </a:r>
          </a:p>
          <a:p>
            <a:pPr fontAlgn="base">
              <a:spcAft>
                <a:spcPct val="0"/>
              </a:spcAft>
            </a:pPr>
            <a:r>
              <a:rPr lang="en-US" sz="2400" dirty="0"/>
              <a:t>Focus on big-ticket items with the greatest impact on total costs</a:t>
            </a:r>
          </a:p>
          <a:p>
            <a:pPr fontAlgn="base">
              <a:spcAft>
                <a:spcPct val="0"/>
              </a:spcAft>
            </a:pPr>
            <a:r>
              <a:rPr lang="en-US" sz="2400" dirty="0"/>
              <a:t>No need to quantify or assign costs yet, just identify these central resources that will need to be included in the exercise. </a:t>
            </a:r>
          </a:p>
          <a:p>
            <a:pPr marL="0" indent="0">
              <a:buNone/>
            </a:pPr>
            <a:endParaRPr lang="en-US" sz="2400" dirty="0"/>
          </a:p>
        </p:txBody>
      </p:sp>
    </p:spTree>
    <p:extLst>
      <p:ext uri="{BB962C8B-B14F-4D97-AF65-F5344CB8AC3E}">
        <p14:creationId xmlns:p14="http://schemas.microsoft.com/office/powerpoint/2010/main" val="1788223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FD0B-98F4-B601-8B0F-31A92208455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A586D6-647B-26A4-1897-7894DCF26034}"/>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A91E4A52-008C-9B09-E2B9-05D6E4AA4D1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530E150-3981-1779-6FAC-7F975A4B4EB0}"/>
              </a:ext>
            </a:extLst>
          </p:cNvPr>
          <p:cNvSpPr>
            <a:spLocks noGrp="1"/>
          </p:cNvSpPr>
          <p:nvPr>
            <p:ph type="title"/>
          </p:nvPr>
        </p:nvSpPr>
        <p:spPr/>
        <p:txBody>
          <a:bodyPr/>
          <a:lstStyle/>
          <a:p>
            <a:r>
              <a:rPr lang="en-US" dirty="0"/>
              <a:t>Central resource</a:t>
            </a:r>
            <a:r>
              <a:rPr lang="en-US" noProof="0" dirty="0"/>
              <a:t> mapping: exercise</a:t>
            </a:r>
          </a:p>
        </p:txBody>
      </p:sp>
      <p:pic>
        <p:nvPicPr>
          <p:cNvPr id="5" name="drawing">
            <a:extLst>
              <a:ext uri="{FF2B5EF4-FFF2-40B4-BE49-F238E27FC236}">
                <a16:creationId xmlns:a16="http://schemas.microsoft.com/office/drawing/2014/main" id="{5148CF28-487B-38B3-7FAF-D9E694B522B8}"/>
              </a:ext>
            </a:extLst>
          </p:cNvPr>
          <p:cNvPicPr>
            <a:picLocks noChangeAspect="1"/>
          </p:cNvPicPr>
          <p:nvPr/>
        </p:nvPicPr>
        <p:blipFill>
          <a:blip r:embed="rId3">
            <a:extLst>
              <a:ext uri="{28A0092B-C50C-407E-A947-70E740481C1C}">
                <a14:useLocalDpi xmlns:a14="http://schemas.microsoft.com/office/drawing/2010/main" val="0"/>
              </a:ext>
            </a:extLst>
          </a:blip>
          <a:srcRect b="3439"/>
          <a:stretch>
            <a:fillRect/>
          </a:stretch>
        </p:blipFill>
        <p:spPr>
          <a:xfrm>
            <a:off x="1238250" y="1346559"/>
            <a:ext cx="9911426" cy="5373220"/>
          </a:xfrm>
          <a:prstGeom prst="rect">
            <a:avLst/>
          </a:prstGeom>
        </p:spPr>
      </p:pic>
    </p:spTree>
    <p:extLst>
      <p:ext uri="{BB962C8B-B14F-4D97-AF65-F5344CB8AC3E}">
        <p14:creationId xmlns:p14="http://schemas.microsoft.com/office/powerpoint/2010/main" val="4196861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0724-4EAF-0364-3623-1C81758A15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4E6D5A-2C2D-E762-0BE1-B02C5C1018D7}"/>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B35BAFC4-8EE5-94FE-6694-B8A6B061223A}"/>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AB63581-0C29-5026-26A7-30871D62FB91}"/>
              </a:ext>
            </a:extLst>
          </p:cNvPr>
          <p:cNvSpPr>
            <a:spLocks noGrp="1"/>
          </p:cNvSpPr>
          <p:nvPr>
            <p:ph type="title"/>
          </p:nvPr>
        </p:nvSpPr>
        <p:spPr>
          <a:xfrm>
            <a:off x="829128" y="2346551"/>
            <a:ext cx="10515600" cy="1325563"/>
          </a:xfrm>
        </p:spPr>
        <p:txBody>
          <a:bodyPr/>
          <a:lstStyle/>
          <a:p>
            <a:r>
              <a:rPr lang="en-US" noProof="0" dirty="0"/>
              <a:t>Costing methodology</a:t>
            </a:r>
          </a:p>
        </p:txBody>
      </p:sp>
    </p:spTree>
    <p:extLst>
      <p:ext uri="{BB962C8B-B14F-4D97-AF65-F5344CB8AC3E}">
        <p14:creationId xmlns:p14="http://schemas.microsoft.com/office/powerpoint/2010/main" val="1678859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5818-EE4C-DFEE-8FA3-072E110B6EA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8636FC-53A4-C9FA-4676-700DDC7A936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C9E8ADC-EC73-00D9-CAD0-5FD733DC170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DE48DEB-308D-E71F-8D22-4FA138A7CC1D}"/>
              </a:ext>
            </a:extLst>
          </p:cNvPr>
          <p:cNvSpPr>
            <a:spLocks noGrp="1"/>
          </p:cNvSpPr>
          <p:nvPr>
            <p:ph type="title"/>
          </p:nvPr>
        </p:nvSpPr>
        <p:spPr/>
        <p:txBody>
          <a:bodyPr/>
          <a:lstStyle/>
          <a:p>
            <a:r>
              <a:rPr lang="en-US" noProof="0" dirty="0"/>
              <a:t>Methodological approach</a:t>
            </a:r>
          </a:p>
        </p:txBody>
      </p:sp>
      <p:sp>
        <p:nvSpPr>
          <p:cNvPr id="6" name="Content Placeholder 5">
            <a:extLst>
              <a:ext uri="{FF2B5EF4-FFF2-40B4-BE49-F238E27FC236}">
                <a16:creationId xmlns:a16="http://schemas.microsoft.com/office/drawing/2014/main" id="{9E10756C-BD25-F958-E72C-FC1235BCECBE}"/>
              </a:ext>
            </a:extLst>
          </p:cNvPr>
          <p:cNvSpPr txBox="1">
            <a:spLocks/>
          </p:cNvSpPr>
          <p:nvPr/>
        </p:nvSpPr>
        <p:spPr>
          <a:xfrm>
            <a:off x="838200" y="1825625"/>
            <a:ext cx="105155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7" name="Content Placeholder 5">
            <a:extLst>
              <a:ext uri="{FF2B5EF4-FFF2-40B4-BE49-F238E27FC236}">
                <a16:creationId xmlns:a16="http://schemas.microsoft.com/office/drawing/2014/main" id="{2067E4E3-5A60-D088-37AB-8E109AF12AE8}"/>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graphicFrame>
        <p:nvGraphicFramePr>
          <p:cNvPr id="9" name="Diagram 8">
            <a:extLst>
              <a:ext uri="{FF2B5EF4-FFF2-40B4-BE49-F238E27FC236}">
                <a16:creationId xmlns:a16="http://schemas.microsoft.com/office/drawing/2014/main" id="{43319B8F-3418-8996-27C5-D4DC035E942F}"/>
              </a:ext>
            </a:extLst>
          </p:cNvPr>
          <p:cNvGraphicFramePr/>
          <p:nvPr>
            <p:extLst>
              <p:ext uri="{D42A27DB-BD31-4B8C-83A1-F6EECF244321}">
                <p14:modId xmlns:p14="http://schemas.microsoft.com/office/powerpoint/2010/main" val="1104874635"/>
              </p:ext>
            </p:extLst>
          </p:nvPr>
        </p:nvGraphicFramePr>
        <p:xfrm>
          <a:off x="1981423" y="1541169"/>
          <a:ext cx="83740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Bent-Up 9">
            <a:extLst>
              <a:ext uri="{FF2B5EF4-FFF2-40B4-BE49-F238E27FC236}">
                <a16:creationId xmlns:a16="http://schemas.microsoft.com/office/drawing/2014/main" id="{6455E583-7915-EFD4-185F-050644BE65F4}"/>
              </a:ext>
            </a:extLst>
          </p:cNvPr>
          <p:cNvSpPr/>
          <p:nvPr/>
        </p:nvSpPr>
        <p:spPr>
          <a:xfrm rot="16200000">
            <a:off x="7043068" y="3487238"/>
            <a:ext cx="1128272" cy="927033"/>
          </a:xfrm>
          <a:prstGeom prst="bentUpArrow">
            <a:avLst>
              <a:gd name="adj1" fmla="val 32840"/>
              <a:gd name="adj2" fmla="val 25000"/>
              <a:gd name="adj3" fmla="val 35780"/>
            </a:avLst>
          </a:prstGeom>
          <a:solidFill>
            <a:srgbClr val="58A8D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defPPr>
              <a:defRPr lang="en-CH"/>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n-GB"/>
          </a:p>
        </p:txBody>
      </p:sp>
      <p:sp>
        <p:nvSpPr>
          <p:cNvPr id="11" name="Arrow: Bent-Up 10">
            <a:extLst>
              <a:ext uri="{FF2B5EF4-FFF2-40B4-BE49-F238E27FC236}">
                <a16:creationId xmlns:a16="http://schemas.microsoft.com/office/drawing/2014/main" id="{DDA2090A-3E3C-5B78-D8FF-36A60CA94755}"/>
              </a:ext>
            </a:extLst>
          </p:cNvPr>
          <p:cNvSpPr/>
          <p:nvPr/>
        </p:nvSpPr>
        <p:spPr>
          <a:xfrm rot="16200000">
            <a:off x="5604306" y="2015553"/>
            <a:ext cx="1128272" cy="927033"/>
          </a:xfrm>
          <a:prstGeom prst="bentUpArrow">
            <a:avLst>
              <a:gd name="adj1" fmla="val 32840"/>
              <a:gd name="adj2" fmla="val 25000"/>
              <a:gd name="adj3" fmla="val 35780"/>
            </a:avLst>
          </a:prstGeom>
          <a:solidFill>
            <a:srgbClr val="58A8D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defPPr>
              <a:defRPr lang="en-CH"/>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n-GB"/>
          </a:p>
        </p:txBody>
      </p:sp>
      <p:sp>
        <p:nvSpPr>
          <p:cNvPr id="12" name="TextBox 17">
            <a:extLst>
              <a:ext uri="{FF2B5EF4-FFF2-40B4-BE49-F238E27FC236}">
                <a16:creationId xmlns:a16="http://schemas.microsoft.com/office/drawing/2014/main" id="{3DD3023E-CD21-25E5-09DA-86A176D8B0B8}"/>
              </a:ext>
            </a:extLst>
          </p:cNvPr>
          <p:cNvSpPr txBox="1"/>
          <p:nvPr/>
        </p:nvSpPr>
        <p:spPr>
          <a:xfrm>
            <a:off x="8359682" y="1709130"/>
            <a:ext cx="3022899" cy="830997"/>
          </a:xfrm>
          <a:prstGeom prst="rect">
            <a:avLst/>
          </a:prstGeom>
          <a:noFill/>
        </p:spPr>
        <p:txBody>
          <a:bodyPr wrap="square" numCol="1" spcCol="45720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spcBef>
                <a:spcPts val="0"/>
              </a:spcBef>
              <a:spcAft>
                <a:spcPts val="0"/>
              </a:spcAft>
            </a:pPr>
            <a:r>
              <a:rPr lang="en-US" sz="2400" b="1" dirty="0" err="1">
                <a:solidFill>
                  <a:srgbClr val="58A8D6"/>
                </a:solidFill>
                <a:latin typeface="Calibri" panose="020F0502020204030204" pitchFamily="34" charset="0"/>
                <a:ea typeface="Calibri" panose="020F0502020204030204" pitchFamily="34" charset="0"/>
                <a:cs typeface="Times New Roman" panose="02020603050405020304" pitchFamily="18" charset="0"/>
              </a:rPr>
              <a:t>Ascending</a:t>
            </a:r>
            <a:endParaRPr lang="en-US" sz="2400" b="1" dirty="0">
              <a:solidFill>
                <a:srgbClr val="58A8D6"/>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pPr>
            <a:r>
              <a:rPr lang="en-US" sz="2400" b="1" dirty="0">
                <a:solidFill>
                  <a:srgbClr val="58A8D6"/>
                </a:solidFill>
                <a:latin typeface="Calibri" panose="020F0502020204030204" pitchFamily="34" charset="0"/>
                <a:ea typeface="Calibri" panose="020F0502020204030204" pitchFamily="34" charset="0"/>
                <a:cs typeface="Times New Roman" panose="02020603050405020304" pitchFamily="18" charset="0"/>
              </a:rPr>
              <a:t> (bottom </a:t>
            </a:r>
            <a:r>
              <a:rPr lang="en-US" sz="2400" b="1" dirty="0" err="1">
                <a:solidFill>
                  <a:srgbClr val="58A8D6"/>
                </a:solidFill>
                <a:latin typeface="Calibri" panose="020F0502020204030204" pitchFamily="34" charset="0"/>
                <a:ea typeface="Calibri" panose="020F0502020204030204" pitchFamily="34" charset="0"/>
                <a:cs typeface="Times New Roman" panose="02020603050405020304" pitchFamily="18" charset="0"/>
              </a:rPr>
              <a:t>to </a:t>
            </a:r>
            <a:r>
              <a:rPr lang="en-US" sz="2400" b="1" dirty="0">
                <a:solidFill>
                  <a:srgbClr val="58A8D6"/>
                </a:solidFill>
                <a:latin typeface="Calibri" panose="020F0502020204030204" pitchFamily="34" charset="0"/>
                <a:ea typeface="Calibri" panose="020F0502020204030204" pitchFamily="34" charset="0"/>
                <a:cs typeface="Times New Roman" panose="02020603050405020304" pitchFamily="18" charset="0"/>
              </a:rPr>
              <a:t>top)</a:t>
            </a:r>
            <a:endParaRPr lang="en-US" sz="2400" b="1" i="1" dirty="0">
              <a:solidFill>
                <a:srgbClr val="58A8D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8">
            <a:extLst>
              <a:ext uri="{FF2B5EF4-FFF2-40B4-BE49-F238E27FC236}">
                <a16:creationId xmlns:a16="http://schemas.microsoft.com/office/drawing/2014/main" id="{875DDC7F-A7EA-3927-9D76-024D4CBFDDA4}"/>
              </a:ext>
            </a:extLst>
          </p:cNvPr>
          <p:cNvSpPr txBox="1"/>
          <p:nvPr/>
        </p:nvSpPr>
        <p:spPr>
          <a:xfrm>
            <a:off x="8359682" y="2613392"/>
            <a:ext cx="3788512" cy="1631216"/>
          </a:xfrm>
          <a:prstGeom prst="rect">
            <a:avLst/>
          </a:prstGeom>
          <a:noFill/>
        </p:spPr>
        <p:txBody>
          <a:bodyPr wrap="square" numCol="1" spcCol="45720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Measure and evaluate all the </a:t>
            </a:r>
            <a:r>
              <a:rPr lang="en-US" sz="2000" b="1" dirty="0">
                <a:latin typeface="Calibri" panose="020F0502020204030204" pitchFamily="34" charset="0"/>
                <a:ea typeface="Calibri" panose="020F0502020204030204" pitchFamily="34" charset="0"/>
                <a:cs typeface="Times New Roman" panose="02020603050405020304" pitchFamily="18" charset="0"/>
              </a:rPr>
              <a:t>resources (inputs) used </a:t>
            </a:r>
            <a:r>
              <a:rPr lang="en-US" sz="2000" dirty="0">
                <a:latin typeface="Calibri" panose="020F0502020204030204" pitchFamily="34" charset="0"/>
                <a:ea typeface="Calibri" panose="020F0502020204030204" pitchFamily="34" charset="0"/>
                <a:cs typeface="Times New Roman" panose="02020603050405020304" pitchFamily="18" charset="0"/>
              </a:rPr>
              <a:t>in an intervention and </a:t>
            </a:r>
            <a:r>
              <a:rPr lang="en-US" sz="2000" b="1" dirty="0">
                <a:latin typeface="Calibri" panose="020F0502020204030204" pitchFamily="34" charset="0"/>
                <a:ea typeface="Calibri" panose="020F0502020204030204" pitchFamily="34" charset="0"/>
                <a:cs typeface="Times New Roman" panose="02020603050405020304" pitchFamily="18" charset="0"/>
              </a:rPr>
              <a:t>aggregate </a:t>
            </a:r>
            <a:r>
              <a:rPr lang="en-US" sz="2000" dirty="0">
                <a:latin typeface="Calibri" panose="020F0502020204030204" pitchFamily="34" charset="0"/>
                <a:ea typeface="Calibri" panose="020F0502020204030204" pitchFamily="34" charset="0"/>
                <a:cs typeface="Times New Roman" panose="02020603050405020304" pitchFamily="18" charset="0"/>
              </a:rPr>
              <a:t>them to obtain total costs and average unit costs.</a:t>
            </a:r>
          </a:p>
        </p:txBody>
      </p:sp>
      <p:sp>
        <p:nvSpPr>
          <p:cNvPr id="14" name="TextBox 6">
            <a:extLst>
              <a:ext uri="{FF2B5EF4-FFF2-40B4-BE49-F238E27FC236}">
                <a16:creationId xmlns:a16="http://schemas.microsoft.com/office/drawing/2014/main" id="{001F7E81-24AB-FA80-1CC9-F4A31848BC87}"/>
              </a:ext>
            </a:extLst>
          </p:cNvPr>
          <p:cNvSpPr txBox="1"/>
          <p:nvPr/>
        </p:nvSpPr>
        <p:spPr>
          <a:xfrm>
            <a:off x="682344" y="1706865"/>
            <a:ext cx="2315137" cy="830997"/>
          </a:xfrm>
          <a:prstGeom prst="rect">
            <a:avLst/>
          </a:prstGeom>
          <a:noFill/>
        </p:spPr>
        <p:txBody>
          <a:bodyPr wrap="square" numCol="1" spcCol="45720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spcBef>
                <a:spcPts val="0"/>
              </a:spcBef>
              <a:spcAft>
                <a:spcPts val="0"/>
              </a:spcAft>
            </a:pPr>
            <a:r>
              <a:rPr lang="en-US" sz="2400" b="1" dirty="0" err="1">
                <a:solidFill>
                  <a:srgbClr val="799AD5"/>
                </a:solidFill>
                <a:latin typeface="Calibri" panose="020F0502020204030204" pitchFamily="34" charset="0"/>
                <a:ea typeface="Calibri" panose="020F0502020204030204" pitchFamily="34" charset="0"/>
                <a:cs typeface="Times New Roman" panose="02020603050405020304" pitchFamily="18" charset="0"/>
              </a:rPr>
              <a:t>Descending</a:t>
            </a:r>
            <a:endParaRPr lang="en-US" sz="2400" b="1" dirty="0">
              <a:solidFill>
                <a:srgbClr val="799AD5"/>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pPr>
            <a:r>
              <a:rPr lang="en-US" sz="2400" b="1" dirty="0">
                <a:solidFill>
                  <a:srgbClr val="799AD5"/>
                </a:solidFill>
                <a:latin typeface="Calibri" panose="020F0502020204030204" pitchFamily="34" charset="0"/>
                <a:ea typeface="Calibri" panose="020F0502020204030204" pitchFamily="34" charset="0"/>
                <a:cs typeface="Times New Roman" panose="02020603050405020304" pitchFamily="18" charset="0"/>
              </a:rPr>
              <a:t>(top </a:t>
            </a:r>
            <a:r>
              <a:rPr lang="en-US" sz="2400" b="1" dirty="0" err="1">
                <a:solidFill>
                  <a:srgbClr val="799AD5"/>
                </a:solidFill>
                <a:latin typeface="Calibri" panose="020F0502020204030204" pitchFamily="34" charset="0"/>
                <a:ea typeface="Calibri" panose="020F0502020204030204" pitchFamily="34" charset="0"/>
                <a:cs typeface="Times New Roman" panose="02020603050405020304" pitchFamily="18" charset="0"/>
              </a:rPr>
              <a:t>to </a:t>
            </a:r>
            <a:r>
              <a:rPr lang="en-US" sz="2400" b="1" dirty="0">
                <a:solidFill>
                  <a:srgbClr val="799AD5"/>
                </a:solidFill>
                <a:latin typeface="Calibri" panose="020F0502020204030204" pitchFamily="34" charset="0"/>
                <a:ea typeface="Calibri" panose="020F0502020204030204" pitchFamily="34" charset="0"/>
                <a:cs typeface="Times New Roman" panose="02020603050405020304" pitchFamily="18" charset="0"/>
              </a:rPr>
              <a:t>bottom)</a:t>
            </a:r>
          </a:p>
        </p:txBody>
      </p:sp>
      <p:sp>
        <p:nvSpPr>
          <p:cNvPr id="15" name="TextBox 13">
            <a:extLst>
              <a:ext uri="{FF2B5EF4-FFF2-40B4-BE49-F238E27FC236}">
                <a16:creationId xmlns:a16="http://schemas.microsoft.com/office/drawing/2014/main" id="{B353AC45-B841-631D-3260-8BAF4822DB0D}"/>
              </a:ext>
            </a:extLst>
          </p:cNvPr>
          <p:cNvSpPr txBox="1"/>
          <p:nvPr/>
        </p:nvSpPr>
        <p:spPr>
          <a:xfrm>
            <a:off x="319466" y="2613392"/>
            <a:ext cx="3165662" cy="2862322"/>
          </a:xfrm>
          <a:prstGeom prst="rect">
            <a:avLst/>
          </a:prstGeom>
          <a:noFill/>
        </p:spPr>
        <p:txBody>
          <a:bodyPr wrap="square" numCol="1" spcCol="45720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Take the </a:t>
            </a:r>
            <a:r>
              <a:rPr lang="en-US" sz="2000" b="1" dirty="0">
                <a:latin typeface="Calibri" panose="020F0502020204030204" pitchFamily="34" charset="0"/>
                <a:ea typeface="Calibri" panose="020F0502020204030204" pitchFamily="34" charset="0"/>
                <a:cs typeface="Times New Roman" panose="02020603050405020304" pitchFamily="18" charset="0"/>
              </a:rPr>
              <a:t>total costs of the programme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b="1" dirty="0">
                <a:latin typeface="Calibri" panose="020F0502020204030204" pitchFamily="34" charset="0"/>
                <a:ea typeface="Calibri" panose="020F0502020204030204" pitchFamily="34" charset="0"/>
                <a:cs typeface="Times New Roman" panose="02020603050405020304" pitchFamily="18" charset="0"/>
              </a:rPr>
              <a:t>disaggregate them downwards </a:t>
            </a:r>
            <a:r>
              <a:rPr lang="en-US" sz="2000" dirty="0">
                <a:latin typeface="Calibri" panose="020F0502020204030204" pitchFamily="34" charset="0"/>
                <a:ea typeface="Calibri" panose="020F0502020204030204" pitchFamily="34" charset="0"/>
                <a:cs typeface="Times New Roman" panose="02020603050405020304" pitchFamily="18" charset="0"/>
              </a:rPr>
              <a:t>to obtain the </a:t>
            </a:r>
            <a:r>
              <a:rPr lang="en-US" sz="2000" dirty="0" err="1">
                <a:latin typeface="Calibri" panose="020F0502020204030204" pitchFamily="34" charset="0"/>
                <a:ea typeface="Calibri" panose="020F0502020204030204" pitchFamily="34" charset="0"/>
                <a:cs typeface="Times New Roman" panose="02020603050405020304" pitchFamily="18" charset="0"/>
              </a:rPr>
              <a:t>unit costs</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Costs are then allocated to input types, input levels, and interventions. </a:t>
            </a:r>
            <a:endParaRPr lang="en-US" sz="20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719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FA53-87BD-FF81-E34F-C7149E4380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0F1846-3C21-A637-FF24-AB3772F153C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34D51DD-5278-ACA1-0737-DF4F2D3774A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C7723FB7-1A1D-81D3-9263-849BA5264DFA}"/>
              </a:ext>
            </a:extLst>
          </p:cNvPr>
          <p:cNvSpPr>
            <a:spLocks noGrp="1"/>
          </p:cNvSpPr>
          <p:nvPr>
            <p:ph type="title"/>
          </p:nvPr>
        </p:nvSpPr>
        <p:spPr/>
        <p:txBody>
          <a:bodyPr/>
          <a:lstStyle/>
          <a:p>
            <a:r>
              <a:rPr lang="en-US" noProof="0" dirty="0"/>
              <a:t>Starting with financial expenditures</a:t>
            </a:r>
          </a:p>
        </p:txBody>
      </p:sp>
      <p:sp>
        <p:nvSpPr>
          <p:cNvPr id="7" name="Content Placeholder 5">
            <a:extLst>
              <a:ext uri="{FF2B5EF4-FFF2-40B4-BE49-F238E27FC236}">
                <a16:creationId xmlns:a16="http://schemas.microsoft.com/office/drawing/2014/main" id="{FD418EBC-678B-51E2-A020-D47FF8378040}"/>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pic>
        <p:nvPicPr>
          <p:cNvPr id="5" name="Picture 4" descr="A screenshot of a bank account&#10;&#10;AI-generated content may be incorrect.">
            <a:extLst>
              <a:ext uri="{FF2B5EF4-FFF2-40B4-BE49-F238E27FC236}">
                <a16:creationId xmlns:a16="http://schemas.microsoft.com/office/drawing/2014/main" id="{9D33D199-50C0-7AD7-CE89-FE9F155AF684}"/>
              </a:ext>
            </a:extLst>
          </p:cNvPr>
          <p:cNvPicPr>
            <a:picLocks noChangeAspect="1"/>
          </p:cNvPicPr>
          <p:nvPr/>
        </p:nvPicPr>
        <p:blipFill>
          <a:blip r:embed="rId3"/>
          <a:srcRect t="7469"/>
          <a:stretch>
            <a:fillRect/>
          </a:stretch>
        </p:blipFill>
        <p:spPr>
          <a:xfrm>
            <a:off x="987906" y="1638606"/>
            <a:ext cx="10216188" cy="4652244"/>
          </a:xfrm>
          <a:prstGeom prst="rect">
            <a:avLst/>
          </a:prstGeom>
        </p:spPr>
      </p:pic>
    </p:spTree>
    <p:extLst>
      <p:ext uri="{BB962C8B-B14F-4D97-AF65-F5344CB8AC3E}">
        <p14:creationId xmlns:p14="http://schemas.microsoft.com/office/powerpoint/2010/main" val="731506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9B87-808C-DF53-642F-A3DBEEB64F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6C438D-B7BF-7655-C7AA-D78B28749E8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395B35E-A2E7-F9CE-F1EF-732273C65E7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8FA3732-C573-E08C-AB1B-8F47470C5CBD}"/>
              </a:ext>
            </a:extLst>
          </p:cNvPr>
          <p:cNvSpPr>
            <a:spLocks noGrp="1"/>
          </p:cNvSpPr>
          <p:nvPr>
            <p:ph type="title"/>
          </p:nvPr>
        </p:nvSpPr>
        <p:spPr/>
        <p:txBody>
          <a:bodyPr/>
          <a:lstStyle/>
          <a:p>
            <a:r>
              <a:rPr lang="en-US" noProof="0" dirty="0"/>
              <a:t>Starting with financial expenditures</a:t>
            </a:r>
          </a:p>
        </p:txBody>
      </p:sp>
      <p:sp>
        <p:nvSpPr>
          <p:cNvPr id="7" name="Content Placeholder 5">
            <a:extLst>
              <a:ext uri="{FF2B5EF4-FFF2-40B4-BE49-F238E27FC236}">
                <a16:creationId xmlns:a16="http://schemas.microsoft.com/office/drawing/2014/main" id="{2E340826-E6A4-E15A-E6FB-07B82B6CE508}"/>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pic>
        <p:nvPicPr>
          <p:cNvPr id="6" name="Picture 5">
            <a:extLst>
              <a:ext uri="{FF2B5EF4-FFF2-40B4-BE49-F238E27FC236}">
                <a16:creationId xmlns:a16="http://schemas.microsoft.com/office/drawing/2014/main" id="{D01B6F61-97C9-7BCF-6ECF-EA7E87D8E3D1}"/>
              </a:ext>
            </a:extLst>
          </p:cNvPr>
          <p:cNvPicPr>
            <a:picLocks noChangeAspect="1"/>
          </p:cNvPicPr>
          <p:nvPr/>
        </p:nvPicPr>
        <p:blipFill>
          <a:blip r:embed="rId3"/>
          <a:stretch>
            <a:fillRect/>
          </a:stretch>
        </p:blipFill>
        <p:spPr>
          <a:xfrm>
            <a:off x="282276" y="1898905"/>
            <a:ext cx="11627448" cy="463574"/>
          </a:xfrm>
          <a:prstGeom prst="rect">
            <a:avLst/>
          </a:prstGeom>
        </p:spPr>
      </p:pic>
      <p:cxnSp>
        <p:nvCxnSpPr>
          <p:cNvPr id="8" name="Straight Connector 7">
            <a:extLst>
              <a:ext uri="{FF2B5EF4-FFF2-40B4-BE49-F238E27FC236}">
                <a16:creationId xmlns:a16="http://schemas.microsoft.com/office/drawing/2014/main" id="{82BD676A-64AF-D005-4AA1-3D723BB9CA42}"/>
              </a:ext>
            </a:extLst>
          </p:cNvPr>
          <p:cNvCxnSpPr/>
          <p:nvPr/>
        </p:nvCxnSpPr>
        <p:spPr>
          <a:xfrm>
            <a:off x="2352311" y="2303450"/>
            <a:ext cx="238023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2C027E-0B97-2914-32B5-C5C2754FE895}"/>
              </a:ext>
            </a:extLst>
          </p:cNvPr>
          <p:cNvCxnSpPr>
            <a:cxnSpLocks/>
          </p:cNvCxnSpPr>
          <p:nvPr/>
        </p:nvCxnSpPr>
        <p:spPr>
          <a:xfrm>
            <a:off x="5140764" y="2303450"/>
            <a:ext cx="269794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E82B31-4E4A-C2A7-93B7-642D965E9F98}"/>
              </a:ext>
            </a:extLst>
          </p:cNvPr>
          <p:cNvCxnSpPr>
            <a:cxnSpLocks/>
          </p:cNvCxnSpPr>
          <p:nvPr/>
        </p:nvCxnSpPr>
        <p:spPr>
          <a:xfrm>
            <a:off x="8015424" y="2303450"/>
            <a:ext cx="870310" cy="0"/>
          </a:xfrm>
          <a:prstGeom prst="line">
            <a:avLst/>
          </a:prstGeom>
          <a:ln w="28575">
            <a:solidFill>
              <a:srgbClr val="DC9C6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EB4900-E6CB-7A57-44E0-616553D8DF24}"/>
              </a:ext>
            </a:extLst>
          </p:cNvPr>
          <p:cNvSpPr txBox="1"/>
          <p:nvPr/>
        </p:nvSpPr>
        <p:spPr>
          <a:xfrm>
            <a:off x="2847902" y="2303450"/>
            <a:ext cx="1256427" cy="369332"/>
          </a:xfrm>
          <a:prstGeom prst="rect">
            <a:avLst/>
          </a:prstGeom>
          <a:noFill/>
        </p:spPr>
        <p:txBody>
          <a:bodyPr wrap="square" rtlCol="0">
            <a:spAutoFit/>
          </a:bodyPr>
          <a:lstStyle/>
          <a:p>
            <a:r>
              <a:rPr lang="en-GB" dirty="0"/>
              <a:t>Input</a:t>
            </a:r>
          </a:p>
        </p:txBody>
      </p:sp>
      <p:sp>
        <p:nvSpPr>
          <p:cNvPr id="12" name="TextBox 11">
            <a:extLst>
              <a:ext uri="{FF2B5EF4-FFF2-40B4-BE49-F238E27FC236}">
                <a16:creationId xmlns:a16="http://schemas.microsoft.com/office/drawing/2014/main" id="{612A7E1F-7D4B-077A-AFB1-0544F02B87CF}"/>
              </a:ext>
            </a:extLst>
          </p:cNvPr>
          <p:cNvSpPr txBox="1"/>
          <p:nvPr/>
        </p:nvSpPr>
        <p:spPr>
          <a:xfrm>
            <a:off x="5885869" y="2293710"/>
            <a:ext cx="1513093" cy="369332"/>
          </a:xfrm>
          <a:prstGeom prst="rect">
            <a:avLst/>
          </a:prstGeom>
          <a:noFill/>
        </p:spPr>
        <p:txBody>
          <a:bodyPr wrap="square" rtlCol="0">
            <a:spAutoFit/>
          </a:bodyPr>
          <a:lstStyle/>
          <a:p>
            <a:r>
              <a:rPr lang="en-GB" dirty="0"/>
              <a:t>Intervention</a:t>
            </a:r>
          </a:p>
        </p:txBody>
      </p:sp>
      <p:sp>
        <p:nvSpPr>
          <p:cNvPr id="13" name="TextBox 12">
            <a:extLst>
              <a:ext uri="{FF2B5EF4-FFF2-40B4-BE49-F238E27FC236}">
                <a16:creationId xmlns:a16="http://schemas.microsoft.com/office/drawing/2014/main" id="{71FC9045-6E91-6DC3-38C8-AF6D454F336D}"/>
              </a:ext>
            </a:extLst>
          </p:cNvPr>
          <p:cNvSpPr txBox="1"/>
          <p:nvPr/>
        </p:nvSpPr>
        <p:spPr>
          <a:xfrm>
            <a:off x="8189507" y="2303450"/>
            <a:ext cx="1256427" cy="369332"/>
          </a:xfrm>
          <a:prstGeom prst="rect">
            <a:avLst/>
          </a:prstGeom>
          <a:noFill/>
        </p:spPr>
        <p:txBody>
          <a:bodyPr wrap="square" rtlCol="0">
            <a:spAutoFit/>
          </a:bodyPr>
          <a:lstStyle/>
          <a:p>
            <a:r>
              <a:rPr lang="en-GB" dirty="0"/>
              <a:t>Site</a:t>
            </a:r>
          </a:p>
        </p:txBody>
      </p:sp>
      <p:pic>
        <p:nvPicPr>
          <p:cNvPr id="14" name="Picture 13">
            <a:extLst>
              <a:ext uri="{FF2B5EF4-FFF2-40B4-BE49-F238E27FC236}">
                <a16:creationId xmlns:a16="http://schemas.microsoft.com/office/drawing/2014/main" id="{B75ABEC6-8844-A361-3130-DBB9631F7798}"/>
              </a:ext>
            </a:extLst>
          </p:cNvPr>
          <p:cNvPicPr>
            <a:picLocks noChangeAspect="1"/>
          </p:cNvPicPr>
          <p:nvPr/>
        </p:nvPicPr>
        <p:blipFill>
          <a:blip r:embed="rId4"/>
          <a:stretch>
            <a:fillRect/>
          </a:stretch>
        </p:blipFill>
        <p:spPr>
          <a:xfrm>
            <a:off x="282276" y="2960905"/>
            <a:ext cx="6826601" cy="406421"/>
          </a:xfrm>
          <a:prstGeom prst="rect">
            <a:avLst/>
          </a:prstGeom>
        </p:spPr>
      </p:pic>
      <p:cxnSp>
        <p:nvCxnSpPr>
          <p:cNvPr id="15" name="Straight Connector 14">
            <a:extLst>
              <a:ext uri="{FF2B5EF4-FFF2-40B4-BE49-F238E27FC236}">
                <a16:creationId xmlns:a16="http://schemas.microsoft.com/office/drawing/2014/main" id="{1C770C9A-D8DF-3CBB-FCAF-5533E9B630DD}"/>
              </a:ext>
            </a:extLst>
          </p:cNvPr>
          <p:cNvCxnSpPr>
            <a:cxnSpLocks/>
          </p:cNvCxnSpPr>
          <p:nvPr/>
        </p:nvCxnSpPr>
        <p:spPr>
          <a:xfrm>
            <a:off x="319923" y="3352202"/>
            <a:ext cx="263966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A04E13-1D68-814A-F90A-C0AD47FB77F2}"/>
              </a:ext>
            </a:extLst>
          </p:cNvPr>
          <p:cNvCxnSpPr>
            <a:cxnSpLocks/>
          </p:cNvCxnSpPr>
          <p:nvPr/>
        </p:nvCxnSpPr>
        <p:spPr>
          <a:xfrm>
            <a:off x="2973545" y="3352202"/>
            <a:ext cx="130528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D5F429-FF5F-09DD-7CD5-FD092D3E4928}"/>
              </a:ext>
            </a:extLst>
          </p:cNvPr>
          <p:cNvCxnSpPr>
            <a:cxnSpLocks/>
          </p:cNvCxnSpPr>
          <p:nvPr/>
        </p:nvCxnSpPr>
        <p:spPr>
          <a:xfrm>
            <a:off x="4297389" y="3351038"/>
            <a:ext cx="870310" cy="0"/>
          </a:xfrm>
          <a:prstGeom prst="line">
            <a:avLst/>
          </a:prstGeom>
          <a:ln w="28575">
            <a:solidFill>
              <a:srgbClr val="DC9C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D69EB9-F260-3A61-995C-F1BDBDCBAD12}"/>
              </a:ext>
            </a:extLst>
          </p:cNvPr>
          <p:cNvSpPr txBox="1"/>
          <p:nvPr/>
        </p:nvSpPr>
        <p:spPr>
          <a:xfrm>
            <a:off x="4453962" y="3388127"/>
            <a:ext cx="1256427" cy="369332"/>
          </a:xfrm>
          <a:prstGeom prst="rect">
            <a:avLst/>
          </a:prstGeom>
          <a:noFill/>
        </p:spPr>
        <p:txBody>
          <a:bodyPr wrap="square" rtlCol="0">
            <a:spAutoFit/>
          </a:bodyPr>
          <a:lstStyle/>
          <a:p>
            <a:r>
              <a:rPr lang="en-GB" dirty="0"/>
              <a:t>Site</a:t>
            </a:r>
          </a:p>
        </p:txBody>
      </p:sp>
      <p:sp>
        <p:nvSpPr>
          <p:cNvPr id="19" name="TextBox 18">
            <a:extLst>
              <a:ext uri="{FF2B5EF4-FFF2-40B4-BE49-F238E27FC236}">
                <a16:creationId xmlns:a16="http://schemas.microsoft.com/office/drawing/2014/main" id="{B019667C-8227-1D60-E75B-8BFE1EE42465}"/>
              </a:ext>
            </a:extLst>
          </p:cNvPr>
          <p:cNvSpPr txBox="1"/>
          <p:nvPr/>
        </p:nvSpPr>
        <p:spPr>
          <a:xfrm>
            <a:off x="2931758" y="3371840"/>
            <a:ext cx="1522204" cy="369332"/>
          </a:xfrm>
          <a:prstGeom prst="rect">
            <a:avLst/>
          </a:prstGeom>
          <a:noFill/>
        </p:spPr>
        <p:txBody>
          <a:bodyPr wrap="square" rtlCol="0">
            <a:spAutoFit/>
          </a:bodyPr>
          <a:lstStyle/>
          <a:p>
            <a:r>
              <a:rPr lang="en-GB" dirty="0"/>
              <a:t>Intervention</a:t>
            </a:r>
          </a:p>
        </p:txBody>
      </p:sp>
      <p:sp>
        <p:nvSpPr>
          <p:cNvPr id="20" name="TextBox 19">
            <a:extLst>
              <a:ext uri="{FF2B5EF4-FFF2-40B4-BE49-F238E27FC236}">
                <a16:creationId xmlns:a16="http://schemas.microsoft.com/office/drawing/2014/main" id="{5B58E266-1B2A-08C7-3F6D-47F1C4AF04F8}"/>
              </a:ext>
            </a:extLst>
          </p:cNvPr>
          <p:cNvSpPr txBox="1"/>
          <p:nvPr/>
        </p:nvSpPr>
        <p:spPr>
          <a:xfrm>
            <a:off x="969181" y="3388127"/>
            <a:ext cx="1256427" cy="369332"/>
          </a:xfrm>
          <a:prstGeom prst="rect">
            <a:avLst/>
          </a:prstGeom>
          <a:noFill/>
        </p:spPr>
        <p:txBody>
          <a:bodyPr wrap="square" rtlCol="0">
            <a:spAutoFit/>
          </a:bodyPr>
          <a:lstStyle/>
          <a:p>
            <a:r>
              <a:rPr lang="en-GB" dirty="0"/>
              <a:t>Input</a:t>
            </a:r>
          </a:p>
        </p:txBody>
      </p:sp>
      <p:pic>
        <p:nvPicPr>
          <p:cNvPr id="21" name="Picture 20">
            <a:extLst>
              <a:ext uri="{FF2B5EF4-FFF2-40B4-BE49-F238E27FC236}">
                <a16:creationId xmlns:a16="http://schemas.microsoft.com/office/drawing/2014/main" id="{1BB9ED14-BB67-9A75-5CD8-29ED8A9A06D3}"/>
              </a:ext>
            </a:extLst>
          </p:cNvPr>
          <p:cNvPicPr>
            <a:picLocks noChangeAspect="1"/>
          </p:cNvPicPr>
          <p:nvPr/>
        </p:nvPicPr>
        <p:blipFill>
          <a:blip r:embed="rId5"/>
          <a:stretch>
            <a:fillRect/>
          </a:stretch>
        </p:blipFill>
        <p:spPr>
          <a:xfrm>
            <a:off x="282276" y="4051599"/>
            <a:ext cx="9927862" cy="369332"/>
          </a:xfrm>
          <a:prstGeom prst="rect">
            <a:avLst/>
          </a:prstGeom>
        </p:spPr>
      </p:pic>
      <p:cxnSp>
        <p:nvCxnSpPr>
          <p:cNvPr id="22" name="Straight Connector 21">
            <a:extLst>
              <a:ext uri="{FF2B5EF4-FFF2-40B4-BE49-F238E27FC236}">
                <a16:creationId xmlns:a16="http://schemas.microsoft.com/office/drawing/2014/main" id="{89D710F9-3E29-6037-241E-33A014B12030}"/>
              </a:ext>
            </a:extLst>
          </p:cNvPr>
          <p:cNvCxnSpPr>
            <a:cxnSpLocks/>
          </p:cNvCxnSpPr>
          <p:nvPr/>
        </p:nvCxnSpPr>
        <p:spPr>
          <a:xfrm>
            <a:off x="1330882" y="4488804"/>
            <a:ext cx="15170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228D02-F067-CA74-AC4E-4D05A2DAF8C0}"/>
              </a:ext>
            </a:extLst>
          </p:cNvPr>
          <p:cNvCxnSpPr>
            <a:cxnSpLocks/>
          </p:cNvCxnSpPr>
          <p:nvPr/>
        </p:nvCxnSpPr>
        <p:spPr>
          <a:xfrm flipV="1">
            <a:off x="2915900" y="4488804"/>
            <a:ext cx="4029975" cy="581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A65340-361A-E5A0-F8DE-293900CF9D32}"/>
              </a:ext>
            </a:extLst>
          </p:cNvPr>
          <p:cNvCxnSpPr>
            <a:cxnSpLocks/>
          </p:cNvCxnSpPr>
          <p:nvPr/>
        </p:nvCxnSpPr>
        <p:spPr>
          <a:xfrm>
            <a:off x="7108877" y="4488804"/>
            <a:ext cx="870310" cy="0"/>
          </a:xfrm>
          <a:prstGeom prst="line">
            <a:avLst/>
          </a:prstGeom>
          <a:ln w="28575">
            <a:solidFill>
              <a:srgbClr val="DC9C6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289363B-DE5B-06B1-F964-10CA0ACA8B59}"/>
              </a:ext>
            </a:extLst>
          </p:cNvPr>
          <p:cNvSpPr txBox="1"/>
          <p:nvPr/>
        </p:nvSpPr>
        <p:spPr>
          <a:xfrm>
            <a:off x="7210497" y="4511204"/>
            <a:ext cx="1256427" cy="369332"/>
          </a:xfrm>
          <a:prstGeom prst="rect">
            <a:avLst/>
          </a:prstGeom>
          <a:noFill/>
        </p:spPr>
        <p:txBody>
          <a:bodyPr wrap="square" rtlCol="0">
            <a:spAutoFit/>
          </a:bodyPr>
          <a:lstStyle/>
          <a:p>
            <a:r>
              <a:rPr lang="en-GB" dirty="0"/>
              <a:t>Site</a:t>
            </a:r>
          </a:p>
        </p:txBody>
      </p:sp>
      <p:sp>
        <p:nvSpPr>
          <p:cNvPr id="26" name="TextBox 25">
            <a:extLst>
              <a:ext uri="{FF2B5EF4-FFF2-40B4-BE49-F238E27FC236}">
                <a16:creationId xmlns:a16="http://schemas.microsoft.com/office/drawing/2014/main" id="{B3EA0534-6C51-CA6E-9944-E749A25EC829}"/>
              </a:ext>
            </a:extLst>
          </p:cNvPr>
          <p:cNvSpPr txBox="1"/>
          <p:nvPr/>
        </p:nvSpPr>
        <p:spPr>
          <a:xfrm>
            <a:off x="4188185" y="4511204"/>
            <a:ext cx="1522204" cy="369332"/>
          </a:xfrm>
          <a:prstGeom prst="rect">
            <a:avLst/>
          </a:prstGeom>
          <a:noFill/>
        </p:spPr>
        <p:txBody>
          <a:bodyPr wrap="square" rtlCol="0">
            <a:spAutoFit/>
          </a:bodyPr>
          <a:lstStyle/>
          <a:p>
            <a:r>
              <a:rPr lang="en-GB" dirty="0"/>
              <a:t>Intervention</a:t>
            </a:r>
          </a:p>
        </p:txBody>
      </p:sp>
      <p:sp>
        <p:nvSpPr>
          <p:cNvPr id="27" name="TextBox 26">
            <a:extLst>
              <a:ext uri="{FF2B5EF4-FFF2-40B4-BE49-F238E27FC236}">
                <a16:creationId xmlns:a16="http://schemas.microsoft.com/office/drawing/2014/main" id="{9F904EC2-85DF-56B1-1626-0D9925285D4D}"/>
              </a:ext>
            </a:extLst>
          </p:cNvPr>
          <p:cNvSpPr txBox="1"/>
          <p:nvPr/>
        </p:nvSpPr>
        <p:spPr>
          <a:xfrm>
            <a:off x="1461178" y="4530405"/>
            <a:ext cx="1256427" cy="369332"/>
          </a:xfrm>
          <a:prstGeom prst="rect">
            <a:avLst/>
          </a:prstGeom>
          <a:noFill/>
        </p:spPr>
        <p:txBody>
          <a:bodyPr wrap="square" rtlCol="0">
            <a:spAutoFit/>
          </a:bodyPr>
          <a:lstStyle/>
          <a:p>
            <a:r>
              <a:rPr lang="en-GB" dirty="0"/>
              <a:t>Input</a:t>
            </a:r>
          </a:p>
        </p:txBody>
      </p:sp>
    </p:spTree>
    <p:extLst>
      <p:ext uri="{BB962C8B-B14F-4D97-AF65-F5344CB8AC3E}">
        <p14:creationId xmlns:p14="http://schemas.microsoft.com/office/powerpoint/2010/main" val="3821136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9F57-94C4-8D45-6BC9-850A687BDE7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2EC91E-7B5B-7F11-BAE7-60BE781D339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5EBBF14-9068-F325-4150-D93E7F2BBE7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7A987E8-FB51-37AD-A3A4-67F7750BE887}"/>
              </a:ext>
            </a:extLst>
          </p:cNvPr>
          <p:cNvSpPr>
            <a:spLocks noGrp="1"/>
          </p:cNvSpPr>
          <p:nvPr>
            <p:ph type="title"/>
          </p:nvPr>
        </p:nvSpPr>
        <p:spPr/>
        <p:txBody>
          <a:bodyPr/>
          <a:lstStyle/>
          <a:p>
            <a:r>
              <a:rPr lang="en-US" noProof="0" dirty="0"/>
              <a:t>Allocation of costs to interventions: exercise</a:t>
            </a:r>
          </a:p>
        </p:txBody>
      </p:sp>
      <p:sp>
        <p:nvSpPr>
          <p:cNvPr id="7" name="Content Placeholder 5">
            <a:extLst>
              <a:ext uri="{FF2B5EF4-FFF2-40B4-BE49-F238E27FC236}">
                <a16:creationId xmlns:a16="http://schemas.microsoft.com/office/drawing/2014/main" id="{1BF4FB05-AC7E-9E1A-6C98-0FACC8AAF459}"/>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3EE40530-C2D0-E3F7-E367-747988531F8A}"/>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29" name="TextBox 28">
            <a:extLst>
              <a:ext uri="{FF2B5EF4-FFF2-40B4-BE49-F238E27FC236}">
                <a16:creationId xmlns:a16="http://schemas.microsoft.com/office/drawing/2014/main" id="{043286B8-D815-D296-9661-6884E94E22E8}"/>
              </a:ext>
            </a:extLst>
          </p:cNvPr>
          <p:cNvSpPr txBox="1"/>
          <p:nvPr/>
        </p:nvSpPr>
        <p:spPr>
          <a:xfrm>
            <a:off x="438150" y="1764539"/>
            <a:ext cx="5327220" cy="2246769"/>
          </a:xfrm>
          <a:prstGeom prst="rect">
            <a:avLst/>
          </a:prstGeom>
          <a:noFill/>
        </p:spPr>
        <p:txBody>
          <a:bodyPr wrap="square">
            <a:spAutoFit/>
          </a:bodyPr>
          <a:lstStyle/>
          <a:p>
            <a:r>
              <a:rPr lang="fr-FR" sz="2000" dirty="0" err="1">
                <a:ea typeface="Calibri" panose="020F0502020204030204" pitchFamily="34" charset="0"/>
                <a:cs typeface="Calibri" panose="020F0502020204030204" pitchFamily="34" charset="0"/>
              </a:rPr>
              <a:t>Costs</a:t>
            </a:r>
            <a:r>
              <a:rPr lang="fr-FR" sz="2000" dirty="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fr-FR" sz="2000" dirty="0" err="1">
                <a:ea typeface="Calibri" panose="020F0502020204030204" pitchFamily="34" charset="0"/>
                <a:cs typeface="Calibri" panose="020F0502020204030204" pitchFamily="34" charset="0"/>
              </a:rPr>
              <a:t>Stipend</a:t>
            </a:r>
            <a:r>
              <a:rPr lang="fr-FR" sz="2000" dirty="0">
                <a:ea typeface="Calibri" panose="020F0502020204030204" pitchFamily="34" charset="0"/>
                <a:cs typeface="Calibri" panose="020F0502020204030204" pitchFamily="34" charset="0"/>
              </a:rPr>
              <a:t> for </a:t>
            </a:r>
            <a:r>
              <a:rPr lang="fr-FR" sz="2000" dirty="0" err="1">
                <a:ea typeface="Calibri" panose="020F0502020204030204" pitchFamily="34" charset="0"/>
                <a:cs typeface="Calibri" panose="020F0502020204030204" pitchFamily="34" charset="0"/>
              </a:rPr>
              <a:t>community-led</a:t>
            </a:r>
            <a:r>
              <a:rPr lang="fr-FR" sz="2000" dirty="0">
                <a:ea typeface="Calibri" panose="020F0502020204030204" pitchFamily="34" charset="0"/>
                <a:cs typeface="Calibri" panose="020F0502020204030204" pitchFamily="34" charset="0"/>
              </a:rPr>
              <a:t> monitor</a:t>
            </a:r>
          </a:p>
          <a:p>
            <a:pPr marL="342900" indent="-342900">
              <a:buFont typeface="Arial" panose="020B0604020202020204" pitchFamily="34" charset="0"/>
              <a:buChar char="•"/>
            </a:pPr>
            <a:r>
              <a:rPr lang="fr-FR" sz="2000" dirty="0" err="1">
                <a:ea typeface="Calibri" panose="020F0502020204030204" pitchFamily="34" charset="0"/>
                <a:cs typeface="Calibri" panose="020F0502020204030204" pitchFamily="34" charset="0"/>
              </a:rPr>
              <a:t>Payment</a:t>
            </a:r>
            <a:r>
              <a:rPr lang="fr-FR" sz="2000" dirty="0">
                <a:ea typeface="Calibri" panose="020F0502020204030204" pitchFamily="34" charset="0"/>
                <a:cs typeface="Calibri" panose="020F0502020204030204" pitchFamily="34" charset="0"/>
              </a:rPr>
              <a:t> for </a:t>
            </a:r>
            <a:r>
              <a:rPr lang="fr-FR" sz="2000" dirty="0" err="1">
                <a:ea typeface="Calibri" panose="020F0502020204030204" pitchFamily="34" charset="0"/>
                <a:cs typeface="Calibri" panose="020F0502020204030204" pitchFamily="34" charset="0"/>
              </a:rPr>
              <a:t>field</a:t>
            </a:r>
            <a:r>
              <a:rPr lang="fr-FR" sz="2000" dirty="0">
                <a:ea typeface="Calibri" panose="020F0502020204030204" pitchFamily="34" charset="0"/>
                <a:cs typeface="Calibri" panose="020F0502020204030204" pitchFamily="34" charset="0"/>
              </a:rPr>
              <a:t> use for </a:t>
            </a:r>
            <a:r>
              <a:rPr lang="fr-FR" sz="2000" dirty="0" err="1">
                <a:ea typeface="Calibri" panose="020F0502020204030204" pitchFamily="34" charset="0"/>
                <a:cs typeface="Calibri" panose="020F0502020204030204" pitchFamily="34" charset="0"/>
              </a:rPr>
              <a:t>edutainment</a:t>
            </a:r>
            <a:r>
              <a:rPr lang="fr-FR" sz="2000" dirty="0">
                <a:ea typeface="Calibri" panose="020F0502020204030204" pitchFamily="34" charset="0"/>
                <a:cs typeface="Calibri" panose="020F0502020204030204" pitchFamily="34" charset="0"/>
              </a:rPr>
              <a:t> </a:t>
            </a:r>
            <a:r>
              <a:rPr lang="fr-FR" sz="2000" dirty="0" err="1">
                <a:ea typeface="Calibri" panose="020F0502020204030204" pitchFamily="34" charset="0"/>
                <a:cs typeface="Calibri" panose="020F0502020204030204" pitchFamily="34" charset="0"/>
              </a:rPr>
              <a:t>event</a:t>
            </a:r>
            <a:endParaRPr lang="fr-FR" sz="20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000" dirty="0">
                <a:ea typeface="Calibri" panose="020F0502020204030204" pitchFamily="34" charset="0"/>
                <a:cs typeface="Calibri" panose="020F0502020204030204" pitchFamily="34" charset="0"/>
              </a:rPr>
              <a:t>Facilitation </a:t>
            </a:r>
            <a:r>
              <a:rPr lang="fr-FR" sz="2000" dirty="0" err="1">
                <a:ea typeface="Calibri" panose="020F0502020204030204" pitchFamily="34" charset="0"/>
                <a:cs typeface="Calibri" panose="020F0502020204030204" pitchFamily="34" charset="0"/>
              </a:rPr>
              <a:t>fee</a:t>
            </a:r>
            <a:r>
              <a:rPr lang="fr-FR" sz="2000" dirty="0">
                <a:ea typeface="Calibri" panose="020F0502020204030204" pitchFamily="34" charset="0"/>
                <a:cs typeface="Calibri" panose="020F0502020204030204" pitchFamily="34" charset="0"/>
              </a:rPr>
              <a:t> for training on HIV self-</a:t>
            </a:r>
            <a:r>
              <a:rPr lang="fr-FR" sz="2000" dirty="0" err="1">
                <a:ea typeface="Calibri" panose="020F0502020204030204" pitchFamily="34" charset="0"/>
                <a:cs typeface="Calibri" panose="020F0502020204030204" pitchFamily="34" charset="0"/>
              </a:rPr>
              <a:t>testing</a:t>
            </a:r>
            <a:endParaRPr lang="fr-FR" sz="20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000" dirty="0" err="1">
                <a:ea typeface="Calibri" panose="020F0502020204030204" pitchFamily="34" charset="0"/>
                <a:cs typeface="Calibri" panose="020F0502020204030204" pitchFamily="34" charset="0"/>
              </a:rPr>
              <a:t>Top-up</a:t>
            </a:r>
            <a:r>
              <a:rPr lang="fr-FR" sz="2000" dirty="0">
                <a:ea typeface="Calibri" panose="020F0502020204030204" pitchFamily="34" charset="0"/>
                <a:cs typeface="Calibri" panose="020F0502020204030204" pitchFamily="34" charset="0"/>
              </a:rPr>
              <a:t> </a:t>
            </a:r>
            <a:r>
              <a:rPr lang="fr-FR" sz="2000" dirty="0" err="1">
                <a:ea typeface="Calibri" panose="020F0502020204030204" pitchFamily="34" charset="0"/>
                <a:cs typeface="Calibri" panose="020F0502020204030204" pitchFamily="34" charset="0"/>
              </a:rPr>
              <a:t>cards</a:t>
            </a:r>
            <a:r>
              <a:rPr lang="fr-FR" sz="2000" dirty="0">
                <a:ea typeface="Calibri" panose="020F0502020204030204" pitchFamily="34" charset="0"/>
                <a:cs typeface="Calibri" panose="020F0502020204030204" pitchFamily="34" charset="0"/>
              </a:rPr>
              <a:t> for </a:t>
            </a:r>
            <a:r>
              <a:rPr lang="fr-FR" sz="2000" dirty="0" err="1">
                <a:ea typeface="Calibri" panose="020F0502020204030204" pitchFamily="34" charset="0"/>
                <a:cs typeface="Calibri" panose="020F0502020204030204" pitchFamily="34" charset="0"/>
              </a:rPr>
              <a:t>peer-navigators</a:t>
            </a:r>
            <a:r>
              <a:rPr lang="fr-FR" sz="2000" dirty="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fr-FR" sz="2000" dirty="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5089926-26E5-E04F-5182-5651788A97A9}"/>
              </a:ext>
            </a:extLst>
          </p:cNvPr>
          <p:cNvSpPr txBox="1"/>
          <p:nvPr/>
        </p:nvSpPr>
        <p:spPr>
          <a:xfrm>
            <a:off x="6132818" y="1764539"/>
            <a:ext cx="5327220" cy="2246769"/>
          </a:xfrm>
          <a:prstGeom prst="rect">
            <a:avLst/>
          </a:prstGeom>
          <a:noFill/>
        </p:spPr>
        <p:txBody>
          <a:bodyPr wrap="square">
            <a:spAutoFit/>
          </a:bodyPr>
          <a:lstStyle/>
          <a:p>
            <a:r>
              <a:rPr lang="fr-FR" sz="2000" dirty="0">
                <a:ea typeface="Calibri" panose="020F0502020204030204" pitchFamily="34" charset="0"/>
                <a:cs typeface="Calibri" panose="020F0502020204030204" pitchFamily="34" charset="0"/>
              </a:rPr>
              <a:t>Interventions:</a:t>
            </a:r>
          </a:p>
          <a:p>
            <a:pPr marL="342900" indent="-342900">
              <a:buFont typeface="Arial" panose="020B0604020202020204" pitchFamily="34" charset="0"/>
              <a:buChar char="•"/>
            </a:pPr>
            <a:r>
              <a:rPr lang="fr-FR" sz="2000" dirty="0">
                <a:ea typeface="Calibri" panose="020F0502020204030204" pitchFamily="34" charset="0"/>
                <a:cs typeface="Calibri" panose="020F0502020204030204" pitchFamily="34" charset="0"/>
              </a:rPr>
              <a:t>HIV self-</a:t>
            </a:r>
            <a:r>
              <a:rPr lang="fr-FR" sz="2000" dirty="0" err="1">
                <a:ea typeface="Calibri" panose="020F0502020204030204" pitchFamily="34" charset="0"/>
                <a:cs typeface="Calibri" panose="020F0502020204030204" pitchFamily="34" charset="0"/>
              </a:rPr>
              <a:t>testing</a:t>
            </a:r>
            <a:endParaRPr lang="fr-FR" sz="20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000" dirty="0" err="1">
                <a:ea typeface="Calibri" panose="020F0502020204030204" pitchFamily="34" charset="0"/>
                <a:cs typeface="Calibri" panose="020F0502020204030204" pitchFamily="34" charset="0"/>
              </a:rPr>
              <a:t>Edutainment</a:t>
            </a:r>
            <a:endParaRPr lang="fr-FR" sz="20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000" dirty="0">
                <a:ea typeface="Calibri" panose="020F0502020204030204" pitchFamily="34" charset="0"/>
                <a:cs typeface="Calibri" panose="020F0502020204030204" pitchFamily="34" charset="0"/>
              </a:rPr>
              <a:t>Community-</a:t>
            </a:r>
            <a:r>
              <a:rPr lang="fr-FR" sz="2000" dirty="0" err="1">
                <a:ea typeface="Calibri" panose="020F0502020204030204" pitchFamily="34" charset="0"/>
                <a:cs typeface="Calibri" panose="020F0502020204030204" pitchFamily="34" charset="0"/>
              </a:rPr>
              <a:t>led</a:t>
            </a:r>
            <a:r>
              <a:rPr lang="fr-FR" sz="2000" dirty="0">
                <a:ea typeface="Calibri" panose="020F0502020204030204" pitchFamily="34" charset="0"/>
                <a:cs typeface="Calibri" panose="020F0502020204030204" pitchFamily="34" charset="0"/>
              </a:rPr>
              <a:t> monitoring</a:t>
            </a:r>
          </a:p>
          <a:p>
            <a:pPr marL="342900" indent="-342900">
              <a:buFont typeface="Arial" panose="020B0604020202020204" pitchFamily="34" charset="0"/>
              <a:buChar char="•"/>
            </a:pPr>
            <a:r>
              <a:rPr lang="fr-FR" sz="2000" dirty="0">
                <a:ea typeface="Calibri" panose="020F0502020204030204" pitchFamily="34" charset="0"/>
                <a:cs typeface="Calibri" panose="020F0502020204030204" pitchFamily="34" charset="0"/>
              </a:rPr>
              <a:t>PrEP distribution</a:t>
            </a:r>
          </a:p>
          <a:p>
            <a:pPr marL="342900" indent="-342900">
              <a:buFont typeface="Arial" panose="020B0604020202020204" pitchFamily="34" charset="0"/>
              <a:buChar char="•"/>
            </a:pPr>
            <a:endParaRPr lang="fr-FR" sz="2000"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fr-FR"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106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5059F-D3F9-69AF-E4AE-9FB0AA50B2A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518F86-9887-162B-353F-239BEB29B18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F34ED99-E462-1287-0106-050E6E2329C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F17FF72-069F-E486-DB8F-820177F73606}"/>
              </a:ext>
            </a:extLst>
          </p:cNvPr>
          <p:cNvSpPr>
            <a:spLocks noGrp="1"/>
          </p:cNvSpPr>
          <p:nvPr>
            <p:ph type="title"/>
          </p:nvPr>
        </p:nvSpPr>
        <p:spPr/>
        <p:txBody>
          <a:bodyPr/>
          <a:lstStyle/>
          <a:p>
            <a:r>
              <a:rPr lang="en-US" noProof="0" dirty="0"/>
              <a:t>Allocation of costs to interventions</a:t>
            </a:r>
          </a:p>
        </p:txBody>
      </p:sp>
      <p:sp>
        <p:nvSpPr>
          <p:cNvPr id="7" name="Content Placeholder 5">
            <a:extLst>
              <a:ext uri="{FF2B5EF4-FFF2-40B4-BE49-F238E27FC236}">
                <a16:creationId xmlns:a16="http://schemas.microsoft.com/office/drawing/2014/main" id="{217250E8-95F7-C0A8-6522-B6A2A522FFC4}"/>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FA594ABF-1D0F-43D9-5494-335238458550}"/>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29" name="TextBox 28">
            <a:extLst>
              <a:ext uri="{FF2B5EF4-FFF2-40B4-BE49-F238E27FC236}">
                <a16:creationId xmlns:a16="http://schemas.microsoft.com/office/drawing/2014/main" id="{9223F6DA-8D3E-CC37-9F4D-E18086F407BD}"/>
              </a:ext>
            </a:extLst>
          </p:cNvPr>
          <p:cNvSpPr txBox="1"/>
          <p:nvPr/>
        </p:nvSpPr>
        <p:spPr>
          <a:xfrm>
            <a:off x="438149" y="1764539"/>
            <a:ext cx="10515599" cy="4401205"/>
          </a:xfrm>
          <a:prstGeom prst="rect">
            <a:avLst/>
          </a:prstGeom>
          <a:noFill/>
        </p:spPr>
        <p:txBody>
          <a:bodyPr wrap="square">
            <a:spAutoFit/>
          </a:bodyPr>
          <a:lstStyle/>
          <a:p>
            <a:pPr marL="285750"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Examples of </a:t>
            </a:r>
            <a:r>
              <a:rPr lang="fr-FR" sz="2000" dirty="0" err="1">
                <a:ea typeface="Calibri" panose="020F0502020204030204" pitchFamily="34" charset="0"/>
                <a:cs typeface="Calibri" panose="020F0502020204030204" pitchFamily="34" charset="0"/>
              </a:rPr>
              <a:t>shared</a:t>
            </a:r>
            <a:r>
              <a:rPr lang="fr-FR" sz="2000" dirty="0">
                <a:ea typeface="Calibri" panose="020F0502020204030204" pitchFamily="34" charset="0"/>
                <a:cs typeface="Calibri" panose="020F0502020204030204" pitchFamily="34" charset="0"/>
              </a:rPr>
              <a:t> </a:t>
            </a:r>
            <a:r>
              <a:rPr lang="fr-FR" sz="2000" dirty="0" err="1">
                <a:ea typeface="Calibri" panose="020F0502020204030204" pitchFamily="34" charset="0"/>
                <a:cs typeface="Calibri" panose="020F0502020204030204" pitchFamily="34" charset="0"/>
              </a:rPr>
              <a:t>costs</a:t>
            </a:r>
            <a:r>
              <a:rPr lang="fr-FR" sz="2000" dirty="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Rent for the drop-in center</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Transport costs for the purchase of </a:t>
            </a:r>
            <a:r>
              <a:rPr lang="fr-FR" sz="2000" dirty="0" err="1">
                <a:ea typeface="Calibri" panose="020F0502020204030204" pitchFamily="34" charset="0"/>
                <a:cs typeface="Calibri" panose="020F0502020204030204" pitchFamily="34" charset="0"/>
              </a:rPr>
              <a:t>ARV </a:t>
            </a:r>
            <a:r>
              <a:rPr lang="fr-FR" sz="2000" dirty="0">
                <a:ea typeface="Calibri" panose="020F0502020204030204" pitchFamily="34" charset="0"/>
                <a:cs typeface="Calibri" panose="020F0502020204030204" pitchFamily="34" charset="0"/>
              </a:rPr>
              <a:t>drugs and screening kits </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Community </a:t>
            </a:r>
            <a:r>
              <a:rPr lang="fr-FR" sz="2000" dirty="0" err="1">
                <a:ea typeface="Calibri" panose="020F0502020204030204" pitchFamily="34" charset="0"/>
                <a:cs typeface="Calibri" panose="020F0502020204030204" pitchFamily="34" charset="0"/>
              </a:rPr>
              <a:t>outreach</a:t>
            </a:r>
            <a:r>
              <a:rPr lang="fr-FR" sz="2000" dirty="0">
                <a:ea typeface="Calibri" panose="020F0502020204030204" pitchFamily="34" charset="0"/>
                <a:cs typeface="Calibri" panose="020F0502020204030204" pitchFamily="34" charset="0"/>
              </a:rPr>
              <a:t> for condom distribution, HIV </a:t>
            </a:r>
            <a:r>
              <a:rPr lang="fr-FR" sz="2000" dirty="0" err="1">
                <a:ea typeface="Calibri" panose="020F0502020204030204" pitchFamily="34" charset="0"/>
                <a:cs typeface="Calibri" panose="020F0502020204030204" pitchFamily="34" charset="0"/>
              </a:rPr>
              <a:t>testing</a:t>
            </a:r>
            <a:r>
              <a:rPr lang="fr-FR" sz="2000" dirty="0">
                <a:ea typeface="Calibri" panose="020F0502020204030204" pitchFamily="34" charset="0"/>
                <a:cs typeface="Calibri" panose="020F0502020204030204" pitchFamily="34" charset="0"/>
              </a:rPr>
              <a:t>, and PrEP initiation</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Value of the bench for patients in the waiting room</a:t>
            </a:r>
          </a:p>
          <a:p>
            <a:pPr marL="742950" lvl="1" indent="-285750">
              <a:buFont typeface="Arial" panose="020B0604020202020204" pitchFamily="34" charset="0"/>
              <a:buChar char="•"/>
            </a:pPr>
            <a:endParaRPr lang="fr-FR" sz="20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Examples of central costs:  </a:t>
            </a:r>
          </a:p>
          <a:p>
            <a:pPr marL="742950" lvl="1" indent="-285750">
              <a:buFont typeface="Arial" panose="020B0604020202020204" pitchFamily="34" charset="0"/>
              <a:buChar char="•"/>
            </a:pPr>
            <a:r>
              <a:rPr lang="fr-FR" sz="2000" dirty="0" err="1">
                <a:ea typeface="Calibri" panose="020F0502020204030204" pitchFamily="34" charset="0"/>
                <a:cs typeface="Calibri" panose="020F0502020204030204" pitchFamily="34" charset="0"/>
              </a:rPr>
              <a:t>Director's</a:t>
            </a:r>
            <a:r>
              <a:rPr lang="fr-FR" sz="2000" dirty="0">
                <a:ea typeface="Calibri" panose="020F0502020204030204" pitchFamily="34" charset="0"/>
                <a:cs typeface="Calibri" panose="020F0502020204030204" pitchFamily="34" charset="0"/>
              </a:rPr>
              <a:t> salary</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Management office rent </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Fuel for the monitoring &amp; evaluation manager's motorbike</a:t>
            </a:r>
          </a:p>
          <a:p>
            <a:pPr marL="742950" lvl="1" indent="-285750">
              <a:buFont typeface="Arial" panose="020B0604020202020204" pitchFamily="34" charset="0"/>
              <a:buChar char="•"/>
            </a:pPr>
            <a:r>
              <a:rPr lang="fr-FR" sz="2000" dirty="0">
                <a:ea typeface="Calibri" panose="020F0502020204030204" pitchFamily="34" charset="0"/>
                <a:cs typeface="Calibri" panose="020F0502020204030204" pitchFamily="34" charset="0"/>
              </a:rPr>
              <a:t>Training of administrative staff on accounting regulations</a:t>
            </a:r>
          </a:p>
          <a:p>
            <a:pPr lvl="1"/>
            <a:endParaRPr lang="fr-FR" sz="2000" dirty="0">
              <a:ea typeface="Calibri" panose="020F0502020204030204" pitchFamily="34" charset="0"/>
              <a:cs typeface="Calibri" panose="020F0502020204030204" pitchFamily="34" charset="0"/>
            </a:endParaRPr>
          </a:p>
          <a:p>
            <a:pPr lvl="1"/>
            <a:r>
              <a:rPr lang="fr-FR" sz="2000" dirty="0">
                <a:ea typeface="Calibri" panose="020F0502020204030204" pitchFamily="34" charset="0"/>
                <a:cs typeface="Calibri" panose="020F0502020204030204" pitchFamily="34" charset="0"/>
                <a:sym typeface="Wingdings" panose="05000000000000000000" pitchFamily="2" charset="2"/>
              </a:rPr>
              <a:t> Using </a:t>
            </a:r>
            <a:r>
              <a:rPr lang="fr-FR" sz="2000" b="1" dirty="0">
                <a:ea typeface="Calibri" panose="020F0502020204030204" pitchFamily="34" charset="0"/>
                <a:cs typeface="Calibri" panose="020F0502020204030204" pitchFamily="34" charset="0"/>
                <a:sym typeface="Wingdings" panose="05000000000000000000" pitchFamily="2" charset="2"/>
              </a:rPr>
              <a:t>Allocation Factors </a:t>
            </a:r>
            <a:r>
              <a:rPr lang="fr-FR" sz="2000" dirty="0">
                <a:ea typeface="Calibri" panose="020F0502020204030204" pitchFamily="34" charset="0"/>
                <a:cs typeface="Calibri" panose="020F0502020204030204" pitchFamily="34" charset="0"/>
                <a:sym typeface="Wingdings" panose="05000000000000000000" pitchFamily="2" charset="2"/>
              </a:rPr>
              <a:t>to allocate </a:t>
            </a:r>
            <a:r>
              <a:rPr lang="fr-FR" sz="2000" dirty="0">
                <a:ea typeface="Calibri" panose="020F0502020204030204" pitchFamily="34" charset="0"/>
                <a:cs typeface="Calibri" panose="020F0502020204030204" pitchFamily="34" charset="0"/>
              </a:rPr>
              <a:t>shared </a:t>
            </a:r>
            <a:r>
              <a:rPr lang="fr-FR" sz="2000" dirty="0">
                <a:ea typeface="Calibri" panose="020F0502020204030204" pitchFamily="34" charset="0"/>
                <a:cs typeface="Calibri" panose="020F0502020204030204" pitchFamily="34" charset="0"/>
                <a:sym typeface="Wingdings" panose="05000000000000000000" pitchFamily="2" charset="2"/>
              </a:rPr>
              <a:t>and central </a:t>
            </a:r>
            <a:r>
              <a:rPr lang="fr-FR" sz="2000" dirty="0" err="1">
                <a:ea typeface="Calibri" panose="020F0502020204030204" pitchFamily="34" charset="0"/>
                <a:cs typeface="Calibri" panose="020F0502020204030204" pitchFamily="34" charset="0"/>
                <a:sym typeface="Wingdings" panose="05000000000000000000" pitchFamily="2" charset="2"/>
              </a:rPr>
              <a:t>costs</a:t>
            </a:r>
            <a:r>
              <a:rPr lang="fr-FR" sz="2000" dirty="0">
                <a:ea typeface="Calibri" panose="020F0502020204030204" pitchFamily="34" charset="0"/>
                <a:cs typeface="Calibri" panose="020F0502020204030204" pitchFamily="34" charset="0"/>
                <a:sym typeface="Wingdings" panose="05000000000000000000" pitchFamily="2" charset="2"/>
              </a:rPr>
              <a:t> </a:t>
            </a:r>
            <a:endParaRPr lang="fr-FR" sz="2000" dirty="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fr-FR"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8416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86CA-FEBB-7B8F-18E9-B85D838B6D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12A9FC8-061F-778C-FAA3-D158473E937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5DEEF20-1AE3-92E9-A620-7E0AF6AEEF6A}"/>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E7A962A-1F8B-D21D-CA1F-C242A4A9A939}"/>
              </a:ext>
            </a:extLst>
          </p:cNvPr>
          <p:cNvSpPr>
            <a:spLocks noGrp="1"/>
          </p:cNvSpPr>
          <p:nvPr>
            <p:ph type="title"/>
          </p:nvPr>
        </p:nvSpPr>
        <p:spPr/>
        <p:txBody>
          <a:bodyPr/>
          <a:lstStyle/>
          <a:p>
            <a:r>
              <a:rPr lang="en-US" noProof="0" dirty="0"/>
              <a:t>Tool to allocate vehicle costs</a:t>
            </a:r>
          </a:p>
        </p:txBody>
      </p:sp>
      <p:sp>
        <p:nvSpPr>
          <p:cNvPr id="7" name="Content Placeholder 5">
            <a:extLst>
              <a:ext uri="{FF2B5EF4-FFF2-40B4-BE49-F238E27FC236}">
                <a16:creationId xmlns:a16="http://schemas.microsoft.com/office/drawing/2014/main" id="{61EE9A82-4394-19E2-D201-D93602215A37}"/>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79ECFE9C-FA2D-2CF7-A161-0502AD5A7BDD}"/>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A3C22B35-7FAD-5838-6C7B-C4F5ECD19909}"/>
              </a:ext>
            </a:extLst>
          </p:cNvPr>
          <p:cNvSpPr txBox="1"/>
          <p:nvPr/>
        </p:nvSpPr>
        <p:spPr>
          <a:xfrm>
            <a:off x="438149" y="1764539"/>
            <a:ext cx="10515599" cy="1785104"/>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Types of </a:t>
            </a:r>
            <a:r>
              <a:rPr lang="fr-FR" sz="2200" b="1" dirty="0" err="1">
                <a:ea typeface="Calibri" panose="020F0502020204030204" pitchFamily="34" charset="0"/>
                <a:cs typeface="Times New Roman" panose="02020603050405020304" pitchFamily="18" charset="0"/>
              </a:rPr>
              <a:t>costs</a:t>
            </a:r>
            <a:r>
              <a:rPr lang="fr-FR" sz="2200" b="1" dirty="0">
                <a:ea typeface="Calibri" panose="020F0502020204030204" pitchFamily="34"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Recurring</a:t>
            </a:r>
            <a:r>
              <a:rPr lang="fr-FR" sz="2200" dirty="0">
                <a:ea typeface="Calibri" panose="020F0502020204030204" pitchFamily="34" charset="0"/>
                <a:cs typeface="Times New Roman" panose="02020603050405020304" pitchFamily="18" charset="0"/>
              </a:rPr>
              <a:t>: Fuel, </a:t>
            </a:r>
            <a:r>
              <a:rPr lang="fr-FR" sz="2200" dirty="0" err="1">
                <a:ea typeface="Calibri" panose="020F0502020204030204" pitchFamily="34" charset="0"/>
                <a:cs typeface="Times New Roman" panose="02020603050405020304" pitchFamily="18" charset="0"/>
              </a:rPr>
              <a:t>Repairs</a:t>
            </a:r>
            <a:r>
              <a:rPr lang="fr-FR" sz="2200" dirty="0">
                <a:ea typeface="Calibri" panose="020F0502020204030204" pitchFamily="34" charset="0"/>
                <a:cs typeface="Times New Roman" panose="02020603050405020304" pitchFamily="18" charset="0"/>
              </a:rPr>
              <a:t>/Maintenance, </a:t>
            </a:r>
            <a:r>
              <a:rPr lang="fr-FR" sz="2200" dirty="0" err="1">
                <a:ea typeface="Calibri" panose="020F0502020204030204" pitchFamily="34" charset="0"/>
                <a:cs typeface="Times New Roman" panose="02020603050405020304" pitchFamily="18" charset="0"/>
              </a:rPr>
              <a:t>Oil</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Tyres</a:t>
            </a:r>
            <a:r>
              <a:rPr lang="fr-FR" sz="2200" dirty="0">
                <a:ea typeface="Calibri" panose="020F0502020204030204" pitchFamily="34" charset="0"/>
                <a:cs typeface="Times New Roman" panose="02020603050405020304" pitchFamily="18" charset="0"/>
              </a:rPr>
              <a:t>, etc...</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Capital: </a:t>
            </a:r>
            <a:r>
              <a:rPr lang="fr-FR" sz="2200" dirty="0" err="1">
                <a:ea typeface="Calibri" panose="020F0502020204030204" pitchFamily="34" charset="0"/>
                <a:cs typeface="Times New Roman" panose="02020603050405020304" pitchFamily="18" charset="0"/>
              </a:rPr>
              <a:t>Annual</a:t>
            </a:r>
            <a:r>
              <a:rPr lang="fr-FR" sz="2200" dirty="0">
                <a:ea typeface="Calibri" panose="020F0502020204030204" pitchFamily="34" charset="0"/>
                <a:cs typeface="Times New Roman" panose="02020603050405020304" pitchFamily="18" charset="0"/>
              </a:rPr>
              <a:t> value of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vehicles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motorbike</a:t>
            </a:r>
            <a:r>
              <a:rPr lang="fr-FR" sz="2200" dirty="0">
                <a:ea typeface="Calibri" panose="020F0502020204030204" pitchFamily="34" charset="0"/>
                <a:cs typeface="Times New Roman" panose="02020603050405020304" pitchFamily="18" charset="0"/>
              </a:rPr>
              <a:t>, car, etc.)</a:t>
            </a:r>
          </a:p>
          <a:p>
            <a:pPr marR="0" algn="just">
              <a:spcBef>
                <a:spcPts val="0"/>
              </a:spcBef>
              <a:spcAft>
                <a:spcPts val="0"/>
              </a:spcAft>
            </a:pPr>
            <a:r>
              <a:rPr lang="fr-FR" sz="2200" b="1" dirty="0" err="1">
                <a:ea typeface="Calibri" panose="020F0502020204030204" pitchFamily="34" charset="0"/>
                <a:cs typeface="Times New Roman" panose="02020603050405020304" pitchFamily="18" charset="0"/>
              </a:rPr>
              <a:t>Logbooks</a:t>
            </a:r>
            <a:r>
              <a:rPr lang="fr-FR" sz="2200" b="1" dirty="0">
                <a:ea typeface="Calibri" panose="020F0502020204030204" pitchFamily="34" charset="0"/>
                <a:cs typeface="Times New Roman" panose="02020603050405020304" pitchFamily="18" charset="0"/>
              </a:rPr>
              <a:t>:</a:t>
            </a:r>
          </a:p>
          <a:p>
            <a:endParaRPr lang="fr-FR" sz="2200" dirty="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77B1316-EEBA-E5A2-DDC3-7BBED7E21DEA}"/>
              </a:ext>
            </a:extLst>
          </p:cNvPr>
          <p:cNvPicPr>
            <a:picLocks noChangeAspect="1"/>
          </p:cNvPicPr>
          <p:nvPr/>
        </p:nvPicPr>
        <p:blipFill>
          <a:blip r:embed="rId3"/>
          <a:stretch>
            <a:fillRect/>
          </a:stretch>
        </p:blipFill>
        <p:spPr>
          <a:xfrm>
            <a:off x="1878796" y="2834480"/>
            <a:ext cx="5177987" cy="3658395"/>
          </a:xfrm>
          <a:prstGeom prst="rect">
            <a:avLst/>
          </a:prstGeom>
        </p:spPr>
      </p:pic>
      <p:graphicFrame>
        <p:nvGraphicFramePr>
          <p:cNvPr id="10" name="Table 9">
            <a:extLst>
              <a:ext uri="{FF2B5EF4-FFF2-40B4-BE49-F238E27FC236}">
                <a16:creationId xmlns:a16="http://schemas.microsoft.com/office/drawing/2014/main" id="{6B5913B5-1036-FDEA-C0BC-9D0E6BDA8FDA}"/>
              </a:ext>
            </a:extLst>
          </p:cNvPr>
          <p:cNvGraphicFramePr>
            <a:graphicFrameLocks noGrp="1"/>
          </p:cNvGraphicFramePr>
          <p:nvPr>
            <p:extLst>
              <p:ext uri="{D42A27DB-BD31-4B8C-83A1-F6EECF244321}">
                <p14:modId xmlns:p14="http://schemas.microsoft.com/office/powerpoint/2010/main" val="3708109979"/>
              </p:ext>
            </p:extLst>
          </p:nvPr>
        </p:nvGraphicFramePr>
        <p:xfrm>
          <a:off x="7180905" y="3466073"/>
          <a:ext cx="4260710" cy="866487"/>
        </p:xfrm>
        <a:graphic>
          <a:graphicData uri="http://schemas.openxmlformats.org/drawingml/2006/table">
            <a:tbl>
              <a:tblPr>
                <a:tableStyleId>{5C22544A-7EE6-4342-B048-85BDC9FD1C3A}</a:tableStyleId>
              </a:tblPr>
              <a:tblGrid>
                <a:gridCol w="852142">
                  <a:extLst>
                    <a:ext uri="{9D8B030D-6E8A-4147-A177-3AD203B41FA5}">
                      <a16:colId xmlns:a16="http://schemas.microsoft.com/office/drawing/2014/main" val="3682625536"/>
                    </a:ext>
                  </a:extLst>
                </a:gridCol>
                <a:gridCol w="852142">
                  <a:extLst>
                    <a:ext uri="{9D8B030D-6E8A-4147-A177-3AD203B41FA5}">
                      <a16:colId xmlns:a16="http://schemas.microsoft.com/office/drawing/2014/main" val="511605979"/>
                    </a:ext>
                  </a:extLst>
                </a:gridCol>
                <a:gridCol w="852142">
                  <a:extLst>
                    <a:ext uri="{9D8B030D-6E8A-4147-A177-3AD203B41FA5}">
                      <a16:colId xmlns:a16="http://schemas.microsoft.com/office/drawing/2014/main" val="2727758505"/>
                    </a:ext>
                  </a:extLst>
                </a:gridCol>
                <a:gridCol w="852142">
                  <a:extLst>
                    <a:ext uri="{9D8B030D-6E8A-4147-A177-3AD203B41FA5}">
                      <a16:colId xmlns:a16="http://schemas.microsoft.com/office/drawing/2014/main" val="2741878589"/>
                    </a:ext>
                  </a:extLst>
                </a:gridCol>
                <a:gridCol w="852142">
                  <a:extLst>
                    <a:ext uri="{9D8B030D-6E8A-4147-A177-3AD203B41FA5}">
                      <a16:colId xmlns:a16="http://schemas.microsoft.com/office/drawing/2014/main" val="4148397267"/>
                    </a:ext>
                  </a:extLst>
                </a:gridCol>
              </a:tblGrid>
              <a:tr h="288829">
                <a:tc>
                  <a:txBody>
                    <a:bodyPr/>
                    <a:lstStyle/>
                    <a:p>
                      <a:pPr algn="l" fontAlgn="b"/>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dirty="0">
                          <a:effectLst/>
                        </a:rPr>
                        <a:t>PrEP</a:t>
                      </a:r>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dirty="0">
                          <a:effectLst/>
                        </a:rPr>
                        <a:t>ADMIN</a:t>
                      </a:r>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dirty="0">
                          <a:effectLst/>
                        </a:rPr>
                        <a:t>NUTR</a:t>
                      </a:r>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i="0" u="none" strike="noStrike" dirty="0">
                          <a:solidFill>
                            <a:srgbClr val="000000"/>
                          </a:solidFill>
                          <a:effectLst/>
                          <a:latin typeface="Aptos Narrow" panose="020B0004020202020204" pitchFamily="34" charset="0"/>
                        </a:rPr>
                        <a:t>TOTAL</a:t>
                      </a:r>
                    </a:p>
                  </a:txBody>
                  <a:tcPr marL="0" marR="0" marT="0" marB="0" anchor="b"/>
                </a:tc>
                <a:extLst>
                  <a:ext uri="{0D108BD9-81ED-4DB2-BD59-A6C34878D82A}">
                    <a16:rowId xmlns:a16="http://schemas.microsoft.com/office/drawing/2014/main" val="425778707"/>
                  </a:ext>
                </a:extLst>
              </a:tr>
              <a:tr h="288829">
                <a:tc>
                  <a:txBody>
                    <a:bodyPr/>
                    <a:lstStyle/>
                    <a:p>
                      <a:pPr algn="l" fontAlgn="b"/>
                      <a:r>
                        <a:rPr lang="en-US" sz="1800" b="0" i="0" u="none" strike="noStrike" dirty="0">
                          <a:solidFill>
                            <a:srgbClr val="000000"/>
                          </a:solidFill>
                          <a:effectLst/>
                          <a:latin typeface="Aptos Narrow" panose="020B0004020202020204" pitchFamily="34" charset="0"/>
                        </a:rPr>
                        <a:t>Distance</a:t>
                      </a:r>
                    </a:p>
                  </a:txBody>
                  <a:tcPr marL="0" marR="0" marT="0" marB="0" anchor="b"/>
                </a:tc>
                <a:tc>
                  <a:txBody>
                    <a:bodyPr/>
                    <a:lstStyle/>
                    <a:p>
                      <a:pPr algn="ctr" fontAlgn="b"/>
                      <a:r>
                        <a:rPr lang="en-US" sz="1800" u="none" strike="noStrike" dirty="0">
                          <a:effectLst/>
                        </a:rPr>
                        <a:t>22</a:t>
                      </a:r>
                      <a:endParaRPr lang="en-US" sz="1800" b="0"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0" i="0" u="none" strike="noStrike" dirty="0">
                          <a:solidFill>
                            <a:srgbClr val="000000"/>
                          </a:solidFill>
                          <a:effectLst/>
                          <a:latin typeface="Aptos Narrow" panose="020B0004020202020204" pitchFamily="34" charset="0"/>
                        </a:rPr>
                        <a:t>58</a:t>
                      </a:r>
                    </a:p>
                  </a:txBody>
                  <a:tcPr marL="0" marR="0" marT="0" marB="0" anchor="b"/>
                </a:tc>
                <a:tc>
                  <a:txBody>
                    <a:bodyPr/>
                    <a:lstStyle/>
                    <a:p>
                      <a:pPr algn="ctr" fontAlgn="b"/>
                      <a:r>
                        <a:rPr lang="en-US" sz="1800" u="none" strike="noStrike" dirty="0">
                          <a:effectLst/>
                        </a:rPr>
                        <a:t>45</a:t>
                      </a:r>
                      <a:endParaRPr lang="en-US" sz="1800" b="0"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u="none" strike="noStrike" dirty="0">
                          <a:effectLst/>
                        </a:rPr>
                        <a:t>125 kms</a:t>
                      </a:r>
                      <a:endParaRPr lang="en-US" sz="18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27431179"/>
                  </a:ext>
                </a:extLst>
              </a:tr>
              <a:tr h="288829">
                <a:tc>
                  <a:txBody>
                    <a:bodyPr/>
                    <a:lstStyle/>
                    <a:p>
                      <a:pPr algn="l" fontAlgn="b"/>
                      <a:r>
                        <a:rPr lang="en-US" sz="1800" b="0" i="0" u="none" strike="noStrike" dirty="0">
                          <a:solidFill>
                            <a:srgbClr val="000000"/>
                          </a:solidFill>
                          <a:effectLst/>
                          <a:latin typeface="Aptos Narrow" panose="020B0004020202020204" pitchFamily="34" charset="0"/>
                        </a:rPr>
                        <a:t>%</a:t>
                      </a:r>
                    </a:p>
                  </a:txBody>
                  <a:tcPr marL="0" marR="0" marT="0" marB="0" anchor="b"/>
                </a:tc>
                <a:tc>
                  <a:txBody>
                    <a:bodyPr/>
                    <a:lstStyle/>
                    <a:p>
                      <a:pPr algn="ctr" fontAlgn="b"/>
                      <a:r>
                        <a:rPr lang="en-US" sz="1800" b="0" i="0" u="none" strike="noStrike" dirty="0">
                          <a:solidFill>
                            <a:srgbClr val="000000"/>
                          </a:solidFill>
                          <a:effectLst/>
                          <a:latin typeface="Aptos Narrow" panose="020B0004020202020204" pitchFamily="34" charset="0"/>
                        </a:rPr>
                        <a:t>18%</a:t>
                      </a:r>
                    </a:p>
                  </a:txBody>
                  <a:tcPr marL="0" marR="0" marT="0" marB="0" anchor="b"/>
                </a:tc>
                <a:tc>
                  <a:txBody>
                    <a:bodyPr/>
                    <a:lstStyle/>
                    <a:p>
                      <a:pPr algn="ctr" fontAlgn="b"/>
                      <a:r>
                        <a:rPr lang="en-US" sz="1800" b="0" i="0" u="none" strike="noStrike" dirty="0">
                          <a:solidFill>
                            <a:srgbClr val="000000"/>
                          </a:solidFill>
                          <a:effectLst/>
                          <a:latin typeface="Aptos Narrow" panose="020B0004020202020204" pitchFamily="34" charset="0"/>
                        </a:rPr>
                        <a:t>46%</a:t>
                      </a:r>
                    </a:p>
                  </a:txBody>
                  <a:tcPr marL="0" marR="0" marT="0" marB="0" anchor="b"/>
                </a:tc>
                <a:tc>
                  <a:txBody>
                    <a:bodyPr/>
                    <a:lstStyle/>
                    <a:p>
                      <a:pPr algn="ctr" fontAlgn="b"/>
                      <a:r>
                        <a:rPr lang="en-US" sz="1800" b="0" i="0" u="none" strike="noStrike" dirty="0">
                          <a:solidFill>
                            <a:srgbClr val="000000"/>
                          </a:solidFill>
                          <a:effectLst/>
                          <a:latin typeface="Aptos Narrow" panose="020B0004020202020204" pitchFamily="34" charset="0"/>
                        </a:rPr>
                        <a:t>36%</a:t>
                      </a:r>
                    </a:p>
                  </a:txBody>
                  <a:tcPr marL="0" marR="0" marT="0" marB="0" anchor="b"/>
                </a:tc>
                <a:tc>
                  <a:txBody>
                    <a:bodyPr/>
                    <a:lstStyle/>
                    <a:p>
                      <a:pPr algn="ctr" fontAlgn="b"/>
                      <a:r>
                        <a:rPr lang="en-US" sz="1800" b="0" i="0" u="none" strike="noStrike" dirty="0">
                          <a:solidFill>
                            <a:srgbClr val="000000"/>
                          </a:solidFill>
                          <a:effectLst/>
                          <a:latin typeface="Aptos Narrow" panose="020B0004020202020204" pitchFamily="34" charset="0"/>
                        </a:rPr>
                        <a:t>100%</a:t>
                      </a:r>
                    </a:p>
                  </a:txBody>
                  <a:tcPr marL="0" marR="0" marT="0" marB="0" anchor="b"/>
                </a:tc>
                <a:extLst>
                  <a:ext uri="{0D108BD9-81ED-4DB2-BD59-A6C34878D82A}">
                    <a16:rowId xmlns:a16="http://schemas.microsoft.com/office/drawing/2014/main" val="2571850800"/>
                  </a:ext>
                </a:extLst>
              </a:tr>
            </a:tbl>
          </a:graphicData>
        </a:graphic>
      </p:graphicFrame>
    </p:spTree>
    <p:extLst>
      <p:ext uri="{BB962C8B-B14F-4D97-AF65-F5344CB8AC3E}">
        <p14:creationId xmlns:p14="http://schemas.microsoft.com/office/powerpoint/2010/main" val="321743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F9BDE-CF88-F800-5CA9-653A3F65E8A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623266-07A7-4943-0AF8-217A7BE2DEBB}"/>
              </a:ext>
            </a:extLst>
          </p:cNvPr>
          <p:cNvGraphicFramePr>
            <a:graphicFrameLocks noGrp="1"/>
          </p:cNvGraphicFramePr>
          <p:nvPr>
            <p:ph idx="1"/>
            <p:extLst>
              <p:ext uri="{D42A27DB-BD31-4B8C-83A1-F6EECF244321}">
                <p14:modId xmlns:p14="http://schemas.microsoft.com/office/powerpoint/2010/main" val="3155458197"/>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06958905"/>
                    </a:ext>
                  </a:extLst>
                </a:gridCol>
                <a:gridCol w="1306286">
                  <a:extLst>
                    <a:ext uri="{9D8B030D-6E8A-4147-A177-3AD203B41FA5}">
                      <a16:colId xmlns:a16="http://schemas.microsoft.com/office/drawing/2014/main" val="1249297740"/>
                    </a:ext>
                  </a:extLst>
                </a:gridCol>
                <a:gridCol w="7812311">
                  <a:extLst>
                    <a:ext uri="{9D8B030D-6E8A-4147-A177-3AD203B41FA5}">
                      <a16:colId xmlns:a16="http://schemas.microsoft.com/office/drawing/2014/main" val="3506025949"/>
                    </a:ext>
                  </a:extLst>
                </a:gridCol>
              </a:tblGrid>
              <a:tr h="370840">
                <a:tc>
                  <a:txBody>
                    <a:bodyPr/>
                    <a:lstStyle/>
                    <a:p>
                      <a:r>
                        <a:rPr lang="en-US" noProof="0" dirty="0"/>
                        <a:t>Start</a:t>
                      </a:r>
                    </a:p>
                  </a:txBody>
                  <a:tcPr/>
                </a:tc>
                <a:tc>
                  <a:txBody>
                    <a:bodyPr/>
                    <a:lstStyle/>
                    <a:p>
                      <a:r>
                        <a:rPr lang="en-US" noProof="0" dirty="0"/>
                        <a:t>End</a:t>
                      </a:r>
                    </a:p>
                  </a:txBody>
                  <a:tcPr/>
                </a:tc>
                <a:tc>
                  <a:txBody>
                    <a:bodyPr/>
                    <a:lstStyle/>
                    <a:p>
                      <a:r>
                        <a:rPr lang="en-US" noProof="0" dirty="0"/>
                        <a:t>Description</a:t>
                      </a:r>
                    </a:p>
                  </a:txBody>
                  <a:tcPr/>
                </a:tc>
                <a:extLst>
                  <a:ext uri="{0D108BD9-81ED-4DB2-BD59-A6C34878D82A}">
                    <a16:rowId xmlns:a16="http://schemas.microsoft.com/office/drawing/2014/main" val="2365612797"/>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Opening remarks</a:t>
                      </a:r>
                    </a:p>
                  </a:txBody>
                  <a:tcPr/>
                </a:tc>
                <a:extLst>
                  <a:ext uri="{0D108BD9-81ED-4DB2-BD59-A6C34878D82A}">
                    <a16:rowId xmlns:a16="http://schemas.microsoft.com/office/drawing/2014/main" val="299764216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Introductions </a:t>
                      </a:r>
                    </a:p>
                  </a:txBody>
                  <a:tcPr/>
                </a:tc>
                <a:extLst>
                  <a:ext uri="{0D108BD9-81ED-4DB2-BD59-A6C34878D82A}">
                    <a16:rowId xmlns:a16="http://schemas.microsoft.com/office/drawing/2014/main" val="1448755853"/>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Overview of the costing/budgeting exercise</a:t>
                      </a:r>
                    </a:p>
                  </a:txBody>
                  <a:tcPr/>
                </a:tc>
                <a:extLst>
                  <a:ext uri="{0D108BD9-81ED-4DB2-BD59-A6C34878D82A}">
                    <a16:rowId xmlns:a16="http://schemas.microsoft.com/office/drawing/2014/main" val="159359171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Approach and methodology</a:t>
                      </a:r>
                    </a:p>
                  </a:txBody>
                  <a:tcPr/>
                </a:tc>
                <a:extLst>
                  <a:ext uri="{0D108BD9-81ED-4DB2-BD59-A6C34878D82A}">
                    <a16:rowId xmlns:a16="http://schemas.microsoft.com/office/drawing/2014/main" val="907651558"/>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Roles and responsibility</a:t>
                      </a:r>
                    </a:p>
                  </a:txBody>
                  <a:tcPr/>
                </a:tc>
                <a:extLst>
                  <a:ext uri="{0D108BD9-81ED-4DB2-BD59-A6C34878D82A}">
                    <a16:rowId xmlns:a16="http://schemas.microsoft.com/office/drawing/2014/main" val="3049528881"/>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Review of draft agreements</a:t>
                      </a:r>
                    </a:p>
                  </a:txBody>
                  <a:tcPr/>
                </a:tc>
                <a:extLst>
                  <a:ext uri="{0D108BD9-81ED-4DB2-BD59-A6C34878D82A}">
                    <a16:rowId xmlns:a16="http://schemas.microsoft.com/office/drawing/2014/main" val="3813575763"/>
                  </a:ext>
                </a:extLst>
              </a:tr>
            </a:tbl>
          </a:graphicData>
        </a:graphic>
      </p:graphicFrame>
      <p:sp>
        <p:nvSpPr>
          <p:cNvPr id="3" name="Rectangle 2">
            <a:extLst>
              <a:ext uri="{FF2B5EF4-FFF2-40B4-BE49-F238E27FC236}">
                <a16:creationId xmlns:a16="http://schemas.microsoft.com/office/drawing/2014/main" id="{60DF94DB-CE63-A34C-50AE-C4CECE193A2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Isosceles Triangle 4">
            <a:extLst>
              <a:ext uri="{FF2B5EF4-FFF2-40B4-BE49-F238E27FC236}">
                <a16:creationId xmlns:a16="http://schemas.microsoft.com/office/drawing/2014/main" id="{5876AE91-15ED-BEF8-9E0C-CFB07DDB6B9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40026FB-13CF-39DA-34AA-39ACFADFF897}"/>
              </a:ext>
            </a:extLst>
          </p:cNvPr>
          <p:cNvSpPr>
            <a:spLocks noGrp="1"/>
          </p:cNvSpPr>
          <p:nvPr>
            <p:ph type="title"/>
          </p:nvPr>
        </p:nvSpPr>
        <p:spPr/>
        <p:txBody>
          <a:bodyPr/>
          <a:lstStyle/>
          <a:p>
            <a:r>
              <a:rPr lang="en-US" noProof="0" dirty="0"/>
              <a:t>Agenda</a:t>
            </a:r>
          </a:p>
        </p:txBody>
      </p:sp>
    </p:spTree>
    <p:extLst>
      <p:ext uri="{BB962C8B-B14F-4D97-AF65-F5344CB8AC3E}">
        <p14:creationId xmlns:p14="http://schemas.microsoft.com/office/powerpoint/2010/main" val="232334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9F0A-05B8-1EFE-860F-1179273D94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F55A90-EC64-63AA-14CE-3269EA703660}"/>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897B9F19-C4F4-5B59-0AC4-012962E6DAF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C8DAB632-F305-2943-B6D7-C1733A52E2F3}"/>
              </a:ext>
            </a:extLst>
          </p:cNvPr>
          <p:cNvSpPr>
            <a:spLocks noGrp="1"/>
          </p:cNvSpPr>
          <p:nvPr>
            <p:ph type="title"/>
          </p:nvPr>
        </p:nvSpPr>
        <p:spPr/>
        <p:txBody>
          <a:bodyPr/>
          <a:lstStyle/>
          <a:p>
            <a:r>
              <a:rPr lang="en-US" noProof="0" dirty="0"/>
              <a:t>Tool to allocate vehicle costs</a:t>
            </a:r>
          </a:p>
        </p:txBody>
      </p:sp>
      <p:sp>
        <p:nvSpPr>
          <p:cNvPr id="7" name="Content Placeholder 5">
            <a:extLst>
              <a:ext uri="{FF2B5EF4-FFF2-40B4-BE49-F238E27FC236}">
                <a16:creationId xmlns:a16="http://schemas.microsoft.com/office/drawing/2014/main" id="{50C9B05E-8D88-30F3-FA55-F94BE48DD704}"/>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EE8E37B7-B47C-0ED1-1761-751F473044EE}"/>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6C4616D1-59BB-E293-FF0F-9E93FFB3A5CA}"/>
              </a:ext>
            </a:extLst>
          </p:cNvPr>
          <p:cNvSpPr txBox="1"/>
          <p:nvPr/>
        </p:nvSpPr>
        <p:spPr>
          <a:xfrm>
            <a:off x="438149" y="1764539"/>
            <a:ext cx="10515599" cy="3816429"/>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Discussion:</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Do(es)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CLO(s) use </a:t>
            </a:r>
            <a:r>
              <a:rPr lang="fr-FR" sz="2200" dirty="0" err="1">
                <a:ea typeface="Calibri" panose="020F0502020204030204" pitchFamily="34" charset="0"/>
                <a:cs typeface="Times New Roman" panose="02020603050405020304" pitchFamily="18" charset="0"/>
              </a:rPr>
              <a:t>any</a:t>
            </a:r>
            <a:r>
              <a:rPr lang="fr-FR" sz="2200" dirty="0">
                <a:ea typeface="Calibri" panose="020F0502020204030204" pitchFamily="34" charset="0"/>
                <a:cs typeface="Times New Roman" panose="02020603050405020304" pitchFamily="18" charset="0"/>
              </a:rPr>
              <a:t> type of </a:t>
            </a:r>
            <a:r>
              <a:rPr lang="fr-FR" sz="2200" dirty="0" err="1">
                <a:ea typeface="Calibri" panose="020F0502020204030204" pitchFamily="34" charset="0"/>
                <a:cs typeface="Times New Roman" panose="02020603050405020304" pitchFamily="18" charset="0"/>
              </a:rPr>
              <a:t>vehicles</a:t>
            </a:r>
            <a:r>
              <a:rPr lang="fr-FR" sz="2200" dirty="0">
                <a:ea typeface="Calibri" panose="020F0502020204030204" pitchFamily="34" charset="0"/>
                <a:cs typeface="Times New Roman" panose="02020603050405020304" pitchFamily="18" charset="0"/>
              </a:rPr>
              <a:t> for central administration, service </a:t>
            </a:r>
            <a:r>
              <a:rPr lang="fr-FR" sz="2200" dirty="0" err="1">
                <a:ea typeface="Calibri" panose="020F0502020204030204" pitchFamily="34" charset="0"/>
                <a:cs typeface="Times New Roman" panose="02020603050405020304" pitchFamily="18" charset="0"/>
              </a:rPr>
              <a:t>delivery</a:t>
            </a:r>
            <a:r>
              <a:rPr lang="fr-FR" sz="2200" dirty="0">
                <a:ea typeface="Calibri" panose="020F0502020204030204" pitchFamily="34" charset="0"/>
                <a:cs typeface="Times New Roman" panose="02020603050405020304" pitchFamily="18" charset="0"/>
              </a:rPr>
              <a:t> or interventions? </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Do(es)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CLO(s) </a:t>
            </a:r>
            <a:r>
              <a:rPr lang="fr-FR" sz="2200" dirty="0" err="1">
                <a:ea typeface="Calibri" panose="020F0502020204030204" pitchFamily="34" charset="0"/>
                <a:cs typeface="Times New Roman" panose="02020603050405020304" pitchFamily="18" charset="0"/>
              </a:rPr>
              <a:t>current</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track</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vehicle</a:t>
            </a:r>
            <a:r>
              <a:rPr lang="fr-FR" sz="2200" dirty="0">
                <a:ea typeface="Calibri" panose="020F0502020204030204" pitchFamily="34" charset="0"/>
                <a:cs typeface="Times New Roman" panose="02020603050405020304" pitchFamily="18" charset="0"/>
              </a:rPr>
              <a:t> use </a:t>
            </a:r>
            <a:r>
              <a:rPr lang="fr-FR" sz="2200" dirty="0" err="1">
                <a:ea typeface="Calibri" panose="020F0502020204030204" pitchFamily="34" charset="0"/>
                <a:cs typeface="Times New Roman" panose="02020603050405020304" pitchFamily="18" charset="0"/>
              </a:rPr>
              <a:t>this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way</a:t>
            </a:r>
            <a:r>
              <a:rPr lang="fr-FR" sz="2200" dirty="0">
                <a:ea typeface="Calibri" panose="020F0502020204030204" pitchFamily="34" charset="0"/>
                <a:cs typeface="Times New Roman" panose="02020603050405020304" pitchFamily="18" charset="0"/>
              </a:rPr>
              <a:t>? Are the </a:t>
            </a:r>
            <a:r>
              <a:rPr lang="fr-FR" sz="2200" dirty="0" err="1">
                <a:ea typeface="Calibri" panose="020F0502020204030204" pitchFamily="34" charset="0"/>
                <a:cs typeface="Times New Roman" panose="02020603050405020304" pitchFamily="18" charset="0"/>
              </a:rPr>
              <a:t>activities</a:t>
            </a:r>
            <a:r>
              <a:rPr lang="fr-FR" sz="2200" dirty="0">
                <a:ea typeface="Calibri" panose="020F0502020204030204" pitchFamily="34" charset="0"/>
                <a:cs typeface="Times New Roman" panose="02020603050405020304" pitchFamily="18" charset="0"/>
              </a:rPr>
              <a:t> and interventions and </a:t>
            </a:r>
            <a:r>
              <a:rPr lang="fr-FR" sz="2200" dirty="0" err="1">
                <a:ea typeface="Calibri" panose="020F0502020204030204" pitchFamily="34" charset="0"/>
                <a:cs typeface="Times New Roman" panose="02020603050405020304" pitchFamily="18" charset="0"/>
              </a:rPr>
              <a:t>kilometers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clearly</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detailed</a:t>
            </a:r>
            <a:r>
              <a:rPr lang="fr-FR" sz="2200" dirty="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If not, </a:t>
            </a:r>
            <a:r>
              <a:rPr lang="fr-FR" sz="2200" dirty="0" err="1">
                <a:ea typeface="Calibri" panose="020F0502020204030204" pitchFamily="34" charset="0"/>
                <a:cs typeface="Times New Roman" panose="02020603050405020304" pitchFamily="18" charset="0"/>
              </a:rPr>
              <a:t>is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this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something</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that</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could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realistically</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implemented</a:t>
            </a:r>
            <a:r>
              <a:rPr lang="fr-FR" sz="2200" dirty="0">
                <a:ea typeface="Calibri" panose="020F0502020204030204" pitchFamily="34" charset="0"/>
                <a:cs typeface="Times New Roman" panose="02020603050405020304" pitchFamily="18" charset="0"/>
              </a:rPr>
              <a:t> in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CLO(s) over a </a:t>
            </a:r>
            <a:r>
              <a:rPr lang="fr-FR" sz="2200" dirty="0" err="1">
                <a:ea typeface="Calibri" panose="020F0502020204030204" pitchFamily="34" charset="0"/>
                <a:cs typeface="Times New Roman" panose="02020603050405020304" pitchFamily="18" charset="0"/>
              </a:rPr>
              <a:t>representative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period</a:t>
            </a:r>
            <a:r>
              <a:rPr lang="fr-FR" sz="2200" dirty="0">
                <a:ea typeface="Calibri" panose="020F0502020204030204" pitchFamily="34" charset="0"/>
                <a:cs typeface="Times New Roman" panose="02020603050405020304" pitchFamily="18" charset="0"/>
              </a:rPr>
              <a:t>? (1-3 </a:t>
            </a:r>
            <a:r>
              <a:rPr lang="fr-FR" sz="2200" dirty="0" err="1">
                <a:ea typeface="Calibri" panose="020F0502020204030204" pitchFamily="34" charset="0"/>
                <a:cs typeface="Times New Roman" panose="02020603050405020304" pitchFamily="18" charset="0"/>
              </a:rPr>
              <a:t>months</a:t>
            </a:r>
            <a:r>
              <a:rPr lang="fr-FR" sz="2200" dirty="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What</a:t>
            </a:r>
            <a:r>
              <a:rPr lang="fr-FR" sz="2200" dirty="0">
                <a:ea typeface="Calibri" panose="020F0502020204030204" pitchFamily="34" charset="0"/>
                <a:cs typeface="Times New Roman" panose="02020603050405020304" pitchFamily="18" charset="0"/>
              </a:rPr>
              <a:t> changes or adaptations </a:t>
            </a:r>
            <a:r>
              <a:rPr lang="fr-FR" sz="2200" dirty="0" err="1">
                <a:ea typeface="Calibri" panose="020F0502020204030204" pitchFamily="34" charset="0"/>
                <a:cs typeface="Times New Roman" panose="02020603050405020304" pitchFamily="18" charset="0"/>
              </a:rPr>
              <a:t>would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you</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need</a:t>
            </a:r>
            <a:r>
              <a:rPr lang="fr-FR" sz="2200" dirty="0">
                <a:ea typeface="Calibri" panose="020F0502020204030204" pitchFamily="34" charset="0"/>
                <a:cs typeface="Times New Roman" panose="02020603050405020304" pitchFamily="18" charset="0"/>
              </a:rPr>
              <a:t> to </a:t>
            </a:r>
            <a:r>
              <a:rPr lang="fr-FR" sz="2200" dirty="0" err="1">
                <a:ea typeface="Calibri" panose="020F0502020204030204" pitchFamily="34" charset="0"/>
                <a:cs typeface="Times New Roman" panose="02020603050405020304" pitchFamily="18" charset="0"/>
              </a:rPr>
              <a:t>make</a:t>
            </a:r>
            <a:r>
              <a:rPr lang="fr-FR" sz="2200" dirty="0">
                <a:ea typeface="Calibri" panose="020F0502020204030204" pitchFamily="34" charset="0"/>
                <a:cs typeface="Times New Roman" panose="02020603050405020304" pitchFamily="18" charset="0"/>
              </a:rPr>
              <a:t> to </a:t>
            </a:r>
            <a:r>
              <a:rPr lang="fr-FR" sz="2200" dirty="0" err="1">
                <a:ea typeface="Calibri" panose="020F0502020204030204" pitchFamily="34" charset="0"/>
                <a:cs typeface="Times New Roman" panose="02020603050405020304" pitchFamily="18" charset="0"/>
              </a:rPr>
              <a:t>this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logbook</a:t>
            </a:r>
            <a:r>
              <a:rPr lang="fr-FR" sz="2200" dirty="0">
                <a:ea typeface="Calibri" panose="020F0502020204030204" pitchFamily="34" charset="0"/>
                <a:cs typeface="Times New Roman" panose="02020603050405020304" pitchFamily="18" charset="0"/>
              </a:rPr>
              <a:t> to suit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context</a:t>
            </a:r>
            <a:r>
              <a:rPr lang="fr-FR" sz="2200" dirty="0">
                <a:ea typeface="Calibri" panose="020F0502020204030204" pitchFamily="34" charset="0"/>
                <a:cs typeface="Times New Roman" panose="02020603050405020304" pitchFamily="18" charset="0"/>
              </a:rPr>
              <a:t>?</a:t>
            </a:r>
          </a:p>
          <a:p>
            <a:pPr algn="just"/>
            <a:endParaRPr lang="fr-FR" sz="2200" b="1" dirty="0">
              <a:ea typeface="Calibri" panose="020F0502020204030204" pitchFamily="34" charset="0"/>
              <a:cs typeface="Times New Roman" panose="02020603050405020304" pitchFamily="18" charset="0"/>
            </a:endParaRPr>
          </a:p>
          <a:p>
            <a:endParaRPr lang="fr-FR" sz="22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3884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8550-F104-D07F-3DF0-CBE450901D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2D22A4-4C3C-CF5E-5E95-CC54A8089EF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3BFC3A7-3B5E-D55A-80D4-6A14182CBBD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028F8A9-F351-BF68-9140-9C8662B8ABC9}"/>
              </a:ext>
            </a:extLst>
          </p:cNvPr>
          <p:cNvSpPr>
            <a:spLocks noGrp="1"/>
          </p:cNvSpPr>
          <p:nvPr>
            <p:ph type="title"/>
          </p:nvPr>
        </p:nvSpPr>
        <p:spPr/>
        <p:txBody>
          <a:bodyPr/>
          <a:lstStyle/>
          <a:p>
            <a:r>
              <a:rPr lang="en-US" noProof="0" dirty="0"/>
              <a:t>Tool to allocate personnel costs</a:t>
            </a:r>
          </a:p>
        </p:txBody>
      </p:sp>
      <p:sp>
        <p:nvSpPr>
          <p:cNvPr id="7" name="Content Placeholder 5">
            <a:extLst>
              <a:ext uri="{FF2B5EF4-FFF2-40B4-BE49-F238E27FC236}">
                <a16:creationId xmlns:a16="http://schemas.microsoft.com/office/drawing/2014/main" id="{555E2FB8-4A80-D293-C8CC-C8A80C62964E}"/>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FBCE2B45-E27D-05DE-6E50-6D98C046D64A}"/>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5E2A7F74-953A-EECA-48CA-6DBE7F93DD36}"/>
              </a:ext>
            </a:extLst>
          </p:cNvPr>
          <p:cNvSpPr txBox="1"/>
          <p:nvPr/>
        </p:nvSpPr>
        <p:spPr>
          <a:xfrm>
            <a:off x="438149" y="1764539"/>
            <a:ext cx="10515599" cy="1785104"/>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Types of </a:t>
            </a:r>
            <a:r>
              <a:rPr lang="fr-FR" sz="2200" b="1" dirty="0" err="1">
                <a:ea typeface="Calibri" panose="020F0502020204030204" pitchFamily="34" charset="0"/>
                <a:cs typeface="Times New Roman" panose="02020603050405020304" pitchFamily="18" charset="0"/>
              </a:rPr>
              <a:t>costs</a:t>
            </a:r>
            <a:r>
              <a:rPr lang="fr-FR" sz="2200" b="1" dirty="0">
                <a:ea typeface="Calibri" panose="020F0502020204030204" pitchFamily="34"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Salary of direct services staff</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Compensation, </a:t>
            </a:r>
            <a:r>
              <a:rPr lang="fr-FR" sz="2200" dirty="0" err="1">
                <a:ea typeface="Calibri" panose="020F0502020204030204" pitchFamily="34" charset="0"/>
                <a:cs typeface="Times New Roman" panose="02020603050405020304" pitchFamily="18" charset="0"/>
              </a:rPr>
              <a:t>benefits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fringe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benefits</a:t>
            </a:r>
            <a:r>
              <a:rPr lang="fr-FR" sz="2200" dirty="0">
                <a:ea typeface="Calibri" panose="020F0502020204030204" pitchFamily="34" charset="0"/>
                <a:cs typeface="Times New Roman" panose="02020603050405020304" pitchFamily="18" charset="0"/>
              </a:rPr>
              <a:t>, per </a:t>
            </a:r>
            <a:r>
              <a:rPr lang="fr-FR" sz="2200" dirty="0" err="1">
                <a:ea typeface="Calibri" panose="020F0502020204030204" pitchFamily="34" charset="0"/>
                <a:cs typeface="Times New Roman" panose="02020603050405020304" pitchFamily="18" charset="0"/>
              </a:rPr>
              <a:t>diems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incentives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fees</a:t>
            </a:r>
            <a:r>
              <a:rPr lang="fr-FR" sz="2200" dirty="0">
                <a:ea typeface="Calibri" panose="020F0502020204030204" pitchFamily="34" charset="0"/>
                <a:cs typeface="Times New Roman" panose="02020603050405020304" pitchFamily="18" charset="0"/>
              </a:rPr>
              <a:t>, etc...</a:t>
            </a:r>
          </a:p>
          <a:p>
            <a:pPr marR="0" algn="just">
              <a:spcBef>
                <a:spcPts val="0"/>
              </a:spcBef>
              <a:spcAft>
                <a:spcPts val="0"/>
              </a:spcAft>
            </a:pPr>
            <a:r>
              <a:rPr lang="fr-FR" sz="2200" b="1" dirty="0">
                <a:ea typeface="Calibri" panose="020F0502020204030204" pitchFamily="34" charset="0"/>
                <a:cs typeface="Times New Roman" panose="02020603050405020304" pitchFamily="18" charset="0"/>
              </a:rPr>
              <a:t>Time </a:t>
            </a:r>
            <a:r>
              <a:rPr lang="fr-FR" sz="2200" b="1" dirty="0" err="1">
                <a:ea typeface="Calibri" panose="020F0502020204030204" pitchFamily="34" charset="0"/>
                <a:cs typeface="Times New Roman" panose="02020603050405020304" pitchFamily="18" charset="0"/>
              </a:rPr>
              <a:t>sheets</a:t>
            </a:r>
            <a:r>
              <a:rPr lang="fr-FR" sz="2200" b="1" dirty="0">
                <a:ea typeface="Calibri" panose="020F0502020204030204" pitchFamily="34" charset="0"/>
                <a:cs typeface="Times New Roman" panose="02020603050405020304" pitchFamily="18" charset="0"/>
              </a:rPr>
              <a:t>:</a:t>
            </a:r>
          </a:p>
          <a:p>
            <a:endParaRPr lang="fr-FR" sz="2200" dirty="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3259265-3AFE-C32E-EA83-78A6E551E9BD}"/>
              </a:ext>
            </a:extLst>
          </p:cNvPr>
          <p:cNvPicPr>
            <a:picLocks noChangeAspect="1"/>
          </p:cNvPicPr>
          <p:nvPr/>
        </p:nvPicPr>
        <p:blipFill>
          <a:blip r:embed="rId3"/>
          <a:stretch>
            <a:fillRect/>
          </a:stretch>
        </p:blipFill>
        <p:spPr>
          <a:xfrm>
            <a:off x="1624469" y="3115460"/>
            <a:ext cx="4153232" cy="3605170"/>
          </a:xfrm>
          <a:prstGeom prst="rect">
            <a:avLst/>
          </a:prstGeom>
        </p:spPr>
      </p:pic>
      <p:graphicFrame>
        <p:nvGraphicFramePr>
          <p:cNvPr id="10" name="Table 9">
            <a:extLst>
              <a:ext uri="{FF2B5EF4-FFF2-40B4-BE49-F238E27FC236}">
                <a16:creationId xmlns:a16="http://schemas.microsoft.com/office/drawing/2014/main" id="{5B5A387B-E776-4BB5-1039-0E302C1F4370}"/>
              </a:ext>
            </a:extLst>
          </p:cNvPr>
          <p:cNvGraphicFramePr>
            <a:graphicFrameLocks noGrp="1"/>
          </p:cNvGraphicFramePr>
          <p:nvPr>
            <p:extLst>
              <p:ext uri="{D42A27DB-BD31-4B8C-83A1-F6EECF244321}">
                <p14:modId xmlns:p14="http://schemas.microsoft.com/office/powerpoint/2010/main" val="3416803488"/>
              </p:ext>
            </p:extLst>
          </p:nvPr>
        </p:nvGraphicFramePr>
        <p:xfrm>
          <a:off x="5842867" y="3078747"/>
          <a:ext cx="5910986" cy="837469"/>
        </p:xfrm>
        <a:graphic>
          <a:graphicData uri="http://schemas.openxmlformats.org/drawingml/2006/table">
            <a:tbl>
              <a:tblPr>
                <a:tableStyleId>{5C22544A-7EE6-4342-B048-85BDC9FD1C3A}</a:tableStyleId>
              </a:tblPr>
              <a:tblGrid>
                <a:gridCol w="1914041">
                  <a:extLst>
                    <a:ext uri="{9D8B030D-6E8A-4147-A177-3AD203B41FA5}">
                      <a16:colId xmlns:a16="http://schemas.microsoft.com/office/drawing/2014/main" val="3682625536"/>
                    </a:ext>
                  </a:extLst>
                </a:gridCol>
                <a:gridCol w="799389">
                  <a:extLst>
                    <a:ext uri="{9D8B030D-6E8A-4147-A177-3AD203B41FA5}">
                      <a16:colId xmlns:a16="http://schemas.microsoft.com/office/drawing/2014/main" val="511605979"/>
                    </a:ext>
                  </a:extLst>
                </a:gridCol>
                <a:gridCol w="799389">
                  <a:extLst>
                    <a:ext uri="{9D8B030D-6E8A-4147-A177-3AD203B41FA5}">
                      <a16:colId xmlns:a16="http://schemas.microsoft.com/office/drawing/2014/main" val="2727758505"/>
                    </a:ext>
                  </a:extLst>
                </a:gridCol>
                <a:gridCol w="799389">
                  <a:extLst>
                    <a:ext uri="{9D8B030D-6E8A-4147-A177-3AD203B41FA5}">
                      <a16:colId xmlns:a16="http://schemas.microsoft.com/office/drawing/2014/main" val="2741878589"/>
                    </a:ext>
                  </a:extLst>
                </a:gridCol>
                <a:gridCol w="799389">
                  <a:extLst>
                    <a:ext uri="{9D8B030D-6E8A-4147-A177-3AD203B41FA5}">
                      <a16:colId xmlns:a16="http://schemas.microsoft.com/office/drawing/2014/main" val="4148397267"/>
                    </a:ext>
                  </a:extLst>
                </a:gridCol>
                <a:gridCol w="799389">
                  <a:extLst>
                    <a:ext uri="{9D8B030D-6E8A-4147-A177-3AD203B41FA5}">
                      <a16:colId xmlns:a16="http://schemas.microsoft.com/office/drawing/2014/main" val="229052752"/>
                    </a:ext>
                  </a:extLst>
                </a:gridCol>
              </a:tblGrid>
              <a:tr h="288829">
                <a:tc>
                  <a:txBody>
                    <a:bodyPr/>
                    <a:lstStyle/>
                    <a:p>
                      <a:pPr algn="l" fontAlgn="b"/>
                      <a:endParaRPr lang="en-US" sz="180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dirty="0">
                          <a:effectLst/>
                        </a:rPr>
                        <a:t>PREV</a:t>
                      </a:r>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a:effectLst/>
                        </a:rPr>
                        <a:t>PREP</a:t>
                      </a:r>
                      <a:endParaRPr lang="en-US" sz="180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a:effectLst/>
                        </a:rPr>
                        <a:t>INDX</a:t>
                      </a:r>
                      <a:endParaRPr lang="en-US" sz="180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dirty="0">
                          <a:effectLst/>
                        </a:rPr>
                        <a:t>TX</a:t>
                      </a:r>
                      <a:endParaRPr lang="en-US" sz="18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800" b="1" u="none" strike="noStrike">
                          <a:effectLst/>
                        </a:rPr>
                        <a:t>ML</a:t>
                      </a:r>
                      <a:endParaRPr lang="en-US" sz="1800" b="1"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25778707"/>
                  </a:ext>
                </a:extLst>
              </a:tr>
              <a:tr h="288829">
                <a:tc>
                  <a:txBody>
                    <a:bodyPr/>
                    <a:lstStyle/>
                    <a:p>
                      <a:pPr algn="l" fontAlgn="b"/>
                      <a:r>
                        <a:rPr lang="en-US" sz="1800" b="0" i="0" u="none" strike="noStrike" dirty="0">
                          <a:solidFill>
                            <a:srgbClr val="000000"/>
                          </a:solidFill>
                          <a:effectLst/>
                          <a:latin typeface="Aptos Narrow" panose="020B0004020202020204" pitchFamily="34" charset="0"/>
                        </a:rPr>
                        <a:t>% time of this personnel member</a:t>
                      </a:r>
                    </a:p>
                  </a:txBody>
                  <a:tcPr marL="0" marR="0" marT="0" marB="0" anchor="b"/>
                </a:tc>
                <a:tc>
                  <a:txBody>
                    <a:bodyPr/>
                    <a:lstStyle/>
                    <a:p>
                      <a:pPr algn="ctr" fontAlgn="b"/>
                      <a:r>
                        <a:rPr lang="en-US" sz="1800" u="none" strike="noStrike">
                          <a:effectLst/>
                        </a:rPr>
                        <a:t>2%</a:t>
                      </a:r>
                      <a:endParaRPr lang="en-US" sz="18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u="none" strike="noStrike">
                          <a:effectLst/>
                        </a:rPr>
                        <a:t>26%</a:t>
                      </a:r>
                      <a:endParaRPr lang="en-US" sz="18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u="none" strike="noStrike">
                          <a:effectLst/>
                        </a:rPr>
                        <a:t>2%</a:t>
                      </a:r>
                      <a:endParaRPr lang="en-US" sz="18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u="none" strike="noStrike">
                          <a:effectLst/>
                        </a:rPr>
                        <a:t>58%</a:t>
                      </a:r>
                      <a:endParaRPr lang="en-US" sz="18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27431179"/>
                  </a:ext>
                </a:extLst>
              </a:tr>
            </a:tbl>
          </a:graphicData>
        </a:graphic>
      </p:graphicFrame>
    </p:spTree>
    <p:extLst>
      <p:ext uri="{BB962C8B-B14F-4D97-AF65-F5344CB8AC3E}">
        <p14:creationId xmlns:p14="http://schemas.microsoft.com/office/powerpoint/2010/main" val="2576359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A828-656E-DBB1-B37D-C4167708DD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002E65-1D68-8CAB-5588-D4B30F3AD3BF}"/>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9237994-0DF4-DC97-C965-8F7C50593F9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02ED24B-8515-0D1F-AB95-CE18A2AEAF8B}"/>
              </a:ext>
            </a:extLst>
          </p:cNvPr>
          <p:cNvSpPr>
            <a:spLocks noGrp="1"/>
          </p:cNvSpPr>
          <p:nvPr>
            <p:ph type="title"/>
          </p:nvPr>
        </p:nvSpPr>
        <p:spPr/>
        <p:txBody>
          <a:bodyPr/>
          <a:lstStyle/>
          <a:p>
            <a:r>
              <a:rPr lang="en-US" noProof="0" dirty="0"/>
              <a:t>Tool to allocate personnel costs</a:t>
            </a:r>
          </a:p>
        </p:txBody>
      </p:sp>
      <p:sp>
        <p:nvSpPr>
          <p:cNvPr id="7" name="Content Placeholder 5">
            <a:extLst>
              <a:ext uri="{FF2B5EF4-FFF2-40B4-BE49-F238E27FC236}">
                <a16:creationId xmlns:a16="http://schemas.microsoft.com/office/drawing/2014/main" id="{929BEC32-32C8-05A2-99A3-9434B46790D6}"/>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C2F9BDD5-1411-56CC-EC93-BF2812192323}"/>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20FB6E4A-F3AF-BE55-AE63-B884CE760511}"/>
              </a:ext>
            </a:extLst>
          </p:cNvPr>
          <p:cNvSpPr txBox="1"/>
          <p:nvPr/>
        </p:nvSpPr>
        <p:spPr>
          <a:xfrm>
            <a:off x="438149" y="1764539"/>
            <a:ext cx="10515599" cy="2800767"/>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Discussion:</a:t>
            </a:r>
          </a:p>
          <a:p>
            <a:pPr marL="342900" indent="-342900" algn="jus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Which</a:t>
            </a:r>
            <a:r>
              <a:rPr lang="fr-FR" sz="2200" dirty="0">
                <a:ea typeface="Calibri" panose="020F0502020204030204" pitchFamily="34" charset="0"/>
                <a:cs typeface="Times New Roman" panose="02020603050405020304" pitchFamily="18" charset="0"/>
              </a:rPr>
              <a:t> staff </a:t>
            </a:r>
            <a:r>
              <a:rPr lang="fr-FR" sz="2200" dirty="0" err="1">
                <a:ea typeface="Calibri" panose="020F0502020204030204" pitchFamily="34" charset="0"/>
                <a:cs typeface="Times New Roman" panose="02020603050405020304" pitchFamily="18" charset="0"/>
              </a:rPr>
              <a:t>members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should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complete</a:t>
            </a:r>
            <a:r>
              <a:rPr lang="fr-FR" sz="2200" dirty="0">
                <a:ea typeface="Calibri" panose="020F0502020204030204" pitchFamily="34" charset="0"/>
                <a:cs typeface="Times New Roman" panose="02020603050405020304" pitchFamily="18" charset="0"/>
              </a:rPr>
              <a:t> a time </a:t>
            </a:r>
            <a:r>
              <a:rPr lang="fr-FR" sz="2200" dirty="0" err="1">
                <a:ea typeface="Calibri" panose="020F0502020204030204" pitchFamily="34" charset="0"/>
                <a:cs typeface="Times New Roman" panose="02020603050405020304" pitchFamily="18" charset="0"/>
              </a:rPr>
              <a:t>sheet</a:t>
            </a:r>
            <a:r>
              <a:rPr lang="fr-FR" sz="2200" dirty="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Should</a:t>
            </a:r>
            <a:r>
              <a:rPr lang="fr-FR" sz="2200" dirty="0">
                <a:ea typeface="Calibri" panose="020F0502020204030204" pitchFamily="34" charset="0"/>
                <a:cs typeface="Times New Roman" panose="02020603050405020304" pitchFamily="18" charset="0"/>
              </a:rPr>
              <a:t> the time </a:t>
            </a:r>
            <a:r>
              <a:rPr lang="fr-FR" sz="2200" dirty="0" err="1">
                <a:ea typeface="Calibri" panose="020F0502020204030204" pitchFamily="34" charset="0"/>
                <a:cs typeface="Times New Roman" panose="02020603050405020304" pitchFamily="18" charset="0"/>
              </a:rPr>
              <a:t>sheet</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completed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retrospectively</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looking</a:t>
            </a:r>
            <a:r>
              <a:rPr lang="fr-FR" sz="2200" dirty="0">
                <a:ea typeface="Calibri" panose="020F0502020204030204" pitchFamily="34" charset="0"/>
                <a:cs typeface="Times New Roman" panose="02020603050405020304" pitchFamily="18" charset="0"/>
              </a:rPr>
              <a:t> back) or </a:t>
            </a:r>
            <a:r>
              <a:rPr lang="fr-FR" sz="2200" dirty="0" err="1">
                <a:ea typeface="Calibri" panose="020F0502020204030204" pitchFamily="34" charset="0"/>
                <a:cs typeface="Times New Roman" panose="02020603050405020304" pitchFamily="18" charset="0"/>
              </a:rPr>
              <a:t>prospectively</a:t>
            </a:r>
            <a:r>
              <a:rPr lang="fr-FR" sz="2200" dirty="0">
                <a:ea typeface="Calibri" panose="020F0502020204030204" pitchFamily="34" charset="0"/>
                <a:cs typeface="Times New Roman" panose="02020603050405020304" pitchFamily="18" charset="0"/>
              </a:rPr>
              <a:t> (in real time)?</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How long </a:t>
            </a:r>
            <a:r>
              <a:rPr lang="fr-FR" sz="2200" dirty="0" err="1">
                <a:ea typeface="Calibri" panose="020F0502020204030204" pitchFamily="34" charset="0"/>
                <a:cs typeface="Times New Roman" panose="02020603050405020304" pitchFamily="18" charset="0"/>
              </a:rPr>
              <a:t>should</a:t>
            </a:r>
            <a:r>
              <a:rPr lang="fr-FR" sz="2200" dirty="0">
                <a:ea typeface="Calibri" panose="020F0502020204030204" pitchFamily="34" charset="0"/>
                <a:cs typeface="Times New Roman" panose="02020603050405020304" pitchFamily="18" charset="0"/>
              </a:rPr>
              <a:t> the time </a:t>
            </a:r>
            <a:r>
              <a:rPr lang="fr-FR" sz="2200" dirty="0" err="1">
                <a:ea typeface="Calibri" panose="020F0502020204030204" pitchFamily="34" charset="0"/>
                <a:cs typeface="Times New Roman" panose="02020603050405020304" pitchFamily="18" charset="0"/>
              </a:rPr>
              <a:t>sheet</a:t>
            </a:r>
            <a:r>
              <a:rPr lang="fr-FR" sz="2200" dirty="0">
                <a:ea typeface="Calibri" panose="020F0502020204030204" pitchFamily="34" charset="0"/>
                <a:cs typeface="Times New Roman" panose="02020603050405020304" pitchFamily="18" charset="0"/>
              </a:rPr>
              <a:t> cover to </a:t>
            </a:r>
            <a:r>
              <a:rPr lang="fr-FR" sz="2200" dirty="0" err="1">
                <a:ea typeface="Calibri" panose="020F0502020204030204" pitchFamily="34" charset="0"/>
                <a:cs typeface="Times New Roman" panose="02020603050405020304" pitchFamily="18" charset="0"/>
              </a:rPr>
              <a:t>be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representative</a:t>
            </a:r>
            <a:r>
              <a:rPr lang="fr-FR" sz="2200" dirty="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How can the </a:t>
            </a:r>
            <a:r>
              <a:rPr lang="fr-FR" sz="2200" dirty="0" err="1">
                <a:ea typeface="Calibri" panose="020F0502020204030204" pitchFamily="34" charset="0"/>
                <a:cs typeface="Times New Roman" panose="02020603050405020304" pitchFamily="18" charset="0"/>
              </a:rPr>
              <a:t>tool</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adapted</a:t>
            </a:r>
            <a:r>
              <a:rPr lang="fr-FR" sz="2200" dirty="0">
                <a:ea typeface="Calibri" panose="020F0502020204030204" pitchFamily="34" charset="0"/>
                <a:cs typeface="Times New Roman" panose="02020603050405020304" pitchFamily="18" charset="0"/>
              </a:rPr>
              <a:t> to fit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CLO’s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context</a:t>
            </a:r>
            <a:r>
              <a:rPr lang="fr-FR" sz="2200" dirty="0">
                <a:ea typeface="Calibri" panose="020F0502020204030204" pitchFamily="34" charset="0"/>
                <a:cs typeface="Times New Roman" panose="02020603050405020304" pitchFamily="18" charset="0"/>
              </a:rPr>
              <a:t>?</a:t>
            </a:r>
          </a:p>
          <a:p>
            <a:pPr algn="just"/>
            <a:endParaRPr lang="fr-FR" sz="2200" b="1" dirty="0">
              <a:ea typeface="Calibri" panose="020F0502020204030204" pitchFamily="34" charset="0"/>
              <a:cs typeface="Times New Roman" panose="02020603050405020304" pitchFamily="18" charset="0"/>
            </a:endParaRPr>
          </a:p>
          <a:p>
            <a:endParaRPr lang="fr-FR" sz="22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02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74056-FDCB-5386-2A7C-21D9909BDAA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25EF69D-C0AD-13B7-D05B-2EDD41615563}"/>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ECCFE5E1-200C-FE0F-EBEC-9DCC330964E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98BFF00-B731-04A9-1873-26B7BB223523}"/>
              </a:ext>
            </a:extLst>
          </p:cNvPr>
          <p:cNvSpPr>
            <a:spLocks noGrp="1"/>
          </p:cNvSpPr>
          <p:nvPr>
            <p:ph type="title"/>
          </p:nvPr>
        </p:nvSpPr>
        <p:spPr/>
        <p:txBody>
          <a:bodyPr/>
          <a:lstStyle/>
          <a:p>
            <a:r>
              <a:rPr lang="en-US" noProof="0" dirty="0"/>
              <a:t>Tool to allocate building costs</a:t>
            </a:r>
          </a:p>
        </p:txBody>
      </p:sp>
      <p:sp>
        <p:nvSpPr>
          <p:cNvPr id="7" name="Content Placeholder 5">
            <a:extLst>
              <a:ext uri="{FF2B5EF4-FFF2-40B4-BE49-F238E27FC236}">
                <a16:creationId xmlns:a16="http://schemas.microsoft.com/office/drawing/2014/main" id="{8CFEE2F7-9DD9-EADC-2E2A-C035FCC991BF}"/>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AD24334C-6726-D58D-0B75-741C5335A12F}"/>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9" name="TextBox 8">
            <a:extLst>
              <a:ext uri="{FF2B5EF4-FFF2-40B4-BE49-F238E27FC236}">
                <a16:creationId xmlns:a16="http://schemas.microsoft.com/office/drawing/2014/main" id="{E38BC9E0-60EA-2BAD-0894-F8D28300BC65}"/>
              </a:ext>
            </a:extLst>
          </p:cNvPr>
          <p:cNvSpPr txBox="1"/>
          <p:nvPr/>
        </p:nvSpPr>
        <p:spPr>
          <a:xfrm>
            <a:off x="438149" y="1764539"/>
            <a:ext cx="10515599" cy="1785104"/>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Types of </a:t>
            </a:r>
            <a:r>
              <a:rPr lang="fr-FR" sz="2200" b="1" dirty="0" err="1">
                <a:ea typeface="Calibri" panose="020F0502020204030204" pitchFamily="34" charset="0"/>
                <a:cs typeface="Times New Roman" panose="02020603050405020304" pitchFamily="18" charset="0"/>
              </a:rPr>
              <a:t>costs</a:t>
            </a:r>
            <a:r>
              <a:rPr lang="fr-FR" sz="2200" b="1" dirty="0">
                <a:ea typeface="Calibri" panose="020F0502020204030204" pitchFamily="34"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Building </a:t>
            </a:r>
            <a:r>
              <a:rPr lang="fr-FR" sz="2200" dirty="0" err="1">
                <a:ea typeface="Calibri" panose="020F0502020204030204" pitchFamily="34" charset="0"/>
                <a:cs typeface="Times New Roman" panose="02020603050405020304" pitchFamily="18" charset="0"/>
              </a:rPr>
              <a:t>rent</a:t>
            </a:r>
            <a:endParaRPr lang="fr-FR" sz="2200" dirty="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The </a:t>
            </a:r>
            <a:r>
              <a:rPr lang="fr-FR" sz="2200" dirty="0" err="1">
                <a:ea typeface="Calibri" panose="020F0502020204030204" pitchFamily="34" charset="0"/>
                <a:cs typeface="Times New Roman" panose="02020603050405020304" pitchFamily="18" charset="0"/>
              </a:rPr>
              <a:t>cost</a:t>
            </a:r>
            <a:r>
              <a:rPr lang="fr-FR" sz="2200" dirty="0">
                <a:ea typeface="Calibri" panose="020F0502020204030204" pitchFamily="34" charset="0"/>
                <a:cs typeface="Times New Roman" panose="02020603050405020304" pitchFamily="18" charset="0"/>
              </a:rPr>
              <a:t> of </a:t>
            </a:r>
            <a:r>
              <a:rPr lang="fr-FR" sz="2200" dirty="0" err="1">
                <a:ea typeface="Calibri" panose="020F0502020204030204" pitchFamily="34" charset="0"/>
                <a:cs typeface="Times New Roman" panose="02020603050405020304" pitchFamily="18" charset="0"/>
              </a:rPr>
              <a:t>electricity</a:t>
            </a:r>
            <a:r>
              <a:rPr lang="fr-FR" sz="2200" dirty="0">
                <a:ea typeface="Calibri" panose="020F0502020204030204" pitchFamily="34" charset="0"/>
                <a:cs typeface="Times New Roman" panose="02020603050405020304" pitchFamily="18" charset="0"/>
              </a:rPr>
              <a:t>, water, etc... </a:t>
            </a:r>
          </a:p>
          <a:p>
            <a:pPr marR="0" algn="just">
              <a:spcBef>
                <a:spcPts val="0"/>
              </a:spcBef>
              <a:spcAft>
                <a:spcPts val="0"/>
              </a:spcAft>
            </a:pPr>
            <a:r>
              <a:rPr lang="fr-FR" sz="2200" b="1" dirty="0">
                <a:ea typeface="Calibri" panose="020F0502020204030204" pitchFamily="34" charset="0"/>
                <a:cs typeface="Times New Roman" panose="02020603050405020304" pitchFamily="18" charset="0"/>
              </a:rPr>
              <a:t>Building plans:</a:t>
            </a:r>
          </a:p>
          <a:p>
            <a:endParaRPr lang="fr-FR" sz="2200" dirty="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47F6D2E-9F52-6E42-5463-EE8FE8CB0A77}"/>
              </a:ext>
            </a:extLst>
          </p:cNvPr>
          <p:cNvPicPr>
            <a:picLocks noChangeAspect="1"/>
          </p:cNvPicPr>
          <p:nvPr/>
        </p:nvPicPr>
        <p:blipFill>
          <a:blip r:embed="rId3"/>
          <a:stretch>
            <a:fillRect/>
          </a:stretch>
        </p:blipFill>
        <p:spPr>
          <a:xfrm rot="5400000">
            <a:off x="2250011" y="2571204"/>
            <a:ext cx="3447140" cy="4749933"/>
          </a:xfrm>
          <a:prstGeom prst="rect">
            <a:avLst/>
          </a:prstGeom>
        </p:spPr>
      </p:pic>
      <p:sp>
        <p:nvSpPr>
          <p:cNvPr id="11" name="TextBox 10">
            <a:extLst>
              <a:ext uri="{FF2B5EF4-FFF2-40B4-BE49-F238E27FC236}">
                <a16:creationId xmlns:a16="http://schemas.microsoft.com/office/drawing/2014/main" id="{4CCC0A5F-FB82-8703-114B-B27BD3B1ADCF}"/>
              </a:ext>
            </a:extLst>
          </p:cNvPr>
          <p:cNvSpPr txBox="1"/>
          <p:nvPr/>
        </p:nvSpPr>
        <p:spPr>
          <a:xfrm>
            <a:off x="6848544" y="2870066"/>
            <a:ext cx="5064260" cy="461665"/>
          </a:xfrm>
          <a:prstGeom prst="rect">
            <a:avLst/>
          </a:prstGeom>
          <a:noFill/>
        </p:spPr>
        <p:txBody>
          <a:bodyPr wrap="square" numCol="1" spcCol="457200">
            <a:spAutoFit/>
          </a:bodyPr>
          <a:lstStyle/>
          <a:p>
            <a:pPr lvl="1"/>
            <a:r>
              <a:rPr lang="fr-FR" sz="2400" dirty="0">
                <a:latin typeface="Calibri" panose="020F0502020204030204" pitchFamily="34" charset="0"/>
                <a:ea typeface="Calibri" panose="020F0502020204030204" pitchFamily="34" charset="0"/>
                <a:cs typeface="Times New Roman" panose="02020603050405020304" pitchFamily="18" charset="0"/>
              </a:rPr>
              <a:t>The % of </a:t>
            </a:r>
            <a:r>
              <a:rPr lang="fr-FR" sz="2400" dirty="0" err="1">
                <a:latin typeface="Calibri" panose="020F0502020204030204" pitchFamily="34" charset="0"/>
                <a:ea typeface="Calibri" panose="020F0502020204030204" pitchFamily="34" charset="0"/>
                <a:cs typeface="Times New Roman" panose="02020603050405020304" pitchFamily="18" charset="0"/>
              </a:rPr>
              <a:t>each</a:t>
            </a:r>
            <a:r>
              <a:rPr lang="fr-FR" sz="2400" dirty="0">
                <a:latin typeface="Calibri" panose="020F0502020204030204" pitchFamily="34" charset="0"/>
                <a:ea typeface="Calibri" panose="020F0502020204030204" pitchFamily="34" charset="0"/>
                <a:cs typeface="Times New Roman" panose="02020603050405020304" pitchFamily="18" charset="0"/>
              </a:rPr>
              <a:t> room/</a:t>
            </a:r>
            <a:r>
              <a:rPr lang="fr-FR" sz="2400" dirty="0" err="1">
                <a:latin typeface="Calibri" panose="020F0502020204030204" pitchFamily="34" charset="0"/>
                <a:ea typeface="Calibri" panose="020F0502020204030204" pitchFamily="34" charset="0"/>
                <a:cs typeface="Times New Roman" panose="02020603050405020304" pitchFamily="18" charset="0"/>
              </a:rPr>
              <a:t>space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399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7505A-AA67-8AD0-D60A-94A7F81D94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FF384E-67CD-F05D-4EB6-8DBD81F246A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2E491FD9-B51F-AC4A-D7A0-E2A35673C95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5DBB27D-BCAD-6639-12AF-CDE2B7BA741F}"/>
              </a:ext>
            </a:extLst>
          </p:cNvPr>
          <p:cNvSpPr>
            <a:spLocks noGrp="1"/>
          </p:cNvSpPr>
          <p:nvPr>
            <p:ph type="title"/>
          </p:nvPr>
        </p:nvSpPr>
        <p:spPr/>
        <p:txBody>
          <a:bodyPr/>
          <a:lstStyle/>
          <a:p>
            <a:r>
              <a:rPr lang="en-US" noProof="0" dirty="0"/>
              <a:t>Equipment inventory</a:t>
            </a:r>
          </a:p>
        </p:txBody>
      </p:sp>
      <p:sp>
        <p:nvSpPr>
          <p:cNvPr id="7" name="Content Placeholder 5">
            <a:extLst>
              <a:ext uri="{FF2B5EF4-FFF2-40B4-BE49-F238E27FC236}">
                <a16:creationId xmlns:a16="http://schemas.microsoft.com/office/drawing/2014/main" id="{764F7989-4C83-6FE9-410E-3872C94D15E8}"/>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33F311E1-57EA-D091-AFDD-E17AF59A5439}"/>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97C6A6CB-06F4-01FD-9E51-1C1741EC09FE}"/>
              </a:ext>
            </a:extLst>
          </p:cNvPr>
          <p:cNvSpPr txBox="1"/>
          <p:nvPr/>
        </p:nvSpPr>
        <p:spPr>
          <a:xfrm>
            <a:off x="438149" y="1764539"/>
            <a:ext cx="10515599" cy="1785104"/>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Discussion:</a:t>
            </a:r>
          </a:p>
          <a:p>
            <a:pPr marL="342900" indent="-342900" algn="jus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Would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it</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make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sense</a:t>
            </a:r>
            <a:r>
              <a:rPr lang="fr-FR" sz="2200" dirty="0">
                <a:ea typeface="Calibri" panose="020F0502020204030204" pitchFamily="34" charset="0"/>
                <a:cs typeface="Times New Roman" panose="02020603050405020304" pitchFamily="18" charset="0"/>
              </a:rPr>
              <a:t> in </a:t>
            </a:r>
            <a:r>
              <a:rPr lang="fr-FR" sz="2200" dirty="0" err="1">
                <a:ea typeface="Calibri" panose="020F0502020204030204" pitchFamily="34" charset="0"/>
                <a:cs typeface="Times New Roman" panose="02020603050405020304" pitchFamily="18" charset="0"/>
              </a:rPr>
              <a:t>your</a:t>
            </a:r>
            <a:r>
              <a:rPr lang="fr-FR" sz="2200" dirty="0">
                <a:ea typeface="Calibri" panose="020F0502020204030204" pitchFamily="34" charset="0"/>
                <a:cs typeface="Times New Roman" panose="02020603050405020304" pitchFamily="18" charset="0"/>
              </a:rPr>
              <a:t> CLO to use the % of </a:t>
            </a:r>
            <a:r>
              <a:rPr lang="fr-FR" sz="2200" dirty="0" err="1">
                <a:ea typeface="Calibri" panose="020F0502020204030204" pitchFamily="34" charset="0"/>
                <a:cs typeface="Times New Roman" panose="02020603050405020304" pitchFamily="18" charset="0"/>
              </a:rPr>
              <a:t>space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allocate</a:t>
            </a:r>
            <a:r>
              <a:rPr lang="fr-FR" sz="2200" dirty="0">
                <a:ea typeface="Calibri" panose="020F0502020204030204" pitchFamily="34" charset="0"/>
                <a:cs typeface="Times New Roman" panose="02020603050405020304" pitchFamily="18" charset="0"/>
              </a:rPr>
              <a:t> building </a:t>
            </a:r>
            <a:r>
              <a:rPr lang="fr-FR" sz="2200" dirty="0" err="1">
                <a:ea typeface="Calibri" panose="020F0502020204030204" pitchFamily="34" charset="0"/>
                <a:cs typeface="Times New Roman" panose="02020603050405020304" pitchFamily="18" charset="0"/>
              </a:rPr>
              <a:t>costs</a:t>
            </a:r>
            <a:r>
              <a:rPr lang="fr-FR" sz="2200" dirty="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Do building plans </a:t>
            </a:r>
            <a:r>
              <a:rPr lang="fr-FR" sz="2200" dirty="0" err="1">
                <a:ea typeface="Calibri" panose="020F0502020204030204" pitchFamily="34" charset="0"/>
                <a:cs typeface="Times New Roman" panose="02020603050405020304" pitchFamily="18" charset="0"/>
              </a:rPr>
              <a:t>already</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exist</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that</a:t>
            </a:r>
            <a:r>
              <a:rPr lang="fr-FR" sz="2200" dirty="0">
                <a:ea typeface="Calibri" panose="020F0502020204030204" pitchFamily="34" charset="0"/>
                <a:cs typeface="Times New Roman" panose="02020603050405020304" pitchFamily="18" charset="0"/>
              </a:rPr>
              <a:t> show the division of </a:t>
            </a:r>
            <a:r>
              <a:rPr lang="fr-FR" sz="2200" dirty="0" err="1">
                <a:ea typeface="Calibri" panose="020F0502020204030204" pitchFamily="34" charset="0"/>
                <a:cs typeface="Times New Roman" panose="02020603050405020304" pitchFamily="18" charset="0"/>
              </a:rPr>
              <a:t>space</a:t>
            </a:r>
            <a:r>
              <a:rPr lang="fr-FR" sz="2200" dirty="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fr-FR" sz="2200" dirty="0">
                <a:ea typeface="Calibri" panose="020F0502020204030204" pitchFamily="34" charset="0"/>
                <a:cs typeface="Times New Roman" panose="02020603050405020304" pitchFamily="18" charset="0"/>
              </a:rPr>
              <a:t>If not, </a:t>
            </a:r>
            <a:r>
              <a:rPr lang="fr-FR" sz="2200" dirty="0" err="1">
                <a:ea typeface="Calibri" panose="020F0502020204030204" pitchFamily="34" charset="0"/>
                <a:cs typeface="Times New Roman" panose="02020603050405020304" pitchFamily="18" charset="0"/>
              </a:rPr>
              <a:t>could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you</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create</a:t>
            </a:r>
            <a:r>
              <a:rPr lang="fr-FR" sz="2200" dirty="0">
                <a:ea typeface="Calibri" panose="020F0502020204030204" pitchFamily="34" charset="0"/>
                <a:cs typeface="Times New Roman" panose="02020603050405020304" pitchFamily="18" charset="0"/>
              </a:rPr>
              <a:t> a simple </a:t>
            </a:r>
            <a:r>
              <a:rPr lang="fr-FR" sz="2200" dirty="0" err="1">
                <a:ea typeface="Calibri" panose="020F0502020204030204" pitchFamily="34" charset="0"/>
                <a:cs typeface="Times New Roman" panose="02020603050405020304" pitchFamily="18" charset="0"/>
              </a:rPr>
              <a:t>map</a:t>
            </a:r>
            <a:r>
              <a:rPr lang="fr-FR" sz="2200" dirty="0">
                <a:ea typeface="Calibri" panose="020F0502020204030204" pitchFamily="34" charset="0"/>
                <a:cs typeface="Times New Roman" panose="02020603050405020304" pitchFamily="18" charset="0"/>
              </a:rPr>
              <a:t> or </a:t>
            </a:r>
            <a:r>
              <a:rPr lang="fr-FR" sz="2200" dirty="0" err="1">
                <a:ea typeface="Calibri" panose="020F0502020204030204" pitchFamily="34" charset="0"/>
                <a:cs typeface="Times New Roman" panose="02020603050405020304" pitchFamily="18" charset="0"/>
              </a:rPr>
              <a:t>drawing</a:t>
            </a:r>
            <a:r>
              <a:rPr lang="fr-FR" sz="2200" dirty="0">
                <a:ea typeface="Calibri" panose="020F0502020204030204" pitchFamily="34" charset="0"/>
                <a:cs typeface="Times New Roman" panose="02020603050405020304" pitchFamily="18" charset="0"/>
              </a:rPr>
              <a:t> to </a:t>
            </a:r>
            <a:r>
              <a:rPr lang="fr-FR" sz="2200" dirty="0" err="1">
                <a:ea typeface="Calibri" panose="020F0502020204030204" pitchFamily="34" charset="0"/>
                <a:cs typeface="Times New Roman" panose="02020603050405020304" pitchFamily="18" charset="0"/>
              </a:rPr>
              <a:t>represent</a:t>
            </a:r>
            <a:r>
              <a:rPr lang="fr-FR" sz="2200" dirty="0">
                <a:ea typeface="Calibri" panose="020F0502020204030204" pitchFamily="34" charset="0"/>
                <a:cs typeface="Times New Roman" panose="02020603050405020304" pitchFamily="18" charset="0"/>
              </a:rPr>
              <a:t> how </a:t>
            </a:r>
            <a:r>
              <a:rPr lang="fr-FR" sz="2200" dirty="0" err="1">
                <a:ea typeface="Calibri" panose="020F0502020204030204" pitchFamily="34" charset="0"/>
                <a:cs typeface="Times New Roman" panose="02020603050405020304" pitchFamily="18" charset="0"/>
              </a:rPr>
              <a:t>rooms</a:t>
            </a:r>
            <a:r>
              <a:rPr lang="fr-FR" sz="2200" dirty="0">
                <a:ea typeface="Calibri" panose="020F0502020204030204" pitchFamily="34" charset="0"/>
                <a:cs typeface="Times New Roman" panose="02020603050405020304" pitchFamily="18" charset="0"/>
              </a:rPr>
              <a:t>/</a:t>
            </a:r>
            <a:r>
              <a:rPr lang="fr-FR" sz="2200" dirty="0" err="1">
                <a:ea typeface="Calibri" panose="020F0502020204030204" pitchFamily="34" charset="0"/>
                <a:cs typeface="Times New Roman" panose="02020603050405020304" pitchFamily="18" charset="0"/>
              </a:rPr>
              <a:t>spaces</a:t>
            </a:r>
            <a:r>
              <a:rPr lang="fr-FR" sz="2200" dirty="0">
                <a:ea typeface="Calibri" panose="020F0502020204030204" pitchFamily="34" charset="0"/>
                <a:cs typeface="Times New Roman" panose="02020603050405020304" pitchFamily="18" charset="0"/>
              </a:rPr>
              <a:t> are </a:t>
            </a:r>
            <a:r>
              <a:rPr lang="fr-FR" sz="2200" dirty="0" err="1">
                <a:ea typeface="Calibri" panose="020F0502020204030204" pitchFamily="34" charset="0"/>
                <a:cs typeface="Times New Roman" panose="02020603050405020304" pitchFamily="18" charset="0"/>
              </a:rPr>
              <a:t>used</a:t>
            </a:r>
            <a:r>
              <a:rPr lang="fr-FR" sz="22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44937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7CF5B-47B0-EEFA-F5CA-28C403A0C7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DEE346-7BD8-E7C4-8753-7D1240166F8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662DA17-55DB-BC9F-21C4-B1F08ADEA8B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911C68-8970-DF69-B675-79AAD5F8A266}"/>
              </a:ext>
            </a:extLst>
          </p:cNvPr>
          <p:cNvSpPr>
            <a:spLocks noGrp="1"/>
          </p:cNvSpPr>
          <p:nvPr>
            <p:ph type="title"/>
          </p:nvPr>
        </p:nvSpPr>
        <p:spPr/>
        <p:txBody>
          <a:bodyPr/>
          <a:lstStyle/>
          <a:p>
            <a:r>
              <a:rPr lang="en-US" noProof="0" dirty="0"/>
              <a:t>Tool to allocate supplies costs</a:t>
            </a:r>
          </a:p>
        </p:txBody>
      </p:sp>
      <p:sp>
        <p:nvSpPr>
          <p:cNvPr id="7" name="Content Placeholder 5">
            <a:extLst>
              <a:ext uri="{FF2B5EF4-FFF2-40B4-BE49-F238E27FC236}">
                <a16:creationId xmlns:a16="http://schemas.microsoft.com/office/drawing/2014/main" id="{D3EDC0DD-C108-E689-3F10-8C20503D7BC8}"/>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4723BD08-89FC-9D00-2D12-7CB35249733C}"/>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343AC62D-4816-C54E-A4B5-7DDA332F4FF3}"/>
              </a:ext>
            </a:extLst>
          </p:cNvPr>
          <p:cNvSpPr txBox="1"/>
          <p:nvPr/>
        </p:nvSpPr>
        <p:spPr>
          <a:xfrm>
            <a:off x="438149" y="1764539"/>
            <a:ext cx="10515599" cy="1785104"/>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Types of </a:t>
            </a:r>
            <a:r>
              <a:rPr lang="fr-FR" sz="2200" b="1" dirty="0" err="1">
                <a:ea typeface="Calibri" panose="020F0502020204030204" pitchFamily="34" charset="0"/>
                <a:cs typeface="Times New Roman" panose="02020603050405020304" pitchFamily="18" charset="0"/>
              </a:rPr>
              <a:t>costs</a:t>
            </a:r>
            <a:r>
              <a:rPr lang="fr-FR" sz="2200" b="1" dirty="0">
                <a:ea typeface="Calibri" panose="020F0502020204030204" pitchFamily="34"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The </a:t>
            </a:r>
            <a:r>
              <a:rPr lang="fr-FR" sz="2200" dirty="0" err="1">
                <a:ea typeface="Calibri" panose="020F0502020204030204" pitchFamily="34" charset="0"/>
                <a:cs typeface="Times New Roman" panose="02020603050405020304" pitchFamily="18" charset="0"/>
              </a:rPr>
              <a:t>cost</a:t>
            </a:r>
            <a:r>
              <a:rPr lang="fr-FR" sz="2200" dirty="0">
                <a:ea typeface="Calibri" panose="020F0502020204030204" pitchFamily="34" charset="0"/>
                <a:cs typeface="Times New Roman" panose="02020603050405020304" pitchFamily="18" charset="0"/>
              </a:rPr>
              <a:t> of </a:t>
            </a:r>
            <a:r>
              <a:rPr lang="fr-FR" sz="2200" dirty="0" err="1">
                <a:ea typeface="Calibri" panose="020F0502020204030204" pitchFamily="34" charset="0"/>
                <a:cs typeface="Times New Roman" panose="02020603050405020304" pitchFamily="18" charset="0"/>
              </a:rPr>
              <a:t>each</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medical</a:t>
            </a:r>
            <a:r>
              <a:rPr lang="fr-FR" sz="2200" dirty="0">
                <a:ea typeface="Calibri" panose="020F0502020204030204" pitchFamily="34" charset="0"/>
                <a:cs typeface="Times New Roman" panose="02020603050405020304" pitchFamily="18" charset="0"/>
              </a:rPr>
              <a:t> input (</a:t>
            </a:r>
            <a:r>
              <a:rPr lang="fr-FR" sz="2200" dirty="0" err="1">
                <a:ea typeface="Calibri" panose="020F0502020204030204" pitchFamily="34" charset="0"/>
                <a:cs typeface="Times New Roman" panose="02020603050405020304" pitchFamily="18" charset="0"/>
              </a:rPr>
              <a:t>gloves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alcohol</a:t>
            </a:r>
            <a:r>
              <a:rPr lang="fr-FR" sz="2200" dirty="0">
                <a:ea typeface="Calibri" panose="020F0502020204030204" pitchFamily="34" charset="0"/>
                <a:cs typeface="Times New Roman" panose="02020603050405020304" pitchFamily="18" charset="0"/>
              </a:rPr>
              <a:t>, screening kits, </a:t>
            </a:r>
            <a:r>
              <a:rPr lang="fr-FR" sz="2200" dirty="0" err="1">
                <a:ea typeface="Calibri" panose="020F0502020204030204" pitchFamily="34" charset="0"/>
                <a:cs typeface="Times New Roman" panose="02020603050405020304" pitchFamily="18" charset="0"/>
              </a:rPr>
              <a:t>ARVs</a:t>
            </a:r>
            <a:r>
              <a:rPr lang="fr-FR" sz="2200" dirty="0">
                <a:ea typeface="Calibri" panose="020F0502020204030204" pitchFamily="34" charset="0"/>
                <a:cs typeface="Times New Roman" panose="02020603050405020304" pitchFamily="18" charset="0"/>
              </a:rPr>
              <a:t>, PrEP, etc.)</a:t>
            </a:r>
          </a:p>
          <a:p>
            <a:pPr marL="342900" marR="0" indent="-342900" algn="just">
              <a:spcBef>
                <a:spcPts val="0"/>
              </a:spcBef>
              <a:spcAft>
                <a:spcPts val="0"/>
              </a:spcAft>
              <a:buFont typeface="Arial" panose="020B0604020202020204" pitchFamily="34" charset="0"/>
              <a:buChar char="•"/>
            </a:pPr>
            <a:r>
              <a:rPr lang="fr-FR" sz="2200" dirty="0" err="1">
                <a:ea typeface="Calibri" panose="020F0502020204030204" pitchFamily="34" charset="0"/>
                <a:cs typeface="Times New Roman" panose="02020603050405020304" pitchFamily="18" charset="0"/>
              </a:rPr>
              <a:t>Quantity</a:t>
            </a:r>
            <a:r>
              <a:rPr lang="fr-FR" sz="2200" dirty="0">
                <a:ea typeface="Calibri" panose="020F0502020204030204" pitchFamily="34" charset="0"/>
                <a:cs typeface="Times New Roman" panose="02020603050405020304" pitchFamily="18" charset="0"/>
              </a:rPr>
              <a:t> = # </a:t>
            </a:r>
            <a:r>
              <a:rPr lang="fr-FR" sz="2200" dirty="0" err="1">
                <a:ea typeface="Calibri" panose="020F0502020204030204" pitchFamily="34" charset="0"/>
                <a:cs typeface="Times New Roman" panose="02020603050405020304" pitchFamily="18" charset="0"/>
              </a:rPr>
              <a:t>consumed</a:t>
            </a:r>
            <a:r>
              <a:rPr lang="fr-FR" sz="2200" dirty="0">
                <a:ea typeface="Calibri" panose="020F0502020204030204" pitchFamily="34" charset="0"/>
                <a:cs typeface="Times New Roman" panose="02020603050405020304" pitchFamily="18" charset="0"/>
              </a:rPr>
              <a:t> per </a:t>
            </a:r>
            <a:r>
              <a:rPr lang="fr-FR" sz="2200" dirty="0" err="1">
                <a:ea typeface="Calibri" panose="020F0502020204030204" pitchFamily="34" charset="0"/>
                <a:cs typeface="Times New Roman" panose="02020603050405020304" pitchFamily="18" charset="0"/>
              </a:rPr>
              <a:t>month</a:t>
            </a:r>
            <a:r>
              <a:rPr lang="fr-FR" sz="2200" dirty="0">
                <a:ea typeface="Calibri" panose="020F0502020204030204" pitchFamily="34" charset="0"/>
                <a:cs typeface="Times New Roman" panose="02020603050405020304" pitchFamily="18" charset="0"/>
              </a:rPr>
              <a:t> + # </a:t>
            </a:r>
            <a:r>
              <a:rPr lang="fr-FR" sz="2200" dirty="0" err="1">
                <a:ea typeface="Calibri" panose="020F0502020204030204" pitchFamily="34" charset="0"/>
                <a:cs typeface="Times New Roman" panose="02020603050405020304" pitchFamily="18" charset="0"/>
              </a:rPr>
              <a:t>losses</a:t>
            </a:r>
            <a:r>
              <a:rPr lang="fr-FR" sz="2200" dirty="0">
                <a:ea typeface="Calibri" panose="020F0502020204030204" pitchFamily="34"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pPr>
            <a:r>
              <a:rPr lang="fr-FR" sz="2200" dirty="0">
                <a:ea typeface="Calibri" panose="020F0502020204030204" pitchFamily="34" charset="0"/>
                <a:cs typeface="Times New Roman" panose="02020603050405020304" pitchFamily="18" charset="0"/>
              </a:rPr>
              <a:t>Unit </a:t>
            </a:r>
            <a:r>
              <a:rPr lang="fr-FR" sz="2200" dirty="0" err="1">
                <a:ea typeface="Calibri" panose="020F0502020204030204" pitchFamily="34" charset="0"/>
                <a:cs typeface="Times New Roman" panose="02020603050405020304" pitchFamily="18" charset="0"/>
              </a:rPr>
              <a:t>price</a:t>
            </a:r>
            <a:r>
              <a:rPr lang="fr-FR" sz="2200" dirty="0">
                <a:ea typeface="Calibri" panose="020F0502020204030204" pitchFamily="34" charset="0"/>
                <a:cs typeface="Times New Roman" panose="02020603050405020304" pitchFamily="18" charset="0"/>
              </a:rPr>
              <a:t> = </a:t>
            </a:r>
            <a:r>
              <a:rPr lang="fr-FR" sz="2200" dirty="0" err="1">
                <a:ea typeface="Calibri" panose="020F0502020204030204" pitchFamily="34" charset="0"/>
                <a:cs typeface="Times New Roman" panose="02020603050405020304" pitchFamily="18" charset="0"/>
              </a:rPr>
              <a:t>purchase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price</a:t>
            </a:r>
            <a:r>
              <a:rPr lang="fr-FR" sz="2200" dirty="0">
                <a:ea typeface="Calibri" panose="020F0502020204030204" pitchFamily="34" charset="0"/>
                <a:cs typeface="Times New Roman" panose="02020603050405020304" pitchFamily="18" charset="0"/>
              </a:rPr>
              <a:t> of the input + </a:t>
            </a:r>
            <a:r>
              <a:rPr lang="fr-FR" sz="2200" dirty="0" err="1">
                <a:ea typeface="Calibri" panose="020F0502020204030204" pitchFamily="34" charset="0"/>
                <a:cs typeface="Times New Roman" panose="02020603050405020304" pitchFamily="18" charset="0"/>
              </a:rPr>
              <a:t>insurance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costs</a:t>
            </a:r>
            <a:r>
              <a:rPr lang="fr-FR" sz="2200" dirty="0">
                <a:ea typeface="Calibri" panose="020F0502020204030204" pitchFamily="34" charset="0"/>
                <a:cs typeface="Times New Roman" panose="02020603050405020304" pitchFamily="18" charset="0"/>
              </a:rPr>
              <a:t> + agents' </a:t>
            </a:r>
            <a:r>
              <a:rPr lang="fr-FR" sz="2200" dirty="0" err="1">
                <a:ea typeface="Calibri" panose="020F0502020204030204" pitchFamily="34" charset="0"/>
                <a:cs typeface="Times New Roman" panose="02020603050405020304" pitchFamily="18" charset="0"/>
              </a:rPr>
              <a:t>costs</a:t>
            </a:r>
            <a:endParaRPr lang="fr-FR" sz="2200" dirty="0">
              <a:ea typeface="Calibri" panose="020F0502020204030204" pitchFamily="34" charset="0"/>
              <a:cs typeface="Times New Roman" panose="02020603050405020304" pitchFamily="18" charset="0"/>
            </a:endParaRPr>
          </a:p>
          <a:p>
            <a:endParaRPr lang="fr-FR" sz="2200" dirty="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F7F8B3F-CA36-1CBE-BD4D-7E767B30A943}"/>
              </a:ext>
            </a:extLst>
          </p:cNvPr>
          <p:cNvPicPr>
            <a:picLocks noChangeAspect="1"/>
          </p:cNvPicPr>
          <p:nvPr/>
        </p:nvPicPr>
        <p:blipFill>
          <a:blip r:embed="rId3"/>
          <a:stretch>
            <a:fillRect/>
          </a:stretch>
        </p:blipFill>
        <p:spPr>
          <a:xfrm>
            <a:off x="838200" y="3429000"/>
            <a:ext cx="7788856" cy="1830887"/>
          </a:xfrm>
          <a:prstGeom prst="rect">
            <a:avLst/>
          </a:prstGeom>
        </p:spPr>
      </p:pic>
      <p:sp>
        <p:nvSpPr>
          <p:cNvPr id="11" name="Right Brace 10">
            <a:extLst>
              <a:ext uri="{FF2B5EF4-FFF2-40B4-BE49-F238E27FC236}">
                <a16:creationId xmlns:a16="http://schemas.microsoft.com/office/drawing/2014/main" id="{08A59DA4-9AB9-41D0-88F4-BD404C209D3F}"/>
              </a:ext>
            </a:extLst>
          </p:cNvPr>
          <p:cNvSpPr/>
          <p:nvPr/>
        </p:nvSpPr>
        <p:spPr>
          <a:xfrm>
            <a:off x="8627056" y="3222600"/>
            <a:ext cx="238270" cy="21418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AF2DE68D-79F5-BEA5-18E7-BA01A65D8CFB}"/>
              </a:ext>
            </a:extLst>
          </p:cNvPr>
          <p:cNvSpPr txBox="1"/>
          <p:nvPr/>
        </p:nvSpPr>
        <p:spPr>
          <a:xfrm>
            <a:off x="8982036" y="3855134"/>
            <a:ext cx="1778512" cy="830997"/>
          </a:xfrm>
          <a:prstGeom prst="rect">
            <a:avLst/>
          </a:prstGeom>
          <a:noFill/>
        </p:spPr>
        <p:txBody>
          <a:bodyPr wrap="square" numCol="1" spcCol="457200">
            <a:spAutoFit/>
          </a:bodyPr>
          <a:lstStyle/>
          <a:p>
            <a:pPr marL="0" marR="0" indent="0" algn="just">
              <a:spcBef>
                <a:spcPts val="0"/>
              </a:spcBef>
              <a:spcAft>
                <a:spcPts val="0"/>
              </a:spcAft>
            </a:pPr>
            <a:r>
              <a:rPr lang="fr-FR" sz="2400" b="1">
                <a:latin typeface="Calibri" panose="020F0502020204030204" pitchFamily="34" charset="0"/>
                <a:ea typeface="Calibri" panose="020F0502020204030204" pitchFamily="34" charset="0"/>
                <a:cs typeface="Times New Roman" panose="02020603050405020304" pitchFamily="18" charset="0"/>
              </a:rPr>
              <a:t>80% Site 1</a:t>
            </a:r>
          </a:p>
          <a:p>
            <a:pPr marL="0" marR="0" indent="0" algn="just">
              <a:spcBef>
                <a:spcPts val="0"/>
              </a:spcBef>
              <a:spcAft>
                <a:spcPts val="0"/>
              </a:spcAft>
            </a:pPr>
            <a:r>
              <a:rPr lang="fr-FR" sz="2400" b="1">
                <a:latin typeface="Calibri" panose="020F0502020204030204" pitchFamily="34" charset="0"/>
                <a:ea typeface="Calibri" panose="020F0502020204030204" pitchFamily="34" charset="0"/>
                <a:cs typeface="Times New Roman" panose="02020603050405020304" pitchFamily="18" charset="0"/>
              </a:rPr>
              <a:t>20% Site 2</a:t>
            </a:r>
            <a:endParaRPr lang="fr-FR"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09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FB266-732B-EAD7-88DE-4202F621BB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37A4D4B-A89F-9027-CF6B-88CAC38063F5}"/>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7DFA2968-07C8-74B4-6E7C-6260A4685F99}"/>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B4D6C5E-E879-CF9B-928E-C202E3037907}"/>
              </a:ext>
            </a:extLst>
          </p:cNvPr>
          <p:cNvSpPr>
            <a:spLocks noGrp="1"/>
          </p:cNvSpPr>
          <p:nvPr>
            <p:ph type="title"/>
          </p:nvPr>
        </p:nvSpPr>
        <p:spPr>
          <a:xfrm>
            <a:off x="829128" y="2346551"/>
            <a:ext cx="10515600" cy="1325563"/>
          </a:xfrm>
        </p:spPr>
        <p:txBody>
          <a:bodyPr/>
          <a:lstStyle/>
          <a:p>
            <a:r>
              <a:rPr lang="en-US" noProof="0" dirty="0"/>
              <a:t>Questions?</a:t>
            </a:r>
          </a:p>
        </p:txBody>
      </p:sp>
    </p:spTree>
    <p:extLst>
      <p:ext uri="{BB962C8B-B14F-4D97-AF65-F5344CB8AC3E}">
        <p14:creationId xmlns:p14="http://schemas.microsoft.com/office/powerpoint/2010/main" val="3834876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D5D8A-6B5C-8BD1-7661-5C0C35B6371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A7111E9-6F35-5433-D251-6E6AA7448835}"/>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978FD989-6DA5-A70C-2586-A3EE495D08DD}"/>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19BEE47-288E-F4A5-6765-C3301EA8237C}"/>
              </a:ext>
            </a:extLst>
          </p:cNvPr>
          <p:cNvSpPr>
            <a:spLocks noGrp="1"/>
          </p:cNvSpPr>
          <p:nvPr>
            <p:ph type="title"/>
          </p:nvPr>
        </p:nvSpPr>
        <p:spPr>
          <a:xfrm>
            <a:off x="829128" y="2346551"/>
            <a:ext cx="10515600" cy="1325563"/>
          </a:xfrm>
        </p:spPr>
        <p:txBody>
          <a:bodyPr/>
          <a:lstStyle/>
          <a:p>
            <a:r>
              <a:rPr lang="en-US" noProof="0" dirty="0"/>
              <a:t>Costing methodology (continued)</a:t>
            </a:r>
          </a:p>
        </p:txBody>
      </p:sp>
    </p:spTree>
    <p:extLst>
      <p:ext uri="{BB962C8B-B14F-4D97-AF65-F5344CB8AC3E}">
        <p14:creationId xmlns:p14="http://schemas.microsoft.com/office/powerpoint/2010/main" val="3878029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D7FA0-5F5A-18C8-8723-5D6B9369315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F45348E-C2A6-FFC0-8AB5-A21C638DB818}"/>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4D1FAE2-3425-9872-56E1-7AC4940088FB}"/>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2519505-EE0E-5C4F-172E-3CA5A7DD53B4}"/>
              </a:ext>
            </a:extLst>
          </p:cNvPr>
          <p:cNvSpPr>
            <a:spLocks noGrp="1"/>
          </p:cNvSpPr>
          <p:nvPr>
            <p:ph type="title"/>
          </p:nvPr>
        </p:nvSpPr>
        <p:spPr/>
        <p:txBody>
          <a:bodyPr/>
          <a:lstStyle/>
          <a:p>
            <a:r>
              <a:rPr lang="en-US" noProof="0" dirty="0"/>
              <a:t>Missing information in financial accounts</a:t>
            </a:r>
          </a:p>
        </p:txBody>
      </p:sp>
      <p:sp>
        <p:nvSpPr>
          <p:cNvPr id="7" name="Content Placeholder 5">
            <a:extLst>
              <a:ext uri="{FF2B5EF4-FFF2-40B4-BE49-F238E27FC236}">
                <a16:creationId xmlns:a16="http://schemas.microsoft.com/office/drawing/2014/main" id="{C8D5A11F-36E9-1915-6D12-5449D04F871A}"/>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48471573-46E3-1D22-25FA-3BBDA767A6D4}"/>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E1D1EA2D-035A-C015-0F4C-23E9E784E3D6}"/>
              </a:ext>
            </a:extLst>
          </p:cNvPr>
          <p:cNvSpPr txBox="1"/>
          <p:nvPr/>
        </p:nvSpPr>
        <p:spPr>
          <a:xfrm>
            <a:off x="438149" y="1764539"/>
            <a:ext cx="10515599" cy="3139321"/>
          </a:xfrm>
          <a:prstGeom prst="rect">
            <a:avLst/>
          </a:prstGeom>
          <a:noFill/>
        </p:spPr>
        <p:txBody>
          <a:bodyPr wrap="square">
            <a:spAutoFit/>
          </a:bodyPr>
          <a:lstStyle/>
          <a:p>
            <a:pPr algn="just"/>
            <a:r>
              <a:rPr lang="fr-FR" sz="2200" dirty="0">
                <a:ea typeface="Calibri" panose="020F0502020204030204" pitchFamily="34" charset="0"/>
                <a:cs typeface="Times New Roman" panose="02020603050405020304" pitchFamily="18" charset="0"/>
              </a:rPr>
              <a:t>Even </a:t>
            </a:r>
            <a:r>
              <a:rPr lang="fr-FR" sz="2200" dirty="0" err="1">
                <a:ea typeface="Calibri" panose="020F0502020204030204" pitchFamily="34" charset="0"/>
                <a:cs typeface="Times New Roman" panose="02020603050405020304" pitchFamily="18" charset="0"/>
              </a:rPr>
              <a:t>with</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detailed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financial</a:t>
            </a:r>
            <a:r>
              <a:rPr lang="fr-FR" sz="2200" dirty="0">
                <a:ea typeface="Calibri" panose="020F0502020204030204" pitchFamily="34" charset="0"/>
                <a:cs typeface="Times New Roman" panose="02020603050405020304" pitchFamily="18" charset="0"/>
              </a:rPr>
              <a:t> data, </a:t>
            </a:r>
            <a:r>
              <a:rPr lang="fr-FR" sz="2200" dirty="0" err="1">
                <a:ea typeface="Calibri" panose="020F0502020204030204" pitchFamily="34" charset="0"/>
                <a:cs typeface="Times New Roman" panose="02020603050405020304" pitchFamily="18" charset="0"/>
              </a:rPr>
              <a:t>some</a:t>
            </a:r>
            <a:r>
              <a:rPr lang="fr-FR" sz="2200" dirty="0">
                <a:ea typeface="Calibri" panose="020F0502020204030204" pitchFamily="34" charset="0"/>
                <a:cs typeface="Times New Roman" panose="02020603050405020304" pitchFamily="18" charset="0"/>
              </a:rPr>
              <a:t> important </a:t>
            </a:r>
            <a:r>
              <a:rPr lang="fr-FR" sz="2200" dirty="0" err="1">
                <a:ea typeface="Calibri" panose="020F0502020204030204" pitchFamily="34" charset="0"/>
                <a:cs typeface="Times New Roman" panose="02020603050405020304" pitchFamily="18" charset="0"/>
              </a:rPr>
              <a:t>costs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may</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missing</a:t>
            </a:r>
            <a:r>
              <a:rPr lang="fr-FR" sz="2200" dirty="0">
                <a:ea typeface="Calibri" panose="020F0502020204030204" pitchFamily="34" charset="0"/>
                <a:cs typeface="Times New Roman" panose="02020603050405020304" pitchFamily="18" charset="0"/>
              </a:rPr>
              <a:t>: </a:t>
            </a:r>
          </a:p>
          <a:p>
            <a:pPr marL="457200" indent="-457200" algn="just">
              <a:buAutoNum type="arabicPeriod"/>
            </a:pPr>
            <a:r>
              <a:rPr lang="fr-FR" sz="2200" dirty="0">
                <a:ea typeface="Calibri" panose="020F0502020204030204" pitchFamily="34" charset="0"/>
                <a:cs typeface="Times New Roman" panose="02020603050405020304" pitchFamily="18" charset="0"/>
              </a:rPr>
              <a:t>Items </a:t>
            </a:r>
            <a:r>
              <a:rPr lang="fr-FR" sz="2200" dirty="0" err="1">
                <a:ea typeface="Calibri" panose="020F0502020204030204" pitchFamily="34" charset="0"/>
                <a:cs typeface="Times New Roman" panose="02020603050405020304" pitchFamily="18" charset="0"/>
              </a:rPr>
              <a:t>purchased</a:t>
            </a:r>
            <a:r>
              <a:rPr lang="fr-FR" sz="2200" dirty="0">
                <a:ea typeface="Calibri" panose="020F0502020204030204" pitchFamily="34" charset="0"/>
                <a:cs typeface="Times New Roman" panose="02020603050405020304" pitchFamily="18" charset="0"/>
              </a:rPr>
              <a:t> by </a:t>
            </a:r>
            <a:r>
              <a:rPr lang="fr-FR" sz="2200" dirty="0" err="1">
                <a:ea typeface="Calibri" panose="020F0502020204030204" pitchFamily="34" charset="0"/>
                <a:cs typeface="Times New Roman" panose="02020603050405020304" pitchFamily="18" charset="0"/>
              </a:rPr>
              <a:t>other</a:t>
            </a:r>
            <a:r>
              <a:rPr lang="fr-FR" sz="2200" dirty="0">
                <a:ea typeface="Calibri" panose="020F0502020204030204" pitchFamily="34" charset="0"/>
                <a:cs typeface="Times New Roman" panose="02020603050405020304" pitchFamily="18" charset="0"/>
              </a:rPr>
              <a:t> stakeholders:</a:t>
            </a:r>
          </a:p>
          <a:p>
            <a:pPr lvl="1" algn="just"/>
            <a:r>
              <a:rPr lang="fr-FR" sz="2200" dirty="0">
                <a:ea typeface="Calibri" panose="020F0502020204030204" pitchFamily="34" charset="0"/>
                <a:cs typeface="Times New Roman" panose="02020603050405020304" pitchFamily="18" charset="0"/>
              </a:rPr>
              <a:t>	e.g. HIV test kits </a:t>
            </a:r>
            <a:r>
              <a:rPr lang="fr-FR" sz="2200" dirty="0" err="1">
                <a:ea typeface="Calibri" panose="020F0502020204030204" pitchFamily="34" charset="0"/>
                <a:cs typeface="Times New Roman" panose="02020603050405020304" pitchFamily="18" charset="0"/>
              </a:rPr>
              <a:t>supplied</a:t>
            </a:r>
            <a:r>
              <a:rPr lang="fr-FR" sz="2200" dirty="0">
                <a:ea typeface="Calibri" panose="020F0502020204030204" pitchFamily="34" charset="0"/>
                <a:cs typeface="Times New Roman" panose="02020603050405020304" pitchFamily="18" charset="0"/>
              </a:rPr>
              <a:t> by the </a:t>
            </a:r>
            <a:r>
              <a:rPr lang="fr-FR" sz="2200" dirty="0" err="1">
                <a:ea typeface="Calibri" panose="020F0502020204030204" pitchFamily="34" charset="0"/>
                <a:cs typeface="Times New Roman" panose="02020603050405020304" pitchFamily="18" charset="0"/>
              </a:rPr>
              <a:t>ministry</a:t>
            </a:r>
            <a:r>
              <a:rPr lang="fr-FR" sz="2200" dirty="0">
                <a:ea typeface="Calibri" panose="020F0502020204030204" pitchFamily="34" charset="0"/>
                <a:cs typeface="Times New Roman" panose="02020603050405020304" pitchFamily="18" charset="0"/>
              </a:rPr>
              <a:t> of </a:t>
            </a:r>
            <a:r>
              <a:rPr lang="fr-FR" sz="2200" dirty="0" err="1">
                <a:ea typeface="Calibri" panose="020F0502020204030204" pitchFamily="34" charset="0"/>
                <a:cs typeface="Times New Roman" panose="02020603050405020304" pitchFamily="18" charset="0"/>
              </a:rPr>
              <a:t>health</a:t>
            </a:r>
            <a:endParaRPr lang="fr-FR" sz="2200" dirty="0">
              <a:ea typeface="Calibri" panose="020F0502020204030204" pitchFamily="34" charset="0"/>
              <a:cs typeface="Times New Roman" panose="02020603050405020304" pitchFamily="18" charset="0"/>
            </a:endParaRPr>
          </a:p>
          <a:p>
            <a:pPr marL="457200" indent="-457200" algn="just">
              <a:buAutoNum type="arabicPeriod"/>
            </a:pPr>
            <a:r>
              <a:rPr lang="fr-FR" sz="2200" dirty="0">
                <a:ea typeface="Calibri" panose="020F0502020204030204" pitchFamily="34" charset="0"/>
                <a:cs typeface="Times New Roman" panose="02020603050405020304" pitchFamily="18" charset="0"/>
              </a:rPr>
              <a:t>Equipment </a:t>
            </a:r>
            <a:r>
              <a:rPr lang="fr-FR" sz="2200" dirty="0" err="1">
                <a:ea typeface="Calibri" panose="020F0502020204030204" pitchFamily="34" charset="0"/>
                <a:cs typeface="Times New Roman" panose="02020603050405020304" pitchFamily="18" charset="0"/>
              </a:rPr>
              <a:t>purchased</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outside</a:t>
            </a:r>
            <a:r>
              <a:rPr lang="fr-FR" sz="2200" dirty="0">
                <a:ea typeface="Calibri" panose="020F0502020204030204" pitchFamily="34" charset="0"/>
                <a:cs typeface="Times New Roman" panose="02020603050405020304" pitchFamily="18" charset="0"/>
              </a:rPr>
              <a:t> the </a:t>
            </a:r>
            <a:r>
              <a:rPr lang="fr-FR" sz="2200" dirty="0" err="1">
                <a:ea typeface="Calibri" panose="020F0502020204030204" pitchFamily="34" charset="0"/>
                <a:cs typeface="Times New Roman" panose="02020603050405020304" pitchFamily="18" charset="0"/>
              </a:rPr>
              <a:t>costing</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period</a:t>
            </a:r>
            <a:endParaRPr lang="fr-FR" sz="2200" dirty="0">
              <a:ea typeface="Calibri" panose="020F0502020204030204" pitchFamily="34" charset="0"/>
              <a:cs typeface="Times New Roman" panose="02020603050405020304" pitchFamily="18" charset="0"/>
            </a:endParaRPr>
          </a:p>
          <a:p>
            <a:pPr algn="just"/>
            <a:r>
              <a:rPr lang="fr-FR" sz="2200" dirty="0">
                <a:ea typeface="Calibri" panose="020F0502020204030204" pitchFamily="34" charset="0"/>
                <a:cs typeface="Times New Roman" panose="02020603050405020304" pitchFamily="18" charset="0"/>
              </a:rPr>
              <a:t>	e.g. </a:t>
            </a:r>
            <a:r>
              <a:rPr lang="fr-FR" sz="2200" dirty="0" err="1">
                <a:ea typeface="Calibri" panose="020F0502020204030204" pitchFamily="34" charset="0"/>
                <a:cs typeface="Times New Roman" panose="02020603050405020304" pitchFamily="18" charset="0"/>
              </a:rPr>
              <a:t>Vehicles</a:t>
            </a:r>
            <a:r>
              <a:rPr lang="fr-FR" sz="2200" dirty="0">
                <a:ea typeface="Calibri" panose="020F0502020204030204" pitchFamily="34" charset="0"/>
                <a:cs typeface="Times New Roman" panose="02020603050405020304" pitchFamily="18" charset="0"/>
              </a:rPr>
              <a:t>, laptops, or </a:t>
            </a:r>
            <a:r>
              <a:rPr lang="fr-FR" sz="2200" dirty="0" err="1">
                <a:ea typeface="Calibri" panose="020F0502020204030204" pitchFamily="34" charset="0"/>
                <a:cs typeface="Times New Roman" panose="02020603050405020304" pitchFamily="18" charset="0"/>
              </a:rPr>
              <a:t>furniture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bought</a:t>
            </a:r>
            <a:r>
              <a:rPr lang="fr-FR" sz="2200" dirty="0">
                <a:ea typeface="Calibri" panose="020F0502020204030204" pitchFamily="34" charset="0"/>
                <a:cs typeface="Times New Roman" panose="02020603050405020304" pitchFamily="18" charset="0"/>
              </a:rPr>
              <a:t> in </a:t>
            </a:r>
            <a:r>
              <a:rPr lang="fr-FR" sz="2200" dirty="0" err="1">
                <a:ea typeface="Calibri" panose="020F0502020204030204" pitchFamily="34" charset="0"/>
                <a:cs typeface="Times New Roman" panose="02020603050405020304" pitchFamily="18" charset="0"/>
              </a:rPr>
              <a:t>earlier</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years</a:t>
            </a:r>
            <a:r>
              <a:rPr lang="fr-FR" sz="2200" dirty="0">
                <a:ea typeface="Calibri" panose="020F0502020204030204" pitchFamily="34" charset="0"/>
                <a:cs typeface="Times New Roman" panose="02020603050405020304" pitchFamily="18" charset="0"/>
              </a:rPr>
              <a:t> but </a:t>
            </a:r>
            <a:r>
              <a:rPr lang="fr-FR" sz="2200" dirty="0" err="1">
                <a:ea typeface="Calibri" panose="020F0502020204030204" pitchFamily="34" charset="0"/>
                <a:cs typeface="Times New Roman" panose="02020603050405020304" pitchFamily="18" charset="0"/>
              </a:rPr>
              <a:t>still</a:t>
            </a:r>
            <a:r>
              <a:rPr lang="fr-FR" sz="2200" dirty="0">
                <a:ea typeface="Calibri" panose="020F0502020204030204" pitchFamily="34" charset="0"/>
                <a:cs typeface="Times New Roman" panose="02020603050405020304" pitchFamily="18" charset="0"/>
              </a:rPr>
              <a:t> in use. </a:t>
            </a:r>
          </a:p>
          <a:p>
            <a:pPr marL="457200" indent="-457200" algn="just">
              <a:buFont typeface="+mj-lt"/>
              <a:buAutoNum type="arabicPeriod" startAt="3"/>
            </a:pPr>
            <a:r>
              <a:rPr lang="fr-FR" sz="2200" dirty="0">
                <a:ea typeface="Calibri" panose="020F0502020204030204" pitchFamily="34" charset="0"/>
                <a:cs typeface="Times New Roman" panose="02020603050405020304" pitchFamily="18" charset="0"/>
              </a:rPr>
              <a:t>Services and </a:t>
            </a:r>
            <a:r>
              <a:rPr lang="fr-FR" sz="2200" dirty="0" err="1">
                <a:ea typeface="Calibri" panose="020F0502020204030204" pitchFamily="34" charset="0"/>
                <a:cs typeface="Times New Roman" panose="02020603050405020304" pitchFamily="18" charset="0"/>
              </a:rPr>
              <a:t>goods</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supplied</a:t>
            </a:r>
            <a:r>
              <a:rPr lang="fr-FR" sz="2200" dirty="0">
                <a:ea typeface="Calibri" panose="020F0502020204030204" pitchFamily="34" charset="0"/>
                <a:cs typeface="Times New Roman" panose="02020603050405020304" pitchFamily="18" charset="0"/>
              </a:rPr>
              <a:t> in-</a:t>
            </a:r>
            <a:r>
              <a:rPr lang="fr-FR" sz="2200" dirty="0" err="1">
                <a:ea typeface="Calibri" panose="020F0502020204030204" pitchFamily="34" charset="0"/>
                <a:cs typeface="Times New Roman" panose="02020603050405020304" pitchFamily="18" charset="0"/>
              </a:rPr>
              <a:t>kind</a:t>
            </a:r>
            <a:endParaRPr lang="fr-FR" sz="2200" dirty="0">
              <a:ea typeface="Calibri" panose="020F0502020204030204" pitchFamily="34" charset="0"/>
              <a:cs typeface="Times New Roman" panose="02020603050405020304" pitchFamily="18" charset="0"/>
            </a:endParaRPr>
          </a:p>
          <a:p>
            <a:pPr algn="just"/>
            <a:r>
              <a:rPr lang="fr-FR" sz="2200" dirty="0">
                <a:ea typeface="Calibri" panose="020F0502020204030204" pitchFamily="34" charset="0"/>
                <a:cs typeface="Times New Roman" panose="02020603050405020304" pitchFamily="18" charset="0"/>
              </a:rPr>
              <a:t>	e.g. </a:t>
            </a:r>
            <a:r>
              <a:rPr lang="fr-FR" sz="2200" dirty="0" err="1">
                <a:ea typeface="Calibri" panose="020F0502020204030204" pitchFamily="34" charset="0"/>
                <a:cs typeface="Times New Roman" panose="02020603050405020304" pitchFamily="18" charset="0"/>
              </a:rPr>
              <a:t>Volunteer</a:t>
            </a:r>
            <a:r>
              <a:rPr lang="fr-FR" sz="2200" dirty="0">
                <a:ea typeface="Calibri" panose="020F0502020204030204" pitchFamily="34" charset="0"/>
                <a:cs typeface="Times New Roman" panose="02020603050405020304" pitchFamily="18" charset="0"/>
              </a:rPr>
              <a:t> time, free </a:t>
            </a:r>
            <a:r>
              <a:rPr lang="fr-FR" sz="2200" dirty="0" err="1">
                <a:ea typeface="Calibri" panose="020F0502020204030204" pitchFamily="34" charset="0"/>
                <a:cs typeface="Times New Roman" panose="02020603050405020304" pitchFamily="18" charset="0"/>
              </a:rPr>
              <a:t>space</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used</a:t>
            </a:r>
            <a:r>
              <a:rPr lang="fr-FR" sz="2200" dirty="0">
                <a:ea typeface="Calibri" panose="020F0502020204030204" pitchFamily="34" charset="0"/>
                <a:cs typeface="Times New Roman" panose="02020603050405020304" pitchFamily="18" charset="0"/>
              </a:rPr>
              <a:t> for </a:t>
            </a:r>
            <a:r>
              <a:rPr lang="fr-FR" sz="2200" dirty="0" err="1">
                <a:ea typeface="Calibri" panose="020F0502020204030204" pitchFamily="34" charset="0"/>
                <a:cs typeface="Times New Roman" panose="02020603050405020304" pitchFamily="18" charset="0"/>
              </a:rPr>
              <a:t>implementation</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donated</a:t>
            </a:r>
            <a:r>
              <a:rPr lang="fr-FR" sz="2200" dirty="0">
                <a:ea typeface="Calibri" panose="020F0502020204030204" pitchFamily="34" charset="0"/>
                <a:cs typeface="Times New Roman" panose="02020603050405020304" pitchFamily="18" charset="0"/>
              </a:rPr>
              <a:t> supplies, </a:t>
            </a:r>
          </a:p>
          <a:p>
            <a:pPr algn="just"/>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subsidized</a:t>
            </a:r>
            <a:r>
              <a:rPr lang="fr-FR" sz="2200" dirty="0">
                <a:ea typeface="Calibri" panose="020F0502020204030204" pitchFamily="34" charset="0"/>
                <a:cs typeface="Times New Roman" panose="02020603050405020304" pitchFamily="18" charset="0"/>
              </a:rPr>
              <a:t> utilities. </a:t>
            </a:r>
          </a:p>
          <a:p>
            <a:pPr algn="just"/>
            <a:endParaRPr lang="fr-FR" sz="22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761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E464-D406-7017-28F9-84B8E96B1F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F78AE5A-198E-2B31-3C46-D56100C7923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8EC57A51-02C5-DC9D-B512-FC77CF84E5A5}"/>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76380F0-C670-23A9-D5E9-52C5F54F5616}"/>
              </a:ext>
            </a:extLst>
          </p:cNvPr>
          <p:cNvSpPr>
            <a:spLocks noGrp="1"/>
          </p:cNvSpPr>
          <p:nvPr>
            <p:ph type="title"/>
          </p:nvPr>
        </p:nvSpPr>
        <p:spPr/>
        <p:txBody>
          <a:bodyPr/>
          <a:lstStyle/>
          <a:p>
            <a:r>
              <a:rPr lang="en-US" noProof="0" dirty="0"/>
              <a:t>Stakeholder mapping</a:t>
            </a:r>
          </a:p>
        </p:txBody>
      </p:sp>
      <p:sp>
        <p:nvSpPr>
          <p:cNvPr id="7" name="Content Placeholder 5">
            <a:extLst>
              <a:ext uri="{FF2B5EF4-FFF2-40B4-BE49-F238E27FC236}">
                <a16:creationId xmlns:a16="http://schemas.microsoft.com/office/drawing/2014/main" id="{1424A400-242B-9EEA-908D-CE7AD58849FD}"/>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pic>
        <p:nvPicPr>
          <p:cNvPr id="6" name="Picture 5">
            <a:extLst>
              <a:ext uri="{FF2B5EF4-FFF2-40B4-BE49-F238E27FC236}">
                <a16:creationId xmlns:a16="http://schemas.microsoft.com/office/drawing/2014/main" id="{00CDC3A6-8FC7-1529-BD46-22FCB44EC090}"/>
              </a:ext>
            </a:extLst>
          </p:cNvPr>
          <p:cNvPicPr>
            <a:picLocks noChangeAspect="1"/>
          </p:cNvPicPr>
          <p:nvPr/>
        </p:nvPicPr>
        <p:blipFill>
          <a:blip r:embed="rId3"/>
          <a:stretch>
            <a:fillRect/>
          </a:stretch>
        </p:blipFill>
        <p:spPr>
          <a:xfrm>
            <a:off x="636923" y="1423563"/>
            <a:ext cx="10515598" cy="5069312"/>
          </a:xfrm>
          <a:prstGeom prst="rect">
            <a:avLst/>
          </a:prstGeom>
        </p:spPr>
      </p:pic>
    </p:spTree>
    <p:extLst>
      <p:ext uri="{BB962C8B-B14F-4D97-AF65-F5344CB8AC3E}">
        <p14:creationId xmlns:p14="http://schemas.microsoft.com/office/powerpoint/2010/main" val="145890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594C62-041C-C818-9B20-D93C2692C24E}"/>
              </a:ext>
            </a:extLst>
          </p:cNvPr>
          <p:cNvSpPr>
            <a:spLocks noGrp="1"/>
          </p:cNvSpPr>
          <p:nvPr>
            <p:ph idx="1"/>
          </p:nvPr>
        </p:nvSpPr>
        <p:spPr/>
        <p:txBody>
          <a:bodyPr/>
          <a:lstStyle/>
          <a:p>
            <a:pPr marL="0" indent="0">
              <a:buNone/>
            </a:pPr>
            <a:r>
              <a:rPr lang="en-US" noProof="0" dirty="0"/>
              <a:t>We will begin with opening remarks from key partners to set the stage for this exercise.</a:t>
            </a:r>
          </a:p>
        </p:txBody>
      </p:sp>
      <p:sp>
        <p:nvSpPr>
          <p:cNvPr id="3" name="Rectangle 2">
            <a:extLst>
              <a:ext uri="{FF2B5EF4-FFF2-40B4-BE49-F238E27FC236}">
                <a16:creationId xmlns:a16="http://schemas.microsoft.com/office/drawing/2014/main" id="{EE152C7D-0563-E956-281D-EE7C7D6EB8D0}"/>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3277FB9-E898-5E4D-1139-268A0E83F97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FBB5A66-85B9-8614-8747-A790FA495ACD}"/>
              </a:ext>
            </a:extLst>
          </p:cNvPr>
          <p:cNvSpPr>
            <a:spLocks noGrp="1"/>
          </p:cNvSpPr>
          <p:nvPr>
            <p:ph type="title"/>
          </p:nvPr>
        </p:nvSpPr>
        <p:spPr/>
        <p:txBody>
          <a:bodyPr/>
          <a:lstStyle/>
          <a:p>
            <a:r>
              <a:rPr lang="en-US" noProof="0" dirty="0"/>
              <a:t>Opening remarks</a:t>
            </a:r>
          </a:p>
        </p:txBody>
      </p:sp>
    </p:spTree>
    <p:extLst>
      <p:ext uri="{BB962C8B-B14F-4D97-AF65-F5344CB8AC3E}">
        <p14:creationId xmlns:p14="http://schemas.microsoft.com/office/powerpoint/2010/main" val="401026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DDB82-8C86-04B0-E3F7-04C3587142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E4C395-5C65-1271-FB87-032B1061AB2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2EF953D-2401-3E61-09FA-6032D1CF424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DB129B-C52D-59C8-3917-5D33DAA41F78}"/>
              </a:ext>
            </a:extLst>
          </p:cNvPr>
          <p:cNvSpPr>
            <a:spLocks noGrp="1"/>
          </p:cNvSpPr>
          <p:nvPr>
            <p:ph type="title"/>
          </p:nvPr>
        </p:nvSpPr>
        <p:spPr/>
        <p:txBody>
          <a:bodyPr/>
          <a:lstStyle/>
          <a:p>
            <a:r>
              <a:rPr lang="en-US" noProof="0" dirty="0"/>
              <a:t>Stakeholder mapping: exercise</a:t>
            </a:r>
          </a:p>
        </p:txBody>
      </p:sp>
      <p:sp>
        <p:nvSpPr>
          <p:cNvPr id="7" name="Content Placeholder 5">
            <a:extLst>
              <a:ext uri="{FF2B5EF4-FFF2-40B4-BE49-F238E27FC236}">
                <a16:creationId xmlns:a16="http://schemas.microsoft.com/office/drawing/2014/main" id="{98B66FB6-CD57-25EB-C658-9D8587F49E77}"/>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578C69F5-EF8A-59B9-B545-AE92E63FCEB7}"/>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08C40C85-BDB1-A23B-1F79-4BB73B83FA0D}"/>
              </a:ext>
            </a:extLst>
          </p:cNvPr>
          <p:cNvSpPr txBox="1"/>
          <p:nvPr/>
        </p:nvSpPr>
        <p:spPr>
          <a:xfrm>
            <a:off x="438149" y="1764539"/>
            <a:ext cx="10515599" cy="3754874"/>
          </a:xfrm>
          <a:prstGeom prst="rect">
            <a:avLst/>
          </a:prstGeom>
          <a:noFill/>
        </p:spPr>
        <p:txBody>
          <a:bodyPr wrap="square">
            <a:spAutoFit/>
          </a:bodyPr>
          <a:lstStyle/>
          <a:p>
            <a:pPr algn="just"/>
            <a:r>
              <a:rPr lang="fr-FR" sz="2200" b="1" dirty="0" err="1">
                <a:ea typeface="Calibri" panose="020F0502020204030204" pitchFamily="34" charset="0"/>
                <a:cs typeface="Times New Roman" panose="02020603050405020304" pitchFamily="18" charset="0"/>
              </a:rPr>
              <a:t>Exercise</a:t>
            </a:r>
            <a:r>
              <a:rPr lang="fr-FR" sz="2200" b="1" dirty="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n-US" sz="2400" dirty="0"/>
              <a:t>Who are the key stakeholders providing resources to your intervention(s)?</a:t>
            </a:r>
          </a:p>
          <a:p>
            <a:pPr marL="342900" indent="-342900">
              <a:buFont typeface="Arial" panose="020B0604020202020204" pitchFamily="34" charset="0"/>
              <a:buChar char="•"/>
            </a:pPr>
            <a:r>
              <a:rPr lang="en-US" sz="2400" dirty="0"/>
              <a:t>What specific role and resources do they contribute?</a:t>
            </a:r>
          </a:p>
          <a:p>
            <a:pPr marL="342900" indent="-342900">
              <a:buFont typeface="Arial" panose="020B0604020202020204" pitchFamily="34" charset="0"/>
              <a:buChar char="•"/>
            </a:pPr>
            <a:r>
              <a:rPr lang="en-US" sz="2400" dirty="0"/>
              <a:t>Are these contributions financial, in-kind, or both?</a:t>
            </a:r>
          </a:p>
          <a:p>
            <a:pPr marL="342900" indent="-342900">
              <a:buFont typeface="Arial" panose="020B0604020202020204" pitchFamily="34" charset="0"/>
              <a:buChar char="•"/>
            </a:pPr>
            <a:r>
              <a:rPr lang="en-US" sz="2400" dirty="0"/>
              <a:t>Should they be included in your costing/budgeting exercise? Why or why not?</a:t>
            </a:r>
          </a:p>
          <a:p>
            <a:pPr marL="342900" indent="-342900">
              <a:buFont typeface="Arial" panose="020B0604020202020204" pitchFamily="34" charset="0"/>
              <a:buChar char="•"/>
            </a:pPr>
            <a:r>
              <a:rPr lang="en-US" sz="2400" dirty="0"/>
              <a:t>Do the inclusions/exclusions match the perspective and scope you agreed on earlier?</a:t>
            </a:r>
          </a:p>
          <a:p>
            <a:endParaRPr lang="en-US" sz="2400" dirty="0"/>
          </a:p>
          <a:p>
            <a:r>
              <a:rPr lang="en-US" sz="2400" dirty="0"/>
              <a:t>Use the table to complete this together.</a:t>
            </a:r>
          </a:p>
        </p:txBody>
      </p:sp>
    </p:spTree>
    <p:extLst>
      <p:ext uri="{BB962C8B-B14F-4D97-AF65-F5344CB8AC3E}">
        <p14:creationId xmlns:p14="http://schemas.microsoft.com/office/powerpoint/2010/main" val="2820348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9587-D7C5-5E2D-4EFA-E5CE63C532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D68326-8548-3AB3-1724-52ED6C9B74E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34AEFA7-9717-6774-FC63-125ACC4CC6C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829359A-19D1-DEE1-6D5B-7AAEEAB1DA63}"/>
              </a:ext>
            </a:extLst>
          </p:cNvPr>
          <p:cNvSpPr>
            <a:spLocks noGrp="1"/>
          </p:cNvSpPr>
          <p:nvPr>
            <p:ph type="title"/>
          </p:nvPr>
        </p:nvSpPr>
        <p:spPr/>
        <p:txBody>
          <a:bodyPr/>
          <a:lstStyle/>
          <a:p>
            <a:r>
              <a:rPr lang="en-US" noProof="0" dirty="0"/>
              <a:t>Equipment inventory</a:t>
            </a:r>
          </a:p>
        </p:txBody>
      </p:sp>
      <p:sp>
        <p:nvSpPr>
          <p:cNvPr id="7" name="Content Placeholder 5">
            <a:extLst>
              <a:ext uri="{FF2B5EF4-FFF2-40B4-BE49-F238E27FC236}">
                <a16:creationId xmlns:a16="http://schemas.microsoft.com/office/drawing/2014/main" id="{816A98E7-618D-6713-5377-D2AD3F1C2C6D}"/>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pic>
        <p:nvPicPr>
          <p:cNvPr id="10" name="Picture 9">
            <a:extLst>
              <a:ext uri="{FF2B5EF4-FFF2-40B4-BE49-F238E27FC236}">
                <a16:creationId xmlns:a16="http://schemas.microsoft.com/office/drawing/2014/main" id="{3BF98F90-F9D8-2784-6C2D-379248E900AD}"/>
              </a:ext>
            </a:extLst>
          </p:cNvPr>
          <p:cNvPicPr>
            <a:picLocks noChangeAspect="1"/>
          </p:cNvPicPr>
          <p:nvPr/>
        </p:nvPicPr>
        <p:blipFill>
          <a:blip r:embed="rId3"/>
          <a:stretch>
            <a:fillRect/>
          </a:stretch>
        </p:blipFill>
        <p:spPr>
          <a:xfrm>
            <a:off x="236266" y="1502228"/>
            <a:ext cx="11719467" cy="5056662"/>
          </a:xfrm>
          <a:prstGeom prst="rect">
            <a:avLst/>
          </a:prstGeom>
        </p:spPr>
      </p:pic>
    </p:spTree>
    <p:extLst>
      <p:ext uri="{BB962C8B-B14F-4D97-AF65-F5344CB8AC3E}">
        <p14:creationId xmlns:p14="http://schemas.microsoft.com/office/powerpoint/2010/main" val="720491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0638-3868-2793-A04E-3C832ABD2D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B010265-0979-2344-3973-12D6D29A8B6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6C76269-F0DA-056A-4EB3-C07034CD7A24}"/>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CB81F50-F3D2-63C1-7BDB-1C6D28E5BC4D}"/>
              </a:ext>
            </a:extLst>
          </p:cNvPr>
          <p:cNvSpPr>
            <a:spLocks noGrp="1"/>
          </p:cNvSpPr>
          <p:nvPr>
            <p:ph type="title"/>
          </p:nvPr>
        </p:nvSpPr>
        <p:spPr/>
        <p:txBody>
          <a:bodyPr/>
          <a:lstStyle/>
          <a:p>
            <a:r>
              <a:rPr lang="en-US" noProof="0" dirty="0"/>
              <a:t>Equipment inventory</a:t>
            </a:r>
          </a:p>
        </p:txBody>
      </p:sp>
      <p:sp>
        <p:nvSpPr>
          <p:cNvPr id="7" name="Content Placeholder 5">
            <a:extLst>
              <a:ext uri="{FF2B5EF4-FFF2-40B4-BE49-F238E27FC236}">
                <a16:creationId xmlns:a16="http://schemas.microsoft.com/office/drawing/2014/main" id="{B833EACE-AC3E-C02E-6647-0CD9BDF48B51}"/>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87FCCF82-64C1-99E6-E9F0-15C9A540316F}"/>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C9C8DBF2-A6CC-44A0-5EEC-0AC4E09BB6BB}"/>
              </a:ext>
            </a:extLst>
          </p:cNvPr>
          <p:cNvSpPr txBox="1"/>
          <p:nvPr/>
        </p:nvSpPr>
        <p:spPr>
          <a:xfrm>
            <a:off x="438149" y="1764539"/>
            <a:ext cx="10515599" cy="1908215"/>
          </a:xfrm>
          <a:prstGeom prst="rect">
            <a:avLst/>
          </a:prstGeom>
          <a:noFill/>
        </p:spPr>
        <p:txBody>
          <a:bodyPr wrap="square">
            <a:spAutoFit/>
          </a:bodyPr>
          <a:lstStyle/>
          <a:p>
            <a:pPr algn="just"/>
            <a:r>
              <a:rPr lang="fr-FR" sz="2200" b="1" dirty="0">
                <a:ea typeface="Calibri" panose="020F0502020204030204" pitchFamily="34" charset="0"/>
                <a:cs typeface="Times New Roman" panose="02020603050405020304" pitchFamily="18" charset="0"/>
              </a:rPr>
              <a:t>Discussion:</a:t>
            </a:r>
          </a:p>
          <a:p>
            <a:pPr marL="342900" indent="-342900" algn="just">
              <a:buFont typeface="Arial" panose="020B0604020202020204" pitchFamily="34" charset="0"/>
              <a:buChar char="•"/>
            </a:pPr>
            <a:r>
              <a:rPr lang="en-US" sz="2400" dirty="0"/>
              <a:t>Does your organization already have an equipment or asset inventory?</a:t>
            </a:r>
          </a:p>
          <a:p>
            <a:pPr marL="342900" indent="-342900" algn="just">
              <a:buFont typeface="Arial" panose="020B0604020202020204" pitchFamily="34" charset="0"/>
              <a:buChar char="•"/>
            </a:pPr>
            <a:r>
              <a:rPr lang="en-US" sz="2400" dirty="0"/>
              <a:t>Does it include all the information shown here?</a:t>
            </a:r>
          </a:p>
          <a:p>
            <a:pPr marL="342900" indent="-342900" algn="just">
              <a:buFont typeface="Arial" panose="020B0604020202020204" pitchFamily="34" charset="0"/>
              <a:buChar char="•"/>
            </a:pPr>
            <a:r>
              <a:rPr lang="en-US" sz="2400" dirty="0"/>
              <a:t>Is it updated regularly?</a:t>
            </a:r>
          </a:p>
          <a:p>
            <a:pPr marL="342900" indent="-342900" algn="just">
              <a:buFont typeface="Arial" panose="020B0604020202020204" pitchFamily="34" charset="0"/>
              <a:buChar char="•"/>
            </a:pPr>
            <a:r>
              <a:rPr lang="en-US" sz="2400" dirty="0"/>
              <a:t>What would need to change to make this tool usable in your CLO?</a:t>
            </a:r>
          </a:p>
        </p:txBody>
      </p:sp>
    </p:spTree>
    <p:extLst>
      <p:ext uri="{BB962C8B-B14F-4D97-AF65-F5344CB8AC3E}">
        <p14:creationId xmlns:p14="http://schemas.microsoft.com/office/powerpoint/2010/main" val="949369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0B3F5-C220-D7C5-661F-358D80C88B4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CD63F9-F617-1B49-0553-821AF2A7B24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6CA8AC15-2339-B043-0445-7C229810A70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C56FE95-08B3-6EFA-984B-A6CAA39639E3}"/>
              </a:ext>
            </a:extLst>
          </p:cNvPr>
          <p:cNvSpPr>
            <a:spLocks noGrp="1"/>
          </p:cNvSpPr>
          <p:nvPr>
            <p:ph type="title"/>
          </p:nvPr>
        </p:nvSpPr>
        <p:spPr/>
        <p:txBody>
          <a:bodyPr/>
          <a:lstStyle/>
          <a:p>
            <a:r>
              <a:rPr lang="en-US" noProof="0" dirty="0"/>
              <a:t>In-kind goods and services: exercise</a:t>
            </a:r>
          </a:p>
        </p:txBody>
      </p:sp>
      <p:sp>
        <p:nvSpPr>
          <p:cNvPr id="7" name="Content Placeholder 5">
            <a:extLst>
              <a:ext uri="{FF2B5EF4-FFF2-40B4-BE49-F238E27FC236}">
                <a16:creationId xmlns:a16="http://schemas.microsoft.com/office/drawing/2014/main" id="{487537C2-1BB1-24C9-1CDB-B2BB387753D5}"/>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7C65AF07-4B49-AE5E-C0DB-35F13139F3BF}"/>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DC98E436-6492-B9D9-77BA-2848E6CF3B16}"/>
              </a:ext>
            </a:extLst>
          </p:cNvPr>
          <p:cNvSpPr txBox="1"/>
          <p:nvPr/>
        </p:nvSpPr>
        <p:spPr>
          <a:xfrm>
            <a:off x="438150" y="1535611"/>
            <a:ext cx="10515599" cy="5232202"/>
          </a:xfrm>
          <a:prstGeom prst="rect">
            <a:avLst/>
          </a:prstGeom>
          <a:noFill/>
        </p:spPr>
        <p:txBody>
          <a:bodyPr wrap="square">
            <a:spAutoFit/>
          </a:bodyPr>
          <a:lstStyle/>
          <a:p>
            <a:pPr algn="just"/>
            <a:r>
              <a:rPr lang="fr-FR" sz="2400" b="1" dirty="0" err="1"/>
              <a:t>Exercise</a:t>
            </a:r>
            <a:r>
              <a:rPr lang="fr-FR" sz="2400" b="1" dirty="0"/>
              <a:t>:</a:t>
            </a:r>
          </a:p>
          <a:p>
            <a:pPr marL="342900" indent="-342900">
              <a:buFont typeface="Arial" panose="020B0604020202020204" pitchFamily="34" charset="0"/>
              <a:buChar char="•"/>
            </a:pPr>
            <a:r>
              <a:rPr lang="en-US" sz="2400" dirty="0"/>
              <a:t>On a flip chart, board or paper, list all in-kind goods and services that support the interventions. </a:t>
            </a:r>
          </a:p>
          <a:p>
            <a:pPr marL="342900" indent="-342900">
              <a:buFont typeface="Arial" panose="020B0604020202020204" pitchFamily="34" charset="0"/>
              <a:buChar char="•"/>
            </a:pPr>
            <a:r>
              <a:rPr lang="en-US" sz="2400" dirty="0"/>
              <a:t>Focus on big-ticket contributions essential for service delivery. </a:t>
            </a:r>
          </a:p>
          <a:p>
            <a:pPr marL="342900" indent="-342900">
              <a:buFont typeface="Arial" panose="020B0604020202020204" pitchFamily="34" charset="0"/>
              <a:buChar char="•"/>
            </a:pPr>
            <a:r>
              <a:rPr lang="en-US" sz="2400" dirty="0"/>
              <a:t>Think about what you listed in process mapping, central resource mapping and stakeholder mapping. </a:t>
            </a:r>
          </a:p>
          <a:p>
            <a:r>
              <a:rPr lang="en-US" sz="2400" b="1" dirty="0"/>
              <a:t>Examples</a:t>
            </a:r>
            <a:r>
              <a:rPr lang="en-US" sz="2400" dirty="0"/>
              <a:t>: </a:t>
            </a:r>
          </a:p>
          <a:p>
            <a:pPr marL="342900" indent="-342900">
              <a:buFont typeface="Arial" panose="020B0604020202020204" pitchFamily="34" charset="0"/>
              <a:buChar char="•"/>
            </a:pPr>
            <a:r>
              <a:rPr lang="en-US" sz="2400" dirty="0"/>
              <a:t>Volunteers or interns</a:t>
            </a:r>
          </a:p>
          <a:p>
            <a:pPr marL="342900" indent="-342900">
              <a:buFont typeface="Arial" panose="020B0604020202020204" pitchFamily="34" charset="0"/>
              <a:buChar char="•"/>
            </a:pPr>
            <a:r>
              <a:rPr lang="en-US" sz="2400" dirty="0"/>
              <a:t>Borrowed office space, meeting spaces for peer groups, agricultural or football fields lent from communities</a:t>
            </a:r>
          </a:p>
          <a:p>
            <a:pPr marL="342900" indent="-342900">
              <a:buFont typeface="Arial" panose="020B0604020202020204" pitchFamily="34" charset="0"/>
              <a:buChar char="•"/>
            </a:pPr>
            <a:r>
              <a:rPr lang="en-US" sz="2400" dirty="0"/>
              <a:t>Donated commodities and supplies</a:t>
            </a:r>
          </a:p>
          <a:p>
            <a:r>
              <a:rPr lang="en-US" sz="2400" b="1" dirty="0"/>
              <a:t>Clarifications: </a:t>
            </a:r>
          </a:p>
          <a:p>
            <a:pPr marL="342900" indent="-342900">
              <a:buFont typeface="Arial" panose="020B0604020202020204" pitchFamily="34" charset="0"/>
              <a:buChar char="•"/>
            </a:pPr>
            <a:r>
              <a:rPr lang="en-US" sz="2400" dirty="0"/>
              <a:t>Do not include routine personal expenses (e.g. staff commuting to work)</a:t>
            </a:r>
          </a:p>
          <a:p>
            <a:pPr marL="342900" indent="-342900">
              <a:buFont typeface="Arial" panose="020B0604020202020204" pitchFamily="34" charset="0"/>
              <a:buChar char="•"/>
            </a:pPr>
            <a:r>
              <a:rPr lang="en-US" sz="2400" dirty="0"/>
              <a:t>Do not include out-of-pocket costs later reimbursed</a:t>
            </a:r>
          </a:p>
        </p:txBody>
      </p:sp>
    </p:spTree>
    <p:extLst>
      <p:ext uri="{BB962C8B-B14F-4D97-AF65-F5344CB8AC3E}">
        <p14:creationId xmlns:p14="http://schemas.microsoft.com/office/powerpoint/2010/main" val="3450177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043A-CFBF-E5E4-4BC0-A12852C173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046EA5-2037-CB50-A0E1-EDF8140480D4}"/>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73567DA2-3EEE-D96E-7A4F-71B98D56CBFA}"/>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7090044-DB96-AA97-F5E6-D803AD166BEA}"/>
              </a:ext>
            </a:extLst>
          </p:cNvPr>
          <p:cNvSpPr>
            <a:spLocks noGrp="1"/>
          </p:cNvSpPr>
          <p:nvPr>
            <p:ph type="title"/>
          </p:nvPr>
        </p:nvSpPr>
        <p:spPr>
          <a:xfrm>
            <a:off x="829128" y="2346551"/>
            <a:ext cx="10515600" cy="1325563"/>
          </a:xfrm>
        </p:spPr>
        <p:txBody>
          <a:bodyPr/>
          <a:lstStyle/>
          <a:p>
            <a:r>
              <a:rPr lang="en-US" noProof="0" dirty="0"/>
              <a:t>Recap</a:t>
            </a:r>
          </a:p>
        </p:txBody>
      </p:sp>
    </p:spTree>
    <p:extLst>
      <p:ext uri="{BB962C8B-B14F-4D97-AF65-F5344CB8AC3E}">
        <p14:creationId xmlns:p14="http://schemas.microsoft.com/office/powerpoint/2010/main" val="32506364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82D4D-4243-9499-75A0-3B01DDC0B7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4F2A95-288A-593A-D29E-1E2C9D3E3D16}"/>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95A4D2B-DC42-66F8-705A-6DB9AC4FD81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AF000C5-0A92-12E0-CADA-61B62B732A96}"/>
              </a:ext>
            </a:extLst>
          </p:cNvPr>
          <p:cNvSpPr>
            <a:spLocks noGrp="1"/>
          </p:cNvSpPr>
          <p:nvPr>
            <p:ph type="title"/>
          </p:nvPr>
        </p:nvSpPr>
        <p:spPr/>
        <p:txBody>
          <a:bodyPr/>
          <a:lstStyle/>
          <a:p>
            <a:r>
              <a:rPr lang="en-US" noProof="0" dirty="0"/>
              <a:t>Recap of training so far</a:t>
            </a:r>
          </a:p>
        </p:txBody>
      </p:sp>
      <p:sp>
        <p:nvSpPr>
          <p:cNvPr id="7" name="Content Placeholder 5">
            <a:extLst>
              <a:ext uri="{FF2B5EF4-FFF2-40B4-BE49-F238E27FC236}">
                <a16:creationId xmlns:a16="http://schemas.microsoft.com/office/drawing/2014/main" id="{EC5F3099-301C-F67F-1D3F-3E0AD88A34A3}"/>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AA86E507-57C3-F808-6D7D-C13CEFE14432}"/>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2146763E-29A7-E7AC-3501-29DB2CA73FEF}"/>
              </a:ext>
            </a:extLst>
          </p:cNvPr>
          <p:cNvSpPr txBox="1"/>
          <p:nvPr/>
        </p:nvSpPr>
        <p:spPr>
          <a:xfrm>
            <a:off x="438149" y="1764539"/>
            <a:ext cx="10515599" cy="4278094"/>
          </a:xfrm>
          <a:prstGeom prst="rect">
            <a:avLst/>
          </a:prstGeom>
          <a:noFill/>
        </p:spPr>
        <p:txBody>
          <a:bodyPr wrap="square">
            <a:spAutoFit/>
          </a:bodyPr>
          <a:lstStyle/>
          <a:p>
            <a:pPr algn="just"/>
            <a:r>
              <a:rPr lang="en-US" sz="2200" b="1" dirty="0">
                <a:ea typeface="Calibri" panose="020F0502020204030204" pitchFamily="34" charset="0"/>
                <a:cs typeface="Times New Roman" panose="02020603050405020304" pitchFamily="18" charset="0"/>
              </a:rPr>
              <a:t>We have covered:</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Basic concepts in health economics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Defining and mapping resources needed for the exercise</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Reviewing the costing/budgeting methodology to be applied</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Discussing and adapting tools for allocating shared and central resources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Identifying resources that need to be captured using a bottom-up approach. </a:t>
            </a:r>
          </a:p>
          <a:p>
            <a:pPr algn="just"/>
            <a:endParaRPr lang="en-US" sz="2200" dirty="0">
              <a:ea typeface="Calibri" panose="020F0502020204030204" pitchFamily="34" charset="0"/>
              <a:cs typeface="Times New Roman" panose="02020603050405020304" pitchFamily="18" charset="0"/>
            </a:endParaRPr>
          </a:p>
          <a:p>
            <a:pPr algn="just"/>
            <a:r>
              <a:rPr lang="en-US" sz="2200" b="1" dirty="0">
                <a:ea typeface="Calibri" panose="020F0502020204030204" pitchFamily="34" charset="0"/>
                <a:cs typeface="Times New Roman" panose="02020603050405020304" pitchFamily="18" charset="0"/>
              </a:rPr>
              <a:t>Final steps in this workshop:</a:t>
            </a:r>
          </a:p>
          <a:p>
            <a:pPr marL="342900" indent="-342900" algn="just">
              <a:buFont typeface="Arial" panose="020B0604020202020204" pitchFamily="34" charset="0"/>
              <a:buChar char="•"/>
            </a:pPr>
            <a:r>
              <a:rPr lang="en-US" sz="2400" dirty="0"/>
              <a:t>Data mapping and planning: organize what data is needed, where it will be found, and how to collect it</a:t>
            </a:r>
          </a:p>
          <a:p>
            <a:pPr marL="342900" indent="-342900" algn="just">
              <a:buFont typeface="Arial" panose="020B0604020202020204" pitchFamily="34" charset="0"/>
              <a:buChar char="•"/>
            </a:pPr>
            <a:r>
              <a:rPr lang="en-US" sz="2400" dirty="0"/>
              <a:t>Logistical and administrative steps: review what arrangements are needed to ensure smooth data collection</a:t>
            </a:r>
          </a:p>
        </p:txBody>
      </p:sp>
    </p:spTree>
    <p:extLst>
      <p:ext uri="{BB962C8B-B14F-4D97-AF65-F5344CB8AC3E}">
        <p14:creationId xmlns:p14="http://schemas.microsoft.com/office/powerpoint/2010/main" val="278260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0D50-68B8-674E-2EE6-C35A23138DF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FA81B5B-4FB6-C278-5B59-00BD5A1601D8}"/>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00520A61-DBA4-4033-5F99-2096B07889C3}"/>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2613675-F513-DFF5-672D-F633AB4E11A1}"/>
              </a:ext>
            </a:extLst>
          </p:cNvPr>
          <p:cNvSpPr>
            <a:spLocks noGrp="1"/>
          </p:cNvSpPr>
          <p:nvPr>
            <p:ph type="title"/>
          </p:nvPr>
        </p:nvSpPr>
        <p:spPr>
          <a:xfrm>
            <a:off x="829128" y="2346551"/>
            <a:ext cx="10515600" cy="1325563"/>
          </a:xfrm>
        </p:spPr>
        <p:txBody>
          <a:bodyPr/>
          <a:lstStyle/>
          <a:p>
            <a:r>
              <a:rPr lang="en-US" noProof="0" dirty="0"/>
              <a:t>Data mapping &amp; planning</a:t>
            </a:r>
          </a:p>
        </p:txBody>
      </p:sp>
    </p:spTree>
    <p:extLst>
      <p:ext uri="{BB962C8B-B14F-4D97-AF65-F5344CB8AC3E}">
        <p14:creationId xmlns:p14="http://schemas.microsoft.com/office/powerpoint/2010/main" val="3368507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D572A-9DD6-6D39-29FB-C08258D7B8D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B71E7F-ADB1-478E-92D7-4174D0BA322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22A8F8D-3FEF-437A-F4FA-786EECC06976}"/>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37EE905-0C15-40FA-AC6F-134DF39D7D6D}"/>
              </a:ext>
            </a:extLst>
          </p:cNvPr>
          <p:cNvSpPr>
            <a:spLocks noGrp="1"/>
          </p:cNvSpPr>
          <p:nvPr>
            <p:ph type="title"/>
          </p:nvPr>
        </p:nvSpPr>
        <p:spPr/>
        <p:txBody>
          <a:bodyPr/>
          <a:lstStyle/>
          <a:p>
            <a:r>
              <a:rPr lang="en-US" noProof="0" dirty="0"/>
              <a:t>Recap of training so far</a:t>
            </a:r>
          </a:p>
        </p:txBody>
      </p:sp>
      <p:sp>
        <p:nvSpPr>
          <p:cNvPr id="7" name="Content Placeholder 5">
            <a:extLst>
              <a:ext uri="{FF2B5EF4-FFF2-40B4-BE49-F238E27FC236}">
                <a16:creationId xmlns:a16="http://schemas.microsoft.com/office/drawing/2014/main" id="{25E83B96-1897-513A-3E1F-70C79DAD0DE3}"/>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85100A74-7054-F130-0D75-5C5017F2F030}"/>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FD780A07-7464-2641-5CFE-02B1BC3B5144}"/>
              </a:ext>
            </a:extLst>
          </p:cNvPr>
          <p:cNvSpPr txBox="1"/>
          <p:nvPr/>
        </p:nvSpPr>
        <p:spPr>
          <a:xfrm>
            <a:off x="438149" y="1764539"/>
            <a:ext cx="10515599" cy="4278094"/>
          </a:xfrm>
          <a:prstGeom prst="rect">
            <a:avLst/>
          </a:prstGeom>
          <a:noFill/>
        </p:spPr>
        <p:txBody>
          <a:bodyPr wrap="square">
            <a:spAutoFit/>
          </a:bodyPr>
          <a:lstStyle/>
          <a:p>
            <a:pPr algn="just"/>
            <a:r>
              <a:rPr lang="en-US" sz="2200" b="1" dirty="0">
                <a:ea typeface="Calibri" panose="020F0502020204030204" pitchFamily="34" charset="0"/>
                <a:cs typeface="Times New Roman" panose="02020603050405020304" pitchFamily="18" charset="0"/>
              </a:rPr>
              <a:t>We have covered:</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Basic concepts in health economics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Defining and mapping resources needed for the exercise</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Reviewing the costing/budgeting methodology to be applied</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Discussing and adapting tools for allocating shared and central resources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Identifying resources that need to be captured using a bottom-up approach. </a:t>
            </a:r>
          </a:p>
          <a:p>
            <a:pPr algn="just"/>
            <a:endParaRPr lang="en-US" sz="2200" dirty="0">
              <a:ea typeface="Calibri" panose="020F0502020204030204" pitchFamily="34" charset="0"/>
              <a:cs typeface="Times New Roman" panose="02020603050405020304" pitchFamily="18" charset="0"/>
            </a:endParaRPr>
          </a:p>
          <a:p>
            <a:pPr algn="just"/>
            <a:r>
              <a:rPr lang="en-US" sz="2200" b="1" dirty="0">
                <a:ea typeface="Calibri" panose="020F0502020204030204" pitchFamily="34" charset="0"/>
                <a:cs typeface="Times New Roman" panose="02020603050405020304" pitchFamily="18" charset="0"/>
              </a:rPr>
              <a:t>Final steps in this workshop:</a:t>
            </a:r>
          </a:p>
          <a:p>
            <a:pPr marL="342900" indent="-342900" algn="just">
              <a:buFont typeface="Arial" panose="020B0604020202020204" pitchFamily="34" charset="0"/>
              <a:buChar char="•"/>
            </a:pPr>
            <a:r>
              <a:rPr lang="en-US" sz="2400" dirty="0"/>
              <a:t>Data mapping and planning: organize what data is needed, where it will be found, and how to collect it</a:t>
            </a:r>
          </a:p>
          <a:p>
            <a:pPr marL="342900" indent="-342900" algn="just">
              <a:buFont typeface="Arial" panose="020B0604020202020204" pitchFamily="34" charset="0"/>
              <a:buChar char="•"/>
            </a:pPr>
            <a:r>
              <a:rPr lang="en-US" sz="2400" dirty="0"/>
              <a:t>Logistical and administrative steps: review what arrangements are needed to ensure smooth data collection</a:t>
            </a:r>
          </a:p>
        </p:txBody>
      </p:sp>
    </p:spTree>
    <p:extLst>
      <p:ext uri="{BB962C8B-B14F-4D97-AF65-F5344CB8AC3E}">
        <p14:creationId xmlns:p14="http://schemas.microsoft.com/office/powerpoint/2010/main" val="958261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507BA-89FA-509B-A54C-3BCD452B0B7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935A93-FD51-C5DD-7812-E94EBE9B835A}"/>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46A5797-BF24-051A-C824-8A84460EE05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250C2AD-1E12-9535-5177-E1677E1DD55C}"/>
              </a:ext>
            </a:extLst>
          </p:cNvPr>
          <p:cNvSpPr>
            <a:spLocks noGrp="1"/>
          </p:cNvSpPr>
          <p:nvPr>
            <p:ph type="title"/>
          </p:nvPr>
        </p:nvSpPr>
        <p:spPr/>
        <p:txBody>
          <a:bodyPr/>
          <a:lstStyle/>
          <a:p>
            <a:r>
              <a:rPr lang="en-US" noProof="0" dirty="0"/>
              <a:t>Data mapping</a:t>
            </a:r>
          </a:p>
        </p:txBody>
      </p:sp>
      <p:sp>
        <p:nvSpPr>
          <p:cNvPr id="7" name="Content Placeholder 5">
            <a:extLst>
              <a:ext uri="{FF2B5EF4-FFF2-40B4-BE49-F238E27FC236}">
                <a16:creationId xmlns:a16="http://schemas.microsoft.com/office/drawing/2014/main" id="{AB31824F-1E14-C00D-7815-C8A44659DDDE}"/>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7BBCEEEF-6445-FA3B-9522-512A60154B08}"/>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1F1D5F96-C343-EF89-5B9A-A9239993A7C7}"/>
              </a:ext>
            </a:extLst>
          </p:cNvPr>
          <p:cNvSpPr txBox="1"/>
          <p:nvPr/>
        </p:nvSpPr>
        <p:spPr>
          <a:xfrm>
            <a:off x="438149" y="1764539"/>
            <a:ext cx="10515599" cy="3939540"/>
          </a:xfrm>
          <a:prstGeom prst="rect">
            <a:avLst/>
          </a:prstGeom>
          <a:noFill/>
        </p:spPr>
        <p:txBody>
          <a:bodyPr wrap="square">
            <a:spAutoFit/>
          </a:bodyPr>
          <a:lstStyle/>
          <a:p>
            <a:pPr algn="just"/>
            <a:r>
              <a:rPr lang="en-US" sz="2200" b="1" dirty="0">
                <a:ea typeface="Calibri" panose="020F0502020204030204" pitchFamily="34" charset="0"/>
                <a:cs typeface="Times New Roman" panose="02020603050405020304" pitchFamily="18" charset="0"/>
              </a:rPr>
              <a:t>Purpose: </a:t>
            </a:r>
            <a:r>
              <a:rPr lang="en-US" sz="2200" dirty="0">
                <a:ea typeface="Calibri" panose="020F0502020204030204" pitchFamily="34" charset="0"/>
                <a:cs typeface="Times New Roman" panose="02020603050405020304" pitchFamily="18" charset="0"/>
              </a:rPr>
              <a:t>Summarize what data is available and what will need to be collected</a:t>
            </a:r>
            <a:endParaRPr lang="en-US" sz="2200" b="1" dirty="0">
              <a:ea typeface="Calibri" panose="020F0502020204030204" pitchFamily="34" charset="0"/>
              <a:cs typeface="Times New Roman" panose="02020603050405020304" pitchFamily="18" charset="0"/>
            </a:endParaRPr>
          </a:p>
          <a:p>
            <a:pPr algn="just"/>
            <a:r>
              <a:rPr lang="en-US" sz="2200" dirty="0">
                <a:ea typeface="Calibri" panose="020F0502020204030204" pitchFamily="34" charset="0"/>
                <a:cs typeface="Times New Roman" panose="02020603050405020304" pitchFamily="18" charset="0"/>
              </a:rPr>
              <a:t>Exercise: </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Bring together the results from your process mapping, central resource mapping and stakeholder mapping </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Compile all inputs into a single view</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Identify existing data sources and gaps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Focus on three elements for each input: </a:t>
            </a:r>
          </a:p>
          <a:p>
            <a:pPr marL="800100" lvl="1"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Quantity- what data source will indicate how much is used? </a:t>
            </a:r>
          </a:p>
          <a:p>
            <a:pPr marL="800100" lvl="1"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Price- what data source will indicate the value?</a:t>
            </a:r>
          </a:p>
          <a:p>
            <a:pPr marL="800100" lvl="1"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Allocation factor- what data source will indicate its share of use for the intervention being costed or budgeted?</a:t>
            </a:r>
          </a:p>
        </p:txBody>
      </p:sp>
    </p:spTree>
    <p:extLst>
      <p:ext uri="{BB962C8B-B14F-4D97-AF65-F5344CB8AC3E}">
        <p14:creationId xmlns:p14="http://schemas.microsoft.com/office/powerpoint/2010/main" val="3234317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2E45-B012-FD74-F4C7-7C56ABBEE6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1194FA-2156-199D-A4E2-05EC08576D8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9A6883D-56B3-2A8C-4AFD-CFA0E53FB79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398FBD7-EF2D-2204-64EC-53DAB9EDAA08}"/>
              </a:ext>
            </a:extLst>
          </p:cNvPr>
          <p:cNvSpPr>
            <a:spLocks noGrp="1"/>
          </p:cNvSpPr>
          <p:nvPr>
            <p:ph type="title"/>
          </p:nvPr>
        </p:nvSpPr>
        <p:spPr/>
        <p:txBody>
          <a:bodyPr/>
          <a:lstStyle/>
          <a:p>
            <a:r>
              <a:rPr lang="en-US" noProof="0" dirty="0"/>
              <a:t>Data mapping</a:t>
            </a:r>
          </a:p>
        </p:txBody>
      </p:sp>
      <p:sp>
        <p:nvSpPr>
          <p:cNvPr id="7" name="Content Placeholder 5">
            <a:extLst>
              <a:ext uri="{FF2B5EF4-FFF2-40B4-BE49-F238E27FC236}">
                <a16:creationId xmlns:a16="http://schemas.microsoft.com/office/drawing/2014/main" id="{F9C29089-FEAD-BAD0-739C-BBB548B47114}"/>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5F5038A2-0676-5D75-6EDF-C5FEB9F14C26}"/>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pic>
        <p:nvPicPr>
          <p:cNvPr id="8" name="drawing">
            <a:extLst>
              <a:ext uri="{FF2B5EF4-FFF2-40B4-BE49-F238E27FC236}">
                <a16:creationId xmlns:a16="http://schemas.microsoft.com/office/drawing/2014/main" id="{52DA33FF-33F3-CC6B-21F1-364E43DF9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662" y="1278100"/>
            <a:ext cx="8720184" cy="5446395"/>
          </a:xfrm>
          <a:prstGeom prst="rect">
            <a:avLst/>
          </a:prstGeom>
        </p:spPr>
      </p:pic>
    </p:spTree>
    <p:extLst>
      <p:ext uri="{BB962C8B-B14F-4D97-AF65-F5344CB8AC3E}">
        <p14:creationId xmlns:p14="http://schemas.microsoft.com/office/powerpoint/2010/main" val="17330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B496-1021-D305-B857-50DB8583CC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061705-27DE-B1DF-9C1C-4F2B33D2EF58}"/>
              </a:ext>
            </a:extLst>
          </p:cNvPr>
          <p:cNvSpPr>
            <a:spLocks noGrp="1"/>
          </p:cNvSpPr>
          <p:nvPr>
            <p:ph idx="1"/>
          </p:nvPr>
        </p:nvSpPr>
        <p:spPr/>
        <p:txBody>
          <a:bodyPr/>
          <a:lstStyle/>
          <a:p>
            <a:pPr marL="0" indent="0">
              <a:buNone/>
            </a:pPr>
            <a:r>
              <a:rPr lang="en-US" noProof="0" dirty="0"/>
              <a:t>Let’s take a moment to introduce ourselves.</a:t>
            </a:r>
            <a:br>
              <a:rPr lang="en-US" noProof="0" dirty="0"/>
            </a:br>
            <a:endParaRPr lang="en-US" noProof="0" dirty="0"/>
          </a:p>
          <a:p>
            <a:pPr marL="0" indent="0">
              <a:buNone/>
            </a:pPr>
            <a:r>
              <a:rPr lang="en-US" noProof="0" dirty="0"/>
              <a:t>Please share your name, organization, role, one expectation from today’s meeting. </a:t>
            </a:r>
          </a:p>
        </p:txBody>
      </p:sp>
      <p:sp>
        <p:nvSpPr>
          <p:cNvPr id="3" name="Rectangle 2">
            <a:extLst>
              <a:ext uri="{FF2B5EF4-FFF2-40B4-BE49-F238E27FC236}">
                <a16:creationId xmlns:a16="http://schemas.microsoft.com/office/drawing/2014/main" id="{C98B25D3-6278-783D-1385-3388C71C14F2}"/>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D9D8E8E-5C63-0844-0D83-B8FFDD03A89A}"/>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8D46841-8FBB-3DF4-748F-923162E29A40}"/>
              </a:ext>
            </a:extLst>
          </p:cNvPr>
          <p:cNvSpPr>
            <a:spLocks noGrp="1"/>
          </p:cNvSpPr>
          <p:nvPr>
            <p:ph type="title"/>
          </p:nvPr>
        </p:nvSpPr>
        <p:spPr/>
        <p:txBody>
          <a:bodyPr/>
          <a:lstStyle/>
          <a:p>
            <a:r>
              <a:rPr lang="en-US" noProof="0" dirty="0"/>
              <a:t>Introductions</a:t>
            </a:r>
          </a:p>
        </p:txBody>
      </p:sp>
    </p:spTree>
    <p:extLst>
      <p:ext uri="{BB962C8B-B14F-4D97-AF65-F5344CB8AC3E}">
        <p14:creationId xmlns:p14="http://schemas.microsoft.com/office/powerpoint/2010/main" val="2985880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F534B-81E6-9061-09C8-418D710917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52C657-0727-029D-A553-0DE7932E203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970128B3-3030-7D4B-DDDC-430C94BAC5D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A3C3987-3679-2B80-ECCE-AEB4DB391AEE}"/>
              </a:ext>
            </a:extLst>
          </p:cNvPr>
          <p:cNvSpPr>
            <a:spLocks noGrp="1"/>
          </p:cNvSpPr>
          <p:nvPr>
            <p:ph type="title"/>
          </p:nvPr>
        </p:nvSpPr>
        <p:spPr/>
        <p:txBody>
          <a:bodyPr/>
          <a:lstStyle/>
          <a:p>
            <a:r>
              <a:rPr lang="en-US" noProof="0" dirty="0"/>
              <a:t>Data collection plan</a:t>
            </a:r>
          </a:p>
        </p:txBody>
      </p:sp>
      <p:sp>
        <p:nvSpPr>
          <p:cNvPr id="7" name="Content Placeholder 5">
            <a:extLst>
              <a:ext uri="{FF2B5EF4-FFF2-40B4-BE49-F238E27FC236}">
                <a16:creationId xmlns:a16="http://schemas.microsoft.com/office/drawing/2014/main" id="{2415B4DC-FC11-4989-C5C6-EC88F4C90700}"/>
              </a:ext>
            </a:extLst>
          </p:cNvPr>
          <p:cNvSpPr txBox="1">
            <a:spLocks/>
          </p:cNvSpPr>
          <p:nvPr/>
        </p:nvSpPr>
        <p:spPr>
          <a:xfrm>
            <a:off x="737562" y="1638606"/>
            <a:ext cx="10515599" cy="4351338"/>
          </a:xfrm>
          <a:prstGeom prst="rect">
            <a:avLst/>
          </a:prstGeom>
        </p:spPr>
        <p:txBody>
          <a:bodyPr vert="horz" lIns="91440" tIns="45720" rIns="91440" bIns="45720" rtlCol="0">
            <a:norm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1000"/>
              </a:spcAft>
            </a:pPr>
            <a:endParaRPr lang="en-US" dirty="0"/>
          </a:p>
        </p:txBody>
      </p:sp>
      <p:sp>
        <p:nvSpPr>
          <p:cNvPr id="5" name="Rectangle 1">
            <a:extLst>
              <a:ext uri="{FF2B5EF4-FFF2-40B4-BE49-F238E27FC236}">
                <a16:creationId xmlns:a16="http://schemas.microsoft.com/office/drawing/2014/main" id="{89520C2F-A99A-B93A-D392-49A079715D54}"/>
              </a:ext>
            </a:extLst>
          </p:cNvPr>
          <p:cNvSpPr>
            <a:spLocks noGrp="1" noChangeArrowheads="1"/>
          </p:cNvSpPr>
          <p:nvPr>
            <p:ph idx="1"/>
          </p:nvPr>
        </p:nvSpPr>
        <p:spPr bwMode="auto">
          <a:xfrm>
            <a:off x="838200" y="3557555"/>
            <a:ext cx="10515599" cy="8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endParaRPr lang="en-US" sz="2400" noProof="0" dirty="0"/>
          </a:p>
          <a:p>
            <a:pPr marL="0" indent="0" fontAlgn="base">
              <a:spcAft>
                <a:spcPct val="0"/>
              </a:spcAft>
              <a:buNone/>
            </a:pPr>
            <a:endParaRPr lang="en-US" sz="2400" noProof="0" dirty="0"/>
          </a:p>
        </p:txBody>
      </p:sp>
      <p:sp>
        <p:nvSpPr>
          <p:cNvPr id="6" name="TextBox 5">
            <a:extLst>
              <a:ext uri="{FF2B5EF4-FFF2-40B4-BE49-F238E27FC236}">
                <a16:creationId xmlns:a16="http://schemas.microsoft.com/office/drawing/2014/main" id="{D726620B-588A-2553-C28C-30B2C389F950}"/>
              </a:ext>
            </a:extLst>
          </p:cNvPr>
          <p:cNvSpPr txBox="1"/>
          <p:nvPr/>
        </p:nvSpPr>
        <p:spPr>
          <a:xfrm>
            <a:off x="438149" y="1764539"/>
            <a:ext cx="10515599" cy="2123658"/>
          </a:xfrm>
          <a:prstGeom prst="rect">
            <a:avLst/>
          </a:prstGeom>
          <a:noFill/>
        </p:spPr>
        <p:txBody>
          <a:bodyPr wrap="square">
            <a:spAutoFit/>
          </a:bodyPr>
          <a:lstStyle/>
          <a:p>
            <a:pPr algn="just"/>
            <a:r>
              <a:rPr lang="en-US" sz="2200" dirty="0">
                <a:ea typeface="Calibri" panose="020F0502020204030204" pitchFamily="34" charset="0"/>
                <a:cs typeface="Times New Roman" panose="02020603050405020304" pitchFamily="18" charset="0"/>
              </a:rPr>
              <a:t>Exercise: </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Builds on data mapping tool</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Assign roles and responsibilities</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Set target dates for each data item</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Include steps for verification and validation</a:t>
            </a:r>
          </a:p>
          <a:p>
            <a:pPr marL="342900" indent="-342900" algn="just">
              <a:buFont typeface="Arial" panose="020B0604020202020204" pitchFamily="34" charset="0"/>
              <a:buChar char="•"/>
            </a:pPr>
            <a:r>
              <a:rPr lang="en-US" sz="2200" dirty="0">
                <a:ea typeface="Calibri" panose="020F0502020204030204" pitchFamily="34" charset="0"/>
                <a:cs typeface="Times New Roman" panose="02020603050405020304" pitchFamily="18" charset="0"/>
              </a:rPr>
              <a:t>This tool will become the roadmap for data collection and analysis</a:t>
            </a:r>
          </a:p>
        </p:txBody>
      </p:sp>
    </p:spTree>
    <p:extLst>
      <p:ext uri="{BB962C8B-B14F-4D97-AF65-F5344CB8AC3E}">
        <p14:creationId xmlns:p14="http://schemas.microsoft.com/office/powerpoint/2010/main" val="1296919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F3F43-670C-F12B-938C-92AED85CEA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5ABCBA6-3F96-5C91-D450-EF02C2660866}"/>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5E37C502-BC0C-3CF1-5293-DBA048785D16}"/>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CD47F21-3D00-8A7A-005B-2E8B27BEB5D8}"/>
              </a:ext>
            </a:extLst>
          </p:cNvPr>
          <p:cNvSpPr>
            <a:spLocks noGrp="1"/>
          </p:cNvSpPr>
          <p:nvPr>
            <p:ph type="title"/>
          </p:nvPr>
        </p:nvSpPr>
        <p:spPr>
          <a:xfrm>
            <a:off x="829128" y="2346551"/>
            <a:ext cx="10515600" cy="1325563"/>
          </a:xfrm>
        </p:spPr>
        <p:txBody>
          <a:bodyPr/>
          <a:lstStyle/>
          <a:p>
            <a:r>
              <a:rPr lang="en-US" noProof="0" dirty="0"/>
              <a:t>Closing &amp; reflections</a:t>
            </a:r>
          </a:p>
        </p:txBody>
      </p:sp>
    </p:spTree>
    <p:extLst>
      <p:ext uri="{BB962C8B-B14F-4D97-AF65-F5344CB8AC3E}">
        <p14:creationId xmlns:p14="http://schemas.microsoft.com/office/powerpoint/2010/main" val="340962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2D6EC-FC9A-8021-B5F2-E8F86E34209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1B456E-6606-7C18-DE1E-624F3C44B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457" y="6155683"/>
            <a:ext cx="2380343" cy="448316"/>
          </a:xfrm>
          <a:prstGeom prst="rect">
            <a:avLst/>
          </a:prstGeom>
        </p:spPr>
      </p:pic>
      <p:sp>
        <p:nvSpPr>
          <p:cNvPr id="6" name="Title 1">
            <a:extLst>
              <a:ext uri="{FF2B5EF4-FFF2-40B4-BE49-F238E27FC236}">
                <a16:creationId xmlns:a16="http://schemas.microsoft.com/office/drawing/2014/main" id="{D8FEAD67-65E6-EA34-CEFC-948E69BE986F}"/>
              </a:ext>
            </a:extLst>
          </p:cNvPr>
          <p:cNvSpPr>
            <a:spLocks noGrp="1"/>
          </p:cNvSpPr>
          <p:nvPr>
            <p:ph type="ctrTitle"/>
          </p:nvPr>
        </p:nvSpPr>
        <p:spPr>
          <a:xfrm>
            <a:off x="5036457" y="3132606"/>
            <a:ext cx="7155543" cy="2387600"/>
          </a:xfrm>
        </p:spPr>
        <p:txBody>
          <a:bodyPr>
            <a:noAutofit/>
          </a:bodyPr>
          <a:lstStyle/>
          <a:p>
            <a:pPr fontAlgn="base"/>
            <a:br>
              <a:rPr lang="en-US" sz="3200" b="1" noProof="0" dirty="0">
                <a:solidFill>
                  <a:srgbClr val="211D1E"/>
                </a:solidFill>
                <a:latin typeface="Avenir Black"/>
              </a:rPr>
            </a:br>
            <a:br>
              <a:rPr lang="en-US" sz="3200" noProof="0" dirty="0">
                <a:solidFill>
                  <a:srgbClr val="211D1E"/>
                </a:solidFill>
                <a:latin typeface="Avenir Black"/>
              </a:rPr>
            </a:br>
            <a:r>
              <a:rPr lang="en-US" sz="3200" b="1" noProof="0" dirty="0">
                <a:solidFill>
                  <a:srgbClr val="211D1E"/>
                </a:solidFill>
                <a:latin typeface="Avenir Black"/>
              </a:rPr>
              <a:t>Review of preliminary results and analysis</a:t>
            </a:r>
            <a:br>
              <a:rPr lang="en-US" sz="3200" b="1" noProof="0" dirty="0">
                <a:solidFill>
                  <a:srgbClr val="211D1E"/>
                </a:solidFill>
                <a:latin typeface="Avenir Black"/>
              </a:rPr>
            </a:br>
            <a:r>
              <a:rPr lang="en-US" sz="3200" b="1" noProof="0" dirty="0">
                <a:solidFill>
                  <a:srgbClr val="211D1E"/>
                </a:solidFill>
                <a:latin typeface="Avenir Black"/>
              </a:rPr>
              <a:t>-</a:t>
            </a:r>
            <a:br>
              <a:rPr lang="en-US" sz="3200" noProof="0" dirty="0">
                <a:solidFill>
                  <a:srgbClr val="211D1E"/>
                </a:solidFill>
                <a:latin typeface="Avenir Black"/>
              </a:rPr>
            </a:br>
            <a:r>
              <a:rPr lang="en-US" sz="3200" noProof="0" dirty="0">
                <a:solidFill>
                  <a:srgbClr val="211D1E"/>
                </a:solidFill>
                <a:latin typeface="Avenir Black"/>
              </a:rPr>
              <a:t>Presenter Name(s)</a:t>
            </a:r>
            <a:br>
              <a:rPr lang="en-US" sz="3200" noProof="0" dirty="0">
                <a:solidFill>
                  <a:srgbClr val="211D1E"/>
                </a:solidFill>
                <a:latin typeface="Avenir Black"/>
              </a:rPr>
            </a:br>
            <a:r>
              <a:rPr lang="en-US" sz="3200" noProof="0" dirty="0">
                <a:solidFill>
                  <a:srgbClr val="211D1E"/>
                </a:solidFill>
                <a:latin typeface="Avenir Black"/>
              </a:rPr>
              <a:t>- </a:t>
            </a:r>
            <a:br>
              <a:rPr lang="en-US" sz="3200" b="1" noProof="0" dirty="0">
                <a:solidFill>
                  <a:srgbClr val="211D1E"/>
                </a:solidFill>
                <a:latin typeface="Avenir Black"/>
              </a:rPr>
            </a:br>
            <a:r>
              <a:rPr lang="en-US" sz="2400" b="1" noProof="0" dirty="0">
                <a:latin typeface="Avenir Book" panose="02000503020000020003" pitchFamily="2" charset="0"/>
              </a:rPr>
              <a:t>Date &amp; Location</a:t>
            </a:r>
            <a:br>
              <a:rPr lang="en-US" sz="2400" b="1" noProof="0" dirty="0">
                <a:solidFill>
                  <a:srgbClr val="C00000"/>
                </a:solidFill>
                <a:latin typeface="+mn-lt"/>
              </a:rPr>
            </a:br>
            <a:br>
              <a:rPr lang="en-US" sz="2400" b="1" noProof="0" dirty="0">
                <a:solidFill>
                  <a:srgbClr val="C00000"/>
                </a:solidFill>
                <a:latin typeface="+mn-lt"/>
              </a:rPr>
            </a:br>
            <a:endParaRPr lang="en-US" sz="2400" noProof="0" dirty="0">
              <a:latin typeface="Avenir Book" panose="02000503020000020003" pitchFamily="2" charset="0"/>
            </a:endParaRPr>
          </a:p>
        </p:txBody>
      </p:sp>
      <p:sp>
        <p:nvSpPr>
          <p:cNvPr id="8" name="Rectangle 7">
            <a:extLst>
              <a:ext uri="{FF2B5EF4-FFF2-40B4-BE49-F238E27FC236}">
                <a16:creationId xmlns:a16="http://schemas.microsoft.com/office/drawing/2014/main" id="{B9797645-6F3C-D615-CF11-BCCFE57A53A4}"/>
              </a:ext>
            </a:extLst>
          </p:cNvPr>
          <p:cNvSpPr/>
          <p:nvPr/>
        </p:nvSpPr>
        <p:spPr>
          <a:xfrm>
            <a:off x="7547428"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sp>
        <p:nvSpPr>
          <p:cNvPr id="9" name="Rectangle 8">
            <a:extLst>
              <a:ext uri="{FF2B5EF4-FFF2-40B4-BE49-F238E27FC236}">
                <a16:creationId xmlns:a16="http://schemas.microsoft.com/office/drawing/2014/main" id="{CAB60CC3-DA49-0670-9CF8-1E85911BAFCB}"/>
              </a:ext>
            </a:extLst>
          </p:cNvPr>
          <p:cNvSpPr/>
          <p:nvPr/>
        </p:nvSpPr>
        <p:spPr>
          <a:xfrm>
            <a:off x="5558971" y="5950857"/>
            <a:ext cx="1749403" cy="783772"/>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Insert relevant LOGOS here</a:t>
            </a:r>
          </a:p>
        </p:txBody>
      </p:sp>
      <p:pic>
        <p:nvPicPr>
          <p:cNvPr id="2" name="Picture 1">
            <a:extLst>
              <a:ext uri="{FF2B5EF4-FFF2-40B4-BE49-F238E27FC236}">
                <a16:creationId xmlns:a16="http://schemas.microsoft.com/office/drawing/2014/main" id="{05D97A7D-5A1F-251C-E3F2-F02208B5FB37}"/>
              </a:ext>
            </a:extLst>
          </p:cNvPr>
          <p:cNvPicPr>
            <a:picLocks noChangeAspect="1"/>
          </p:cNvPicPr>
          <p:nvPr/>
        </p:nvPicPr>
        <p:blipFill rotWithShape="1">
          <a:blip r:embed="rId4"/>
          <a:srcRect l="1217" t="814" r="1571" b="814"/>
          <a:stretch/>
        </p:blipFill>
        <p:spPr>
          <a:xfrm>
            <a:off x="95249" y="-348"/>
            <a:ext cx="4829175" cy="6881574"/>
          </a:xfrm>
          <a:prstGeom prst="rect">
            <a:avLst/>
          </a:prstGeom>
        </p:spPr>
      </p:pic>
    </p:spTree>
    <p:extLst>
      <p:ext uri="{BB962C8B-B14F-4D97-AF65-F5344CB8AC3E}">
        <p14:creationId xmlns:p14="http://schemas.microsoft.com/office/powerpoint/2010/main" val="668585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F208-9932-038E-1204-ADF7F1765E2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42BEBA-DF02-D2F8-2316-77AC61585476}"/>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C4AD9CAA-EBF2-E3BA-89D5-7991126DD470}"/>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C10EF2-7DE1-4EF3-5538-4EB01F46C036}"/>
              </a:ext>
            </a:extLst>
          </p:cNvPr>
          <p:cNvSpPr>
            <a:spLocks noGrp="1"/>
          </p:cNvSpPr>
          <p:nvPr>
            <p:ph type="title"/>
          </p:nvPr>
        </p:nvSpPr>
        <p:spPr>
          <a:xfrm>
            <a:off x="829128" y="2346551"/>
            <a:ext cx="10515600" cy="1325563"/>
          </a:xfrm>
        </p:spPr>
        <p:txBody>
          <a:bodyPr/>
          <a:lstStyle/>
          <a:p>
            <a:r>
              <a:rPr lang="en-US" noProof="0" dirty="0"/>
              <a:t>Welcome &amp; introductions</a:t>
            </a:r>
          </a:p>
        </p:txBody>
      </p:sp>
    </p:spTree>
    <p:extLst>
      <p:ext uri="{BB962C8B-B14F-4D97-AF65-F5344CB8AC3E}">
        <p14:creationId xmlns:p14="http://schemas.microsoft.com/office/powerpoint/2010/main" val="3983718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4FFBE-B378-86E7-38AC-AE81822D341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A7E3F6-604C-0809-2D51-1319B5AEC102}"/>
              </a:ext>
            </a:extLst>
          </p:cNvPr>
          <p:cNvGraphicFramePr>
            <a:graphicFrameLocks noGrp="1"/>
          </p:cNvGraphicFramePr>
          <p:nvPr>
            <p:ph idx="1"/>
            <p:extLst>
              <p:ext uri="{D42A27DB-BD31-4B8C-83A1-F6EECF244321}">
                <p14:modId xmlns:p14="http://schemas.microsoft.com/office/powerpoint/2010/main" val="2718080334"/>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06958905"/>
                    </a:ext>
                  </a:extLst>
                </a:gridCol>
                <a:gridCol w="1306286">
                  <a:extLst>
                    <a:ext uri="{9D8B030D-6E8A-4147-A177-3AD203B41FA5}">
                      <a16:colId xmlns:a16="http://schemas.microsoft.com/office/drawing/2014/main" val="1249297740"/>
                    </a:ext>
                  </a:extLst>
                </a:gridCol>
                <a:gridCol w="7812311">
                  <a:extLst>
                    <a:ext uri="{9D8B030D-6E8A-4147-A177-3AD203B41FA5}">
                      <a16:colId xmlns:a16="http://schemas.microsoft.com/office/drawing/2014/main" val="3506025949"/>
                    </a:ext>
                  </a:extLst>
                </a:gridCol>
              </a:tblGrid>
              <a:tr h="370840">
                <a:tc>
                  <a:txBody>
                    <a:bodyPr/>
                    <a:lstStyle/>
                    <a:p>
                      <a:r>
                        <a:rPr lang="en-US" noProof="0" dirty="0"/>
                        <a:t>Start</a:t>
                      </a:r>
                    </a:p>
                  </a:txBody>
                  <a:tcPr/>
                </a:tc>
                <a:tc>
                  <a:txBody>
                    <a:bodyPr/>
                    <a:lstStyle/>
                    <a:p>
                      <a:r>
                        <a:rPr lang="en-US" noProof="0" dirty="0"/>
                        <a:t>End</a:t>
                      </a:r>
                    </a:p>
                  </a:txBody>
                  <a:tcPr/>
                </a:tc>
                <a:tc>
                  <a:txBody>
                    <a:bodyPr/>
                    <a:lstStyle/>
                    <a:p>
                      <a:r>
                        <a:rPr lang="en-US" noProof="0" dirty="0"/>
                        <a:t>Description</a:t>
                      </a:r>
                    </a:p>
                  </a:txBody>
                  <a:tcPr/>
                </a:tc>
                <a:extLst>
                  <a:ext uri="{0D108BD9-81ED-4DB2-BD59-A6C34878D82A}">
                    <a16:rowId xmlns:a16="http://schemas.microsoft.com/office/drawing/2014/main" val="2365612797"/>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Opening remarks</a:t>
                      </a:r>
                    </a:p>
                  </a:txBody>
                  <a:tcPr/>
                </a:tc>
                <a:extLst>
                  <a:ext uri="{0D108BD9-81ED-4DB2-BD59-A6C34878D82A}">
                    <a16:rowId xmlns:a16="http://schemas.microsoft.com/office/drawing/2014/main" val="299764216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Introductions </a:t>
                      </a:r>
                    </a:p>
                  </a:txBody>
                  <a:tcPr/>
                </a:tc>
                <a:extLst>
                  <a:ext uri="{0D108BD9-81ED-4DB2-BD59-A6C34878D82A}">
                    <a16:rowId xmlns:a16="http://schemas.microsoft.com/office/drawing/2014/main" val="1448755853"/>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Overview of the costing/budgeting exercise</a:t>
                      </a:r>
                    </a:p>
                  </a:txBody>
                  <a:tcPr/>
                </a:tc>
                <a:extLst>
                  <a:ext uri="{0D108BD9-81ED-4DB2-BD59-A6C34878D82A}">
                    <a16:rowId xmlns:a16="http://schemas.microsoft.com/office/drawing/2014/main" val="1593591710"/>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Approach and methodology</a:t>
                      </a:r>
                    </a:p>
                  </a:txBody>
                  <a:tcPr/>
                </a:tc>
                <a:extLst>
                  <a:ext uri="{0D108BD9-81ED-4DB2-BD59-A6C34878D82A}">
                    <a16:rowId xmlns:a16="http://schemas.microsoft.com/office/drawing/2014/main" val="907651558"/>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Roles and responsibility</a:t>
                      </a:r>
                    </a:p>
                  </a:txBody>
                  <a:tcPr/>
                </a:tc>
                <a:extLst>
                  <a:ext uri="{0D108BD9-81ED-4DB2-BD59-A6C34878D82A}">
                    <a16:rowId xmlns:a16="http://schemas.microsoft.com/office/drawing/2014/main" val="3049528881"/>
                  </a:ext>
                </a:extLst>
              </a:tr>
              <a:tr h="370840">
                <a:tc>
                  <a:txBody>
                    <a:bodyPr/>
                    <a:lstStyle/>
                    <a:p>
                      <a:r>
                        <a:rPr lang="en-US" noProof="0" dirty="0"/>
                        <a:t>Insert time</a:t>
                      </a:r>
                    </a:p>
                  </a:txBody>
                  <a:tcPr/>
                </a:tc>
                <a:tc>
                  <a:txBody>
                    <a:bodyPr/>
                    <a:lstStyle/>
                    <a:p>
                      <a:r>
                        <a:rPr lang="en-US" noProof="0" dirty="0"/>
                        <a:t>Insert time</a:t>
                      </a:r>
                    </a:p>
                  </a:txBody>
                  <a:tcPr/>
                </a:tc>
                <a:tc>
                  <a:txBody>
                    <a:bodyPr/>
                    <a:lstStyle/>
                    <a:p>
                      <a:r>
                        <a:rPr lang="en-US" b="0" noProof="0" dirty="0"/>
                        <a:t>Review of draft agreements</a:t>
                      </a:r>
                    </a:p>
                  </a:txBody>
                  <a:tcPr/>
                </a:tc>
                <a:extLst>
                  <a:ext uri="{0D108BD9-81ED-4DB2-BD59-A6C34878D82A}">
                    <a16:rowId xmlns:a16="http://schemas.microsoft.com/office/drawing/2014/main" val="3813575763"/>
                  </a:ext>
                </a:extLst>
              </a:tr>
            </a:tbl>
          </a:graphicData>
        </a:graphic>
      </p:graphicFrame>
      <p:sp>
        <p:nvSpPr>
          <p:cNvPr id="3" name="Rectangle 2">
            <a:extLst>
              <a:ext uri="{FF2B5EF4-FFF2-40B4-BE49-F238E27FC236}">
                <a16:creationId xmlns:a16="http://schemas.microsoft.com/office/drawing/2014/main" id="{EA607DDC-5BF5-C096-E15B-CF62184787B5}"/>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Isosceles Triangle 4">
            <a:extLst>
              <a:ext uri="{FF2B5EF4-FFF2-40B4-BE49-F238E27FC236}">
                <a16:creationId xmlns:a16="http://schemas.microsoft.com/office/drawing/2014/main" id="{0ACF704A-D935-618A-8286-5D9421D07832}"/>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45EEB15-3E7C-F227-5DDC-E94144ADE9F7}"/>
              </a:ext>
            </a:extLst>
          </p:cNvPr>
          <p:cNvSpPr>
            <a:spLocks noGrp="1"/>
          </p:cNvSpPr>
          <p:nvPr>
            <p:ph type="title"/>
          </p:nvPr>
        </p:nvSpPr>
        <p:spPr/>
        <p:txBody>
          <a:bodyPr/>
          <a:lstStyle/>
          <a:p>
            <a:r>
              <a:rPr lang="en-US" noProof="0" dirty="0"/>
              <a:t>Agenda</a:t>
            </a:r>
          </a:p>
        </p:txBody>
      </p:sp>
    </p:spTree>
    <p:extLst>
      <p:ext uri="{BB962C8B-B14F-4D97-AF65-F5344CB8AC3E}">
        <p14:creationId xmlns:p14="http://schemas.microsoft.com/office/powerpoint/2010/main" val="2677316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38DA5-AEBA-F745-1231-482DC91B8FE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C162FC-D056-A0D5-8459-31F5E4C94167}"/>
              </a:ext>
            </a:extLst>
          </p:cNvPr>
          <p:cNvSpPr>
            <a:spLocks noGrp="1"/>
          </p:cNvSpPr>
          <p:nvPr>
            <p:ph idx="1"/>
          </p:nvPr>
        </p:nvSpPr>
        <p:spPr/>
        <p:txBody>
          <a:bodyPr/>
          <a:lstStyle/>
          <a:p>
            <a:pPr marL="0" indent="0">
              <a:buNone/>
            </a:pPr>
            <a:r>
              <a:rPr lang="en-US" noProof="0" dirty="0"/>
              <a:t>We will begin with opening remarks from key partners to set the stage for this exercise.</a:t>
            </a:r>
          </a:p>
        </p:txBody>
      </p:sp>
      <p:sp>
        <p:nvSpPr>
          <p:cNvPr id="3" name="Rectangle 2">
            <a:extLst>
              <a:ext uri="{FF2B5EF4-FFF2-40B4-BE49-F238E27FC236}">
                <a16:creationId xmlns:a16="http://schemas.microsoft.com/office/drawing/2014/main" id="{5FF4030A-0393-FC44-3F4A-EDCBE5A5229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57058326-17F6-9532-12C7-AD3BB0D35351}"/>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EB89403-CF3D-13F5-2E86-29845230AA67}"/>
              </a:ext>
            </a:extLst>
          </p:cNvPr>
          <p:cNvSpPr>
            <a:spLocks noGrp="1"/>
          </p:cNvSpPr>
          <p:nvPr>
            <p:ph type="title"/>
          </p:nvPr>
        </p:nvSpPr>
        <p:spPr/>
        <p:txBody>
          <a:bodyPr/>
          <a:lstStyle/>
          <a:p>
            <a:r>
              <a:rPr lang="en-US" noProof="0" dirty="0"/>
              <a:t>Opening remarks</a:t>
            </a:r>
          </a:p>
        </p:txBody>
      </p:sp>
    </p:spTree>
    <p:extLst>
      <p:ext uri="{BB962C8B-B14F-4D97-AF65-F5344CB8AC3E}">
        <p14:creationId xmlns:p14="http://schemas.microsoft.com/office/powerpoint/2010/main" val="2232586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0034-2533-A961-5B40-E49F9977A90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542F91B-D8F3-A10A-54A7-119BB36086C0}"/>
              </a:ext>
            </a:extLst>
          </p:cNvPr>
          <p:cNvSpPr>
            <a:spLocks noGrp="1"/>
          </p:cNvSpPr>
          <p:nvPr>
            <p:ph idx="1"/>
          </p:nvPr>
        </p:nvSpPr>
        <p:spPr/>
        <p:txBody>
          <a:bodyPr/>
          <a:lstStyle/>
          <a:p>
            <a:pPr marL="0" indent="0">
              <a:buNone/>
            </a:pPr>
            <a:r>
              <a:rPr lang="en-US" noProof="0" dirty="0"/>
              <a:t>Let’s take a moment to introduce ourselves.</a:t>
            </a:r>
            <a:br>
              <a:rPr lang="en-US" noProof="0" dirty="0"/>
            </a:br>
            <a:endParaRPr lang="en-US" noProof="0" dirty="0"/>
          </a:p>
          <a:p>
            <a:pPr marL="0" indent="0">
              <a:buNone/>
            </a:pPr>
            <a:r>
              <a:rPr lang="en-US" noProof="0" dirty="0"/>
              <a:t>Please share your name, organization, role, one expectation from today’s meeting. </a:t>
            </a:r>
          </a:p>
        </p:txBody>
      </p:sp>
      <p:sp>
        <p:nvSpPr>
          <p:cNvPr id="3" name="Rectangle 2">
            <a:extLst>
              <a:ext uri="{FF2B5EF4-FFF2-40B4-BE49-F238E27FC236}">
                <a16:creationId xmlns:a16="http://schemas.microsoft.com/office/drawing/2014/main" id="{085C2F94-8640-792A-2975-3C2813465E5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65C91A6-B966-BE40-334B-B3EB4C5AB56E}"/>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BC62D36-2081-2AA5-141F-11BECA7CF9FD}"/>
              </a:ext>
            </a:extLst>
          </p:cNvPr>
          <p:cNvSpPr>
            <a:spLocks noGrp="1"/>
          </p:cNvSpPr>
          <p:nvPr>
            <p:ph type="title"/>
          </p:nvPr>
        </p:nvSpPr>
        <p:spPr/>
        <p:txBody>
          <a:bodyPr/>
          <a:lstStyle/>
          <a:p>
            <a:r>
              <a:rPr lang="en-US" noProof="0" dirty="0"/>
              <a:t>Introductions</a:t>
            </a:r>
          </a:p>
        </p:txBody>
      </p:sp>
    </p:spTree>
    <p:extLst>
      <p:ext uri="{BB962C8B-B14F-4D97-AF65-F5344CB8AC3E}">
        <p14:creationId xmlns:p14="http://schemas.microsoft.com/office/powerpoint/2010/main" val="2395961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E05CA-0EC2-25D8-4EE5-FE9FFB96B0A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767207-9569-2D57-D2F5-E9AD3422C9A9}"/>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1D78E284-9E11-2DAC-69B6-3FFF7ABF8E93}"/>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4920F9-BBA1-0DD0-8465-4EB33711CEC9}"/>
              </a:ext>
            </a:extLst>
          </p:cNvPr>
          <p:cNvSpPr>
            <a:spLocks noGrp="1"/>
          </p:cNvSpPr>
          <p:nvPr>
            <p:ph type="title"/>
          </p:nvPr>
        </p:nvSpPr>
        <p:spPr>
          <a:xfrm>
            <a:off x="829128" y="2346551"/>
            <a:ext cx="10515600" cy="1325563"/>
          </a:xfrm>
        </p:spPr>
        <p:txBody>
          <a:bodyPr/>
          <a:lstStyle/>
          <a:p>
            <a:r>
              <a:rPr lang="en-US" noProof="0" dirty="0"/>
              <a:t>Study progress update</a:t>
            </a:r>
          </a:p>
        </p:txBody>
      </p:sp>
    </p:spTree>
    <p:extLst>
      <p:ext uri="{BB962C8B-B14F-4D97-AF65-F5344CB8AC3E}">
        <p14:creationId xmlns:p14="http://schemas.microsoft.com/office/powerpoint/2010/main" val="867866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9E385-71D7-8228-4B76-E85ED3DB9EB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ECA3772-FFBE-3849-37F4-443DF7185C8F}"/>
              </a:ext>
            </a:extLst>
          </p:cNvPr>
          <p:cNvSpPr>
            <a:spLocks noGrp="1"/>
          </p:cNvSpPr>
          <p:nvPr>
            <p:ph idx="1"/>
          </p:nvPr>
        </p:nvSpPr>
        <p:spPr/>
        <p:txBody>
          <a:bodyPr/>
          <a:lstStyle/>
          <a:p>
            <a:pPr marL="0" indent="0">
              <a:buNone/>
            </a:pPr>
            <a:r>
              <a:rPr lang="en-US" noProof="0" dirty="0"/>
              <a:t>Facilitator: Insert/update data mapping tool here. Use green to show what is complete and red what is pending or missing. </a:t>
            </a:r>
          </a:p>
        </p:txBody>
      </p:sp>
      <p:sp>
        <p:nvSpPr>
          <p:cNvPr id="3" name="Rectangle 2">
            <a:extLst>
              <a:ext uri="{FF2B5EF4-FFF2-40B4-BE49-F238E27FC236}">
                <a16:creationId xmlns:a16="http://schemas.microsoft.com/office/drawing/2014/main" id="{D8A618BB-2861-4CD9-6E4D-A9AEC53E9131}"/>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B5F9F093-2C5A-7D44-A61D-05335BF1681B}"/>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E3FD20D-3242-5DAA-E031-9547501A56BB}"/>
              </a:ext>
            </a:extLst>
          </p:cNvPr>
          <p:cNvSpPr>
            <a:spLocks noGrp="1"/>
          </p:cNvSpPr>
          <p:nvPr>
            <p:ph type="title"/>
          </p:nvPr>
        </p:nvSpPr>
        <p:spPr/>
        <p:txBody>
          <a:bodyPr/>
          <a:lstStyle/>
          <a:p>
            <a:r>
              <a:rPr lang="en-US" noProof="0" dirty="0"/>
              <a:t>Review of progress &amp; data gaps</a:t>
            </a:r>
          </a:p>
        </p:txBody>
      </p:sp>
    </p:spTree>
    <p:extLst>
      <p:ext uri="{BB962C8B-B14F-4D97-AF65-F5344CB8AC3E}">
        <p14:creationId xmlns:p14="http://schemas.microsoft.com/office/powerpoint/2010/main" val="2025403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BE9C-52D3-2C91-5961-2F4B0DAC5A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594436-2BA4-FF4B-1E49-C466FE26574B}"/>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F497226A-F7B1-BAFA-9E42-EA4E3A44403B}"/>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778D398-706A-EAE2-0FC7-95044B8AA05F}"/>
              </a:ext>
            </a:extLst>
          </p:cNvPr>
          <p:cNvSpPr>
            <a:spLocks noGrp="1"/>
          </p:cNvSpPr>
          <p:nvPr>
            <p:ph type="title"/>
          </p:nvPr>
        </p:nvSpPr>
        <p:spPr>
          <a:xfrm>
            <a:off x="829128" y="2346551"/>
            <a:ext cx="10515600" cy="1325563"/>
          </a:xfrm>
        </p:spPr>
        <p:txBody>
          <a:bodyPr/>
          <a:lstStyle/>
          <a:p>
            <a:r>
              <a:rPr lang="en-US" noProof="0" dirty="0"/>
              <a:t>Recap of key lessons from last workshop</a:t>
            </a:r>
          </a:p>
        </p:txBody>
      </p:sp>
    </p:spTree>
    <p:extLst>
      <p:ext uri="{BB962C8B-B14F-4D97-AF65-F5344CB8AC3E}">
        <p14:creationId xmlns:p14="http://schemas.microsoft.com/office/powerpoint/2010/main" val="201222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10B5-CE36-BF26-A149-36C7104CCDB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AEF552A-AFB8-8369-AE4B-DE5BABB5B31F}"/>
              </a:ext>
            </a:extLst>
          </p:cNvPr>
          <p:cNvSpPr/>
          <p:nvPr/>
        </p:nvSpPr>
        <p:spPr>
          <a:xfrm>
            <a:off x="438150" y="0"/>
            <a:ext cx="800100" cy="3577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Isosceles Triangle 6">
            <a:extLst>
              <a:ext uri="{FF2B5EF4-FFF2-40B4-BE49-F238E27FC236}">
                <a16:creationId xmlns:a16="http://schemas.microsoft.com/office/drawing/2014/main" id="{2A9053EC-CE44-4728-A175-A39C78176948}"/>
              </a:ext>
            </a:extLst>
          </p:cNvPr>
          <p:cNvSpPr/>
          <p:nvPr/>
        </p:nvSpPr>
        <p:spPr>
          <a:xfrm>
            <a:off x="370114" y="3135085"/>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650977C-4546-D5FD-FFC6-B1FA6259C168}"/>
              </a:ext>
            </a:extLst>
          </p:cNvPr>
          <p:cNvSpPr>
            <a:spLocks noGrp="1"/>
          </p:cNvSpPr>
          <p:nvPr>
            <p:ph type="title"/>
          </p:nvPr>
        </p:nvSpPr>
        <p:spPr>
          <a:xfrm>
            <a:off x="829128" y="2346551"/>
            <a:ext cx="10515600" cy="1325563"/>
          </a:xfrm>
        </p:spPr>
        <p:txBody>
          <a:bodyPr/>
          <a:lstStyle/>
          <a:p>
            <a:r>
              <a:rPr lang="en-US" noProof="0" dirty="0"/>
              <a:t>Overview of the exercise</a:t>
            </a:r>
          </a:p>
        </p:txBody>
      </p:sp>
    </p:spTree>
    <p:extLst>
      <p:ext uri="{BB962C8B-B14F-4D97-AF65-F5344CB8AC3E}">
        <p14:creationId xmlns:p14="http://schemas.microsoft.com/office/powerpoint/2010/main" val="36520990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9BF6-C583-41E4-389B-397950C2CA4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62336D-B8DD-10F7-DEAC-74476908E339}"/>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D9C23FF6-F42E-111D-C591-7B0F715797DD}"/>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D6FC38B-0B0B-A360-7FA4-D7112A7B51AC}"/>
              </a:ext>
            </a:extLst>
          </p:cNvPr>
          <p:cNvSpPr>
            <a:spLocks noGrp="1"/>
          </p:cNvSpPr>
          <p:nvPr>
            <p:ph type="title"/>
          </p:nvPr>
        </p:nvSpPr>
        <p:spPr/>
        <p:txBody>
          <a:bodyPr/>
          <a:lstStyle/>
          <a:p>
            <a:r>
              <a:rPr lang="en-US" noProof="0" dirty="0"/>
              <a:t>Budgeting vs. costing</a:t>
            </a:r>
          </a:p>
        </p:txBody>
      </p:sp>
    </p:spTree>
    <p:extLst>
      <p:ext uri="{BB962C8B-B14F-4D97-AF65-F5344CB8AC3E}">
        <p14:creationId xmlns:p14="http://schemas.microsoft.com/office/powerpoint/2010/main" val="895955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145B-DDCE-5F98-24CF-2F79FFD65F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E25716-505F-9C15-5C9D-6E2883277C7C}"/>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EE9A4E84-6479-B392-CDEB-2E59AF8A62D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564459A-48DB-B6CD-D03B-4D7D7A018FF6}"/>
              </a:ext>
            </a:extLst>
          </p:cNvPr>
          <p:cNvSpPr>
            <a:spLocks noGrp="1"/>
          </p:cNvSpPr>
          <p:nvPr>
            <p:ph type="title"/>
          </p:nvPr>
        </p:nvSpPr>
        <p:spPr/>
        <p:txBody>
          <a:bodyPr/>
          <a:lstStyle/>
          <a:p>
            <a:r>
              <a:rPr lang="en-US" noProof="0" dirty="0"/>
              <a:t>Budgeting vs. costing</a:t>
            </a:r>
          </a:p>
        </p:txBody>
      </p:sp>
      <p:graphicFrame>
        <p:nvGraphicFramePr>
          <p:cNvPr id="5" name="Table 4">
            <a:extLst>
              <a:ext uri="{FF2B5EF4-FFF2-40B4-BE49-F238E27FC236}">
                <a16:creationId xmlns:a16="http://schemas.microsoft.com/office/drawing/2014/main" id="{DA4D04FD-0F7D-57DD-5D13-63C670F0E09B}"/>
              </a:ext>
            </a:extLst>
          </p:cNvPr>
          <p:cNvGraphicFramePr>
            <a:graphicFrameLocks noGrp="1"/>
          </p:cNvGraphicFramePr>
          <p:nvPr/>
        </p:nvGraphicFramePr>
        <p:xfrm>
          <a:off x="838200" y="1920240"/>
          <a:ext cx="10515600" cy="3657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6541029"/>
                    </a:ext>
                  </a:extLst>
                </a:gridCol>
                <a:gridCol w="5257800">
                  <a:extLst>
                    <a:ext uri="{9D8B030D-6E8A-4147-A177-3AD203B41FA5}">
                      <a16:colId xmlns:a16="http://schemas.microsoft.com/office/drawing/2014/main" val="1303632755"/>
                    </a:ext>
                  </a:extLst>
                </a:gridCol>
              </a:tblGrid>
              <a:tr h="0">
                <a:tc>
                  <a:txBody>
                    <a:bodyPr/>
                    <a:lstStyle/>
                    <a:p>
                      <a:pPr algn="ctr"/>
                      <a:r>
                        <a:rPr lang="en-US" noProof="0" dirty="0"/>
                        <a:t>Cost Analysis</a:t>
                      </a:r>
                    </a:p>
                  </a:txBody>
                  <a:tcPr/>
                </a:tc>
                <a:tc>
                  <a:txBody>
                    <a:bodyPr/>
                    <a:lstStyle/>
                    <a:p>
                      <a:pPr algn="ctr"/>
                      <a:r>
                        <a:rPr lang="en-US" noProof="0" dirty="0"/>
                        <a:t>Budgeting</a:t>
                      </a:r>
                    </a:p>
                  </a:txBody>
                  <a:tcPr/>
                </a:tc>
                <a:extLst>
                  <a:ext uri="{0D108BD9-81ED-4DB2-BD59-A6C34878D82A}">
                    <a16:rowId xmlns:a16="http://schemas.microsoft.com/office/drawing/2014/main" val="3173453461"/>
                  </a:ext>
                </a:extLst>
              </a:tr>
              <a:tr h="0">
                <a:tc>
                  <a:txBody>
                    <a:bodyPr/>
                    <a:lstStyle/>
                    <a:p>
                      <a:r>
                        <a:rPr lang="en-US" noProof="0" dirty="0"/>
                        <a:t>Retrospective and/or current </a:t>
                      </a:r>
                    </a:p>
                  </a:txBody>
                  <a:tcPr/>
                </a:tc>
                <a:tc>
                  <a:txBody>
                    <a:bodyPr/>
                    <a:lstStyle/>
                    <a:p>
                      <a:r>
                        <a:rPr lang="en-US" noProof="0" dirty="0"/>
                        <a:t>Prospective</a:t>
                      </a:r>
                    </a:p>
                  </a:txBody>
                  <a:tcPr/>
                </a:tc>
                <a:extLst>
                  <a:ext uri="{0D108BD9-81ED-4DB2-BD59-A6C34878D82A}">
                    <a16:rowId xmlns:a16="http://schemas.microsoft.com/office/drawing/2014/main" val="3062997572"/>
                  </a:ext>
                </a:extLst>
              </a:tr>
              <a:tr h="0">
                <a:tc>
                  <a:txBody>
                    <a:bodyPr/>
                    <a:lstStyle/>
                    <a:p>
                      <a:r>
                        <a:rPr lang="en-US" noProof="0" dirty="0"/>
                        <a:t>Based on observed costs and results</a:t>
                      </a:r>
                    </a:p>
                  </a:txBody>
                  <a:tcPr/>
                </a:tc>
                <a:tc>
                  <a:txBody>
                    <a:bodyPr/>
                    <a:lstStyle/>
                    <a:p>
                      <a:r>
                        <a:rPr lang="en-US" noProof="0" dirty="0"/>
                        <a:t>Based on anticipated/modelled costs and results</a:t>
                      </a:r>
                    </a:p>
                  </a:txBody>
                  <a:tcPr/>
                </a:tc>
                <a:extLst>
                  <a:ext uri="{0D108BD9-81ED-4DB2-BD59-A6C34878D82A}">
                    <a16:rowId xmlns:a16="http://schemas.microsoft.com/office/drawing/2014/main" val="4043150014"/>
                  </a:ext>
                </a:extLst>
              </a:tr>
              <a:tr h="0">
                <a:tc>
                  <a:txBody>
                    <a:bodyPr/>
                    <a:lstStyle/>
                    <a:p>
                      <a:r>
                        <a:rPr lang="en-US" noProof="0" dirty="0"/>
                        <a:t>In a full analysis, includes value of capital goods that are used for implementation</a:t>
                      </a:r>
                    </a:p>
                  </a:txBody>
                  <a:tcPr/>
                </a:tc>
                <a:tc>
                  <a:txBody>
                    <a:bodyPr/>
                    <a:lstStyle/>
                    <a:p>
                      <a:r>
                        <a:rPr lang="en-US" noProof="0" dirty="0"/>
                        <a:t>Excludes already purchased capital costs</a:t>
                      </a:r>
                    </a:p>
                  </a:txBody>
                  <a:tcPr/>
                </a:tc>
                <a:extLst>
                  <a:ext uri="{0D108BD9-81ED-4DB2-BD59-A6C34878D82A}">
                    <a16:rowId xmlns:a16="http://schemas.microsoft.com/office/drawing/2014/main" val="84493804"/>
                  </a:ext>
                </a:extLst>
              </a:tr>
              <a:tr h="0">
                <a:tc>
                  <a:txBody>
                    <a:bodyPr/>
                    <a:lstStyle/>
                    <a:p>
                      <a:r>
                        <a:rPr lang="en-US" noProof="0" dirty="0"/>
                        <a:t>Capital costs annualized (spread over years of useful life)</a:t>
                      </a:r>
                    </a:p>
                  </a:txBody>
                  <a:tcPr/>
                </a:tc>
                <a:tc>
                  <a:txBody>
                    <a:bodyPr/>
                    <a:lstStyle/>
                    <a:p>
                      <a:r>
                        <a:rPr lang="en-US" noProof="0" dirty="0"/>
                        <a:t>Full capital costs included in year of purchase</a:t>
                      </a:r>
                    </a:p>
                  </a:txBody>
                  <a:tcPr/>
                </a:tc>
                <a:extLst>
                  <a:ext uri="{0D108BD9-81ED-4DB2-BD59-A6C34878D82A}">
                    <a16:rowId xmlns:a16="http://schemas.microsoft.com/office/drawing/2014/main" val="255298339"/>
                  </a:ext>
                </a:extLst>
              </a:tr>
              <a:tr h="0">
                <a:tc>
                  <a:txBody>
                    <a:bodyPr/>
                    <a:lstStyle/>
                    <a:p>
                      <a:r>
                        <a:rPr lang="en-US" noProof="0" dirty="0"/>
                        <a:t>In an economic analysis, includes in-kind contributions</a:t>
                      </a:r>
                    </a:p>
                  </a:txBody>
                  <a:tcPr/>
                </a:tc>
                <a:tc>
                  <a:txBody>
                    <a:bodyPr/>
                    <a:lstStyle/>
                    <a:p>
                      <a:r>
                        <a:rPr lang="en-US" noProof="0" dirty="0"/>
                        <a:t>Typically excludes in-kind contributions</a:t>
                      </a:r>
                    </a:p>
                  </a:txBody>
                  <a:tcPr/>
                </a:tc>
                <a:extLst>
                  <a:ext uri="{0D108BD9-81ED-4DB2-BD59-A6C34878D82A}">
                    <a16:rowId xmlns:a16="http://schemas.microsoft.com/office/drawing/2014/main" val="2000660434"/>
                  </a:ext>
                </a:extLst>
              </a:tr>
              <a:tr h="0">
                <a:tc>
                  <a:txBody>
                    <a:bodyPr/>
                    <a:lstStyle/>
                    <a:p>
                      <a:r>
                        <a:rPr lang="en-US" noProof="0" dirty="0"/>
                        <a:t>Principally top-down methodology: total financial expenditures allocated to inputs and interventions </a:t>
                      </a:r>
                    </a:p>
                  </a:txBody>
                  <a:tcPr/>
                </a:tc>
                <a:tc>
                  <a:txBody>
                    <a:bodyPr/>
                    <a:lstStyle/>
                    <a:p>
                      <a:r>
                        <a:rPr lang="en-US" noProof="0" dirty="0"/>
                        <a:t>Bottom-up methodology = price x quantity</a:t>
                      </a:r>
                    </a:p>
                  </a:txBody>
                  <a:tcPr/>
                </a:tc>
                <a:extLst>
                  <a:ext uri="{0D108BD9-81ED-4DB2-BD59-A6C34878D82A}">
                    <a16:rowId xmlns:a16="http://schemas.microsoft.com/office/drawing/2014/main" val="1972653605"/>
                  </a:ext>
                </a:extLst>
              </a:tr>
            </a:tbl>
          </a:graphicData>
        </a:graphic>
      </p:graphicFrame>
    </p:spTree>
    <p:extLst>
      <p:ext uri="{BB962C8B-B14F-4D97-AF65-F5344CB8AC3E}">
        <p14:creationId xmlns:p14="http://schemas.microsoft.com/office/powerpoint/2010/main" val="37140929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99106-A0EB-A88C-E591-9C2C772FB7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C72926-6C2A-66E4-9125-E74D502CCBF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FF0AF9D-E4E4-7E63-7AC1-ACE61588C83F}"/>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D585626-6D7D-BA30-7DC2-948DFEFF6545}"/>
              </a:ext>
            </a:extLst>
          </p:cNvPr>
          <p:cNvSpPr>
            <a:spLocks noGrp="1"/>
          </p:cNvSpPr>
          <p:nvPr>
            <p:ph type="title"/>
          </p:nvPr>
        </p:nvSpPr>
        <p:spPr/>
        <p:txBody>
          <a:bodyPr/>
          <a:lstStyle/>
          <a:p>
            <a:r>
              <a:rPr lang="en-US" noProof="0" dirty="0"/>
              <a:t>Perspective</a:t>
            </a:r>
          </a:p>
        </p:txBody>
      </p:sp>
      <p:sp>
        <p:nvSpPr>
          <p:cNvPr id="6" name="Content Placeholder 6">
            <a:extLst>
              <a:ext uri="{FF2B5EF4-FFF2-40B4-BE49-F238E27FC236}">
                <a16:creationId xmlns:a16="http://schemas.microsoft.com/office/drawing/2014/main" id="{3FD8B893-D708-817E-F0CD-C1D29B7D56FC}"/>
              </a:ext>
            </a:extLst>
          </p:cNvPr>
          <p:cNvSpPr txBox="1">
            <a:spLocks/>
          </p:cNvSpPr>
          <p:nvPr/>
        </p:nvSpPr>
        <p:spPr>
          <a:xfrm>
            <a:off x="438150" y="1653849"/>
            <a:ext cx="7744955" cy="4500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pPr>
            <a:endParaRPr lang="en-US" sz="2200" noProof="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noProof="0" dirty="0"/>
          </a:p>
        </p:txBody>
      </p:sp>
    </p:spTree>
    <p:extLst>
      <p:ext uri="{BB962C8B-B14F-4D97-AF65-F5344CB8AC3E}">
        <p14:creationId xmlns:p14="http://schemas.microsoft.com/office/powerpoint/2010/main" val="1275620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1885D-EB36-B311-A3DC-C5F1F0C11195}"/>
            </a:ext>
          </a:extLst>
        </p:cNvPr>
        <p:cNvGrpSpPr/>
        <p:nvPr/>
      </p:nvGrpSpPr>
      <p:grpSpPr>
        <a:xfrm>
          <a:off x="0" y="0"/>
          <a:ext cx="0" cy="0"/>
          <a:chOff x="0" y="0"/>
          <a:chExt cx="0" cy="0"/>
        </a:xfrm>
      </p:grpSpPr>
      <p:pic>
        <p:nvPicPr>
          <p:cNvPr id="5" name="Picture 2" descr="How to Develop Different Perspectives on Life - LifeHack">
            <a:extLst>
              <a:ext uri="{FF2B5EF4-FFF2-40B4-BE49-F238E27FC236}">
                <a16:creationId xmlns:a16="http://schemas.microsoft.com/office/drawing/2014/main" id="{5FE943EE-DBFB-713B-DE3E-F4872E73CF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7" r="6571"/>
          <a:stretch>
            <a:fillRect/>
          </a:stretch>
        </p:blipFill>
        <p:spPr bwMode="auto">
          <a:xfrm>
            <a:off x="7499473" y="1905536"/>
            <a:ext cx="4449720" cy="43935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EA756AA4-8927-11F0-9577-03FA097438F4}"/>
              </a:ext>
            </a:extLst>
          </p:cNvPr>
          <p:cNvSpPr>
            <a:spLocks noGrp="1"/>
          </p:cNvSpPr>
          <p:nvPr>
            <p:ph idx="1"/>
          </p:nvPr>
        </p:nvSpPr>
        <p:spPr>
          <a:xfrm>
            <a:off x="438150" y="1772116"/>
            <a:ext cx="6993287" cy="4892155"/>
          </a:xfrm>
        </p:spPr>
        <p:txBody>
          <a:bodyPr>
            <a:normAutofit fontScale="92500"/>
          </a:bodyPr>
          <a:lstStyle/>
          <a:p>
            <a:pPr marL="0" marR="0" indent="0" algn="just">
              <a:spcBef>
                <a:spcPts val="0"/>
              </a:spcBef>
              <a:spcAft>
                <a:spcPts val="0"/>
              </a:spcAft>
              <a:buNone/>
            </a:pPr>
            <a:r>
              <a:rPr lang="en-US" sz="2200" noProof="0" dirty="0">
                <a:ea typeface="Calibri" panose="020F0502020204030204" pitchFamily="34" charset="0"/>
                <a:cs typeface="Times New Roman" panose="02020603050405020304" pitchFamily="18" charset="0"/>
              </a:rPr>
              <a:t>The </a:t>
            </a:r>
            <a:r>
              <a:rPr lang="en-US" sz="2200" b="1" noProof="0" dirty="0">
                <a:ea typeface="Calibri" panose="020F0502020204030204" pitchFamily="34" charset="0"/>
                <a:cs typeface="Times New Roman" panose="02020603050405020304" pitchFamily="18" charset="0"/>
              </a:rPr>
              <a:t>perspective </a:t>
            </a:r>
            <a:r>
              <a:rPr lang="en-US" sz="2200" noProof="0" dirty="0">
                <a:ea typeface="Calibri" panose="020F0502020204030204" pitchFamily="34" charset="0"/>
                <a:cs typeface="Times New Roman" panose="02020603050405020304" pitchFamily="18" charset="0"/>
              </a:rPr>
              <a:t>is the point of view from which costs are estimated and determines which costs will be included and excluded in the exercise.  </a:t>
            </a:r>
          </a:p>
          <a:p>
            <a:pPr marL="0" marR="0" indent="0" algn="just">
              <a:spcBef>
                <a:spcPts val="0"/>
              </a:spcBef>
              <a:spcAft>
                <a:spcPts val="0"/>
              </a:spcAft>
            </a:pPr>
            <a:endParaRPr lang="en-US" sz="2200" noProof="0" dirty="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200" noProof="0" dirty="0">
                <a:ea typeface="Calibri" panose="020F0502020204030204" pitchFamily="34" charset="0"/>
                <a:cs typeface="Times New Roman" panose="02020603050405020304" pitchFamily="18" charset="0"/>
              </a:rPr>
              <a:t>You can choose one of the following perspectives:</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payer</a:t>
            </a:r>
            <a:r>
              <a:rPr lang="en-US" sz="2200" noProof="0" dirty="0">
                <a:ea typeface="Calibri" panose="020F0502020204030204" pitchFamily="34" charset="0"/>
                <a:cs typeface="Times New Roman" panose="02020603050405020304" pitchFamily="18" charset="0"/>
              </a:rPr>
              <a:t>, i.e. the cost to </a:t>
            </a:r>
            <a:r>
              <a:rPr lang="en-US" sz="2200" b="1" i="1" noProof="0" dirty="0">
                <a:ea typeface="Calibri" panose="020F0502020204030204" pitchFamily="34" charset="0"/>
                <a:cs typeface="Times New Roman" panose="02020603050405020304" pitchFamily="18" charset="0"/>
              </a:rPr>
              <a:t>the party financing the intervention</a:t>
            </a:r>
            <a:r>
              <a:rPr lang="en-US" sz="2200" i="1" noProof="0" dirty="0">
                <a:ea typeface="Calibri" panose="020F0502020204030204" pitchFamily="34" charset="0"/>
                <a:cs typeface="Times New Roman" panose="02020603050405020304" pitchFamily="18" charset="0"/>
              </a:rPr>
              <a:t>, </a:t>
            </a:r>
            <a:r>
              <a:rPr lang="en-US" sz="2200" noProof="0" dirty="0">
                <a:ea typeface="Calibri" panose="020F0502020204030204" pitchFamily="34" charset="0"/>
                <a:cs typeface="Times New Roman" panose="02020603050405020304" pitchFamily="18" charset="0"/>
              </a:rPr>
              <a:t>e.g. the cost to donors. </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service provider</a:t>
            </a:r>
            <a:r>
              <a:rPr lang="en-US" sz="2200" noProof="0" dirty="0">
                <a:ea typeface="Calibri" panose="020F0502020204030204" pitchFamily="34" charset="0"/>
                <a:cs typeface="Times New Roman" panose="02020603050405020304" pitchFamily="18" charset="0"/>
              </a:rPr>
              <a:t>, i.e. the cost to </a:t>
            </a:r>
            <a:r>
              <a:rPr lang="en-US" sz="2200" b="1" i="1" noProof="0" dirty="0">
                <a:ea typeface="Calibri" panose="020F0502020204030204" pitchFamily="34" charset="0"/>
                <a:cs typeface="Times New Roman" panose="02020603050405020304" pitchFamily="18" charset="0"/>
              </a:rPr>
              <a:t>the party providing the service</a:t>
            </a:r>
            <a:r>
              <a:rPr lang="en-US" sz="2200" noProof="0" dirty="0">
                <a:ea typeface="Calibri" panose="020F0502020204030204" pitchFamily="34" charset="0"/>
                <a:cs typeface="Times New Roman" panose="02020603050405020304" pitchFamily="18" charset="0"/>
              </a:rPr>
              <a:t>, e.g. the cost to the community </a:t>
            </a:r>
            <a:r>
              <a:rPr lang="en-US" sz="2200" noProof="0" dirty="0" err="1">
                <a:ea typeface="Calibri" panose="020F0502020204030204" pitchFamily="34" charset="0"/>
                <a:cs typeface="Times New Roman" panose="02020603050405020304" pitchFamily="18" charset="0"/>
              </a:rPr>
              <a:t>organisation</a:t>
            </a:r>
            <a:r>
              <a:rPr lang="en-US" sz="2200" noProof="0" dirty="0">
                <a:ea typeface="Calibri" panose="020F0502020204030204" pitchFamily="34" charset="0"/>
                <a:cs typeface="Times New Roman" panose="02020603050405020304" pitchFamily="18" charset="0"/>
              </a:rPr>
              <a:t>.</a:t>
            </a:r>
          </a:p>
          <a:p>
            <a:pPr lvl="1" algn="just">
              <a:spcBef>
                <a:spcPts val="0"/>
              </a:spcBef>
            </a:pPr>
            <a:r>
              <a:rPr lang="en-US" sz="2200" noProof="0" dirty="0">
                <a:ea typeface="Calibri" panose="020F0502020204030204" pitchFamily="34" charset="0"/>
                <a:cs typeface="Times New Roman" panose="02020603050405020304" pitchFamily="18" charset="0"/>
              </a:rPr>
              <a:t>The </a:t>
            </a:r>
            <a:r>
              <a:rPr lang="en-US" sz="2200" b="1" noProof="0" dirty="0">
                <a:solidFill>
                  <a:srgbClr val="00B0F0"/>
                </a:solidFill>
                <a:ea typeface="Calibri" panose="020F0502020204030204" pitchFamily="34" charset="0"/>
                <a:cs typeface="Times New Roman" panose="02020603050405020304" pitchFamily="18" charset="0"/>
              </a:rPr>
              <a:t>user, i.e. </a:t>
            </a:r>
            <a:r>
              <a:rPr lang="en-US" sz="2200" noProof="0" dirty="0">
                <a:ea typeface="Calibri" panose="020F0502020204030204" pitchFamily="34" charset="0"/>
                <a:cs typeface="Times New Roman" panose="02020603050405020304" pitchFamily="18" charset="0"/>
              </a:rPr>
              <a:t>the cost to </a:t>
            </a:r>
            <a:r>
              <a:rPr lang="en-US" sz="2200" b="1" i="1" noProof="0" dirty="0">
                <a:ea typeface="Calibri" panose="020F0502020204030204" pitchFamily="34" charset="0"/>
                <a:cs typeface="Times New Roman" panose="02020603050405020304" pitchFamily="18" charset="0"/>
              </a:rPr>
              <a:t>the person receiving the intervention</a:t>
            </a:r>
            <a:r>
              <a:rPr lang="en-US" sz="2200" i="1" noProof="0" dirty="0">
                <a:ea typeface="Calibri" panose="020F0502020204030204" pitchFamily="34" charset="0"/>
                <a:cs typeface="Times New Roman" panose="02020603050405020304" pitchFamily="18" charset="0"/>
              </a:rPr>
              <a:t>, </a:t>
            </a:r>
            <a:r>
              <a:rPr lang="en-US" sz="2200" noProof="0" dirty="0">
                <a:ea typeface="Calibri" panose="020F0502020204030204" pitchFamily="34" charset="0"/>
                <a:cs typeface="Times New Roman" panose="02020603050405020304" pitchFamily="18" charset="0"/>
              </a:rPr>
              <a:t>i.e. the user or beneficiary of the care. This includes both direct costs (cost of transport to a clinic) and indirect costs (loss of income due to time off work). </a:t>
            </a:r>
          </a:p>
          <a:p>
            <a:pPr lvl="1" algn="just">
              <a:spcBef>
                <a:spcPts val="0"/>
              </a:spcBef>
            </a:pPr>
            <a:r>
              <a:rPr lang="en-US" sz="2200" b="1" noProof="0" dirty="0">
                <a:solidFill>
                  <a:srgbClr val="00B0F0"/>
                </a:solidFill>
                <a:ea typeface="Calibri" panose="020F0502020204030204" pitchFamily="34" charset="0"/>
                <a:cs typeface="Times New Roman" panose="02020603050405020304" pitchFamily="18" charset="0"/>
              </a:rPr>
              <a:t>Society</a:t>
            </a:r>
            <a:r>
              <a:rPr lang="en-US" sz="2200" noProof="0" dirty="0">
                <a:ea typeface="Calibri" panose="020F0502020204030204" pitchFamily="34" charset="0"/>
                <a:cs typeface="Times New Roman" panose="02020603050405020304" pitchFamily="18" charset="0"/>
              </a:rPr>
              <a:t>, i.e. the cost of </a:t>
            </a:r>
            <a:r>
              <a:rPr lang="en-US" sz="2200" b="1" i="1" noProof="0" dirty="0">
                <a:ea typeface="Calibri" panose="020F0502020204030204" pitchFamily="34" charset="0"/>
                <a:cs typeface="Times New Roman" panose="02020603050405020304" pitchFamily="18" charset="0"/>
              </a:rPr>
              <a:t>an intervention </a:t>
            </a:r>
            <a:r>
              <a:rPr lang="en-US" sz="2200" noProof="0" dirty="0">
                <a:ea typeface="Calibri" panose="020F0502020204030204" pitchFamily="34" charset="0"/>
                <a:cs typeface="Times New Roman" panose="02020603050405020304" pitchFamily="18" charset="0"/>
              </a:rPr>
              <a:t>for </a:t>
            </a:r>
            <a:r>
              <a:rPr lang="en-US" sz="2200" b="1" i="1" noProof="0" dirty="0">
                <a:ea typeface="Calibri" panose="020F0502020204030204" pitchFamily="34" charset="0"/>
                <a:cs typeface="Times New Roman" panose="02020603050405020304" pitchFamily="18" charset="0"/>
              </a:rPr>
              <a:t>service providers and users, </a:t>
            </a:r>
            <a:r>
              <a:rPr lang="en-US" sz="2200" i="1" noProof="0" dirty="0">
                <a:ea typeface="Calibri" panose="020F0502020204030204" pitchFamily="34" charset="0"/>
                <a:cs typeface="Times New Roman" panose="02020603050405020304" pitchFamily="18" charset="0"/>
              </a:rPr>
              <a:t>to understand the costs to society as a whole. </a:t>
            </a:r>
            <a:endParaRPr lang="en-US" sz="2200" b="1" i="1" noProof="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71C6A07-530F-A229-2859-EE1FE0D3563F}"/>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F8AD30FF-F1D8-82F9-EEDE-0BF29CD6CDF9}"/>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4F1D072-7F29-807A-3F33-B50704647873}"/>
              </a:ext>
            </a:extLst>
          </p:cNvPr>
          <p:cNvSpPr>
            <a:spLocks noGrp="1"/>
          </p:cNvSpPr>
          <p:nvPr>
            <p:ph type="title"/>
          </p:nvPr>
        </p:nvSpPr>
        <p:spPr/>
        <p:txBody>
          <a:bodyPr/>
          <a:lstStyle/>
          <a:p>
            <a:r>
              <a:rPr lang="en-US" noProof="0" dirty="0"/>
              <a:t>Perspective</a:t>
            </a:r>
          </a:p>
        </p:txBody>
      </p:sp>
      <p:sp>
        <p:nvSpPr>
          <p:cNvPr id="6" name="Content Placeholder 6">
            <a:extLst>
              <a:ext uri="{FF2B5EF4-FFF2-40B4-BE49-F238E27FC236}">
                <a16:creationId xmlns:a16="http://schemas.microsoft.com/office/drawing/2014/main" id="{5FDC71AB-AD54-788A-6F60-2D182BD2813D}"/>
              </a:ext>
            </a:extLst>
          </p:cNvPr>
          <p:cNvSpPr txBox="1">
            <a:spLocks/>
          </p:cNvSpPr>
          <p:nvPr/>
        </p:nvSpPr>
        <p:spPr>
          <a:xfrm>
            <a:off x="438150" y="1653849"/>
            <a:ext cx="7744955" cy="4500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pPr>
            <a:endParaRPr lang="en-US" sz="2200" noProof="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noProof="0" dirty="0"/>
          </a:p>
        </p:txBody>
      </p:sp>
    </p:spTree>
    <p:extLst>
      <p:ext uri="{BB962C8B-B14F-4D97-AF65-F5344CB8AC3E}">
        <p14:creationId xmlns:p14="http://schemas.microsoft.com/office/powerpoint/2010/main" val="1836046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750A7-5249-6D56-4E22-85729FB1BBC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52C70B-45FB-2667-476E-60FE89CEE56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E6027B9-5273-5789-A482-D6679F26F310}"/>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2667D87-85F3-0A92-A90F-5B92F4CA06C8}"/>
              </a:ext>
            </a:extLst>
          </p:cNvPr>
          <p:cNvSpPr>
            <a:spLocks noGrp="1"/>
          </p:cNvSpPr>
          <p:nvPr>
            <p:ph type="title"/>
          </p:nvPr>
        </p:nvSpPr>
        <p:spPr/>
        <p:txBody>
          <a:bodyPr/>
          <a:lstStyle/>
          <a:p>
            <a:r>
              <a:rPr lang="en-US" noProof="0" dirty="0"/>
              <a:t>Time horizon</a:t>
            </a:r>
          </a:p>
        </p:txBody>
      </p:sp>
    </p:spTree>
    <p:extLst>
      <p:ext uri="{BB962C8B-B14F-4D97-AF65-F5344CB8AC3E}">
        <p14:creationId xmlns:p14="http://schemas.microsoft.com/office/powerpoint/2010/main" val="109775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21F51-3119-83CC-95B2-CE65A56461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97FAE2-BC1F-EA6A-F462-F161A54DDE0E}"/>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728D61A5-9F59-D8A6-93AC-5CD5E3ADB19B}"/>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F22019D-7FA8-9C13-B042-C72616C7C87F}"/>
              </a:ext>
            </a:extLst>
          </p:cNvPr>
          <p:cNvSpPr>
            <a:spLocks noGrp="1"/>
          </p:cNvSpPr>
          <p:nvPr>
            <p:ph type="title"/>
          </p:nvPr>
        </p:nvSpPr>
        <p:spPr/>
        <p:txBody>
          <a:bodyPr/>
          <a:lstStyle/>
          <a:p>
            <a:r>
              <a:rPr lang="en-US" noProof="0" dirty="0"/>
              <a:t>Time horizon</a:t>
            </a:r>
          </a:p>
        </p:txBody>
      </p:sp>
      <p:sp>
        <p:nvSpPr>
          <p:cNvPr id="5" name="Content Placeholder 6">
            <a:extLst>
              <a:ext uri="{FF2B5EF4-FFF2-40B4-BE49-F238E27FC236}">
                <a16:creationId xmlns:a16="http://schemas.microsoft.com/office/drawing/2014/main" id="{AF8A31F6-A5BC-7470-1690-3CF5CA5B7F66}"/>
              </a:ext>
            </a:extLst>
          </p:cNvPr>
          <p:cNvSpPr>
            <a:spLocks noGrp="1"/>
          </p:cNvSpPr>
          <p:nvPr>
            <p:ph idx="1"/>
          </p:nvPr>
        </p:nvSpPr>
        <p:spPr>
          <a:xfrm>
            <a:off x="838200" y="1770743"/>
            <a:ext cx="10515600" cy="4406220"/>
          </a:xfrm>
        </p:spPr>
        <p:txBody>
          <a:bodyPr>
            <a:noAutofit/>
          </a:bodyPr>
          <a:lstStyle/>
          <a:p>
            <a:pPr marL="0" indent="0" eaLnBrk="0" fontAlgn="base" hangingPunct="0">
              <a:spcBef>
                <a:spcPct val="0"/>
              </a:spcBef>
              <a:spcAft>
                <a:spcPct val="0"/>
              </a:spcAft>
              <a:buNone/>
            </a:pPr>
            <a:r>
              <a:rPr lang="en-US" sz="2400" dirty="0"/>
              <a:t>The time horizon is the length of time over which costs are observed (in costing) or projected (in budgeting).</a:t>
            </a:r>
          </a:p>
          <a:p>
            <a:pPr marL="0" indent="0" eaLnBrk="0" fontAlgn="base" hangingPunct="0">
              <a:spcBef>
                <a:spcPct val="0"/>
              </a:spcBef>
              <a:spcAft>
                <a:spcPct val="0"/>
              </a:spcAft>
              <a:buNone/>
            </a:pPr>
            <a:endParaRPr lang="en-US" sz="2400" dirty="0"/>
          </a:p>
          <a:p>
            <a:pPr marL="0" indent="0" eaLnBrk="0" fontAlgn="base" hangingPunct="0">
              <a:spcBef>
                <a:spcPct val="0"/>
              </a:spcBef>
              <a:spcAft>
                <a:spcPct val="0"/>
              </a:spcAft>
              <a:buNone/>
            </a:pPr>
            <a:r>
              <a:rPr lang="en-US" sz="2400" dirty="0"/>
              <a:t>For costing, typical choice is to select a period of 1 year, to capture </a:t>
            </a:r>
            <a:r>
              <a:rPr lang="en-US" sz="2400" dirty="0" err="1"/>
              <a:t>variatiosn</a:t>
            </a:r>
            <a:r>
              <a:rPr lang="en-US" sz="2400" dirty="0"/>
              <a:t> in activity and spending. </a:t>
            </a:r>
          </a:p>
          <a:p>
            <a:pPr marL="0" indent="0" eaLnBrk="0" fontAlgn="base" hangingPunct="0">
              <a:spcBef>
                <a:spcPct val="0"/>
              </a:spcBef>
              <a:spcAft>
                <a:spcPct val="0"/>
              </a:spcAft>
              <a:buNone/>
            </a:pPr>
            <a:endParaRPr lang="en-US" sz="2400" dirty="0"/>
          </a:p>
          <a:p>
            <a:pPr marL="0" indent="0" eaLnBrk="0" fontAlgn="base" hangingPunct="0">
              <a:spcBef>
                <a:spcPct val="0"/>
              </a:spcBef>
              <a:spcAft>
                <a:spcPct val="0"/>
              </a:spcAft>
              <a:buNone/>
            </a:pPr>
            <a:r>
              <a:rPr lang="en-US" sz="2400" dirty="0"/>
              <a:t>Considerations:</a:t>
            </a:r>
          </a:p>
          <a:p>
            <a:pPr eaLnBrk="0" fontAlgn="base" hangingPunct="0">
              <a:spcBef>
                <a:spcPct val="0"/>
              </a:spcBef>
              <a:spcAft>
                <a:spcPct val="0"/>
              </a:spcAft>
            </a:pPr>
            <a:r>
              <a:rPr lang="en-US" sz="2400" dirty="0"/>
              <a:t>Seasonal variation: uptake or costs may fluctuate</a:t>
            </a:r>
          </a:p>
          <a:p>
            <a:pPr eaLnBrk="0" fontAlgn="base" hangingPunct="0">
              <a:spcBef>
                <a:spcPct val="0"/>
              </a:spcBef>
              <a:spcAft>
                <a:spcPct val="0"/>
              </a:spcAft>
            </a:pPr>
            <a:r>
              <a:rPr lang="en-US" sz="2400" dirty="0"/>
              <a:t>Start-up vs. routine implementation: different cost structures over time</a:t>
            </a:r>
          </a:p>
          <a:p>
            <a:pPr eaLnBrk="0" fontAlgn="base" hangingPunct="0">
              <a:spcBef>
                <a:spcPct val="0"/>
              </a:spcBef>
              <a:spcAft>
                <a:spcPct val="0"/>
              </a:spcAft>
            </a:pPr>
            <a:r>
              <a:rPr lang="en-US" sz="2400" dirty="0"/>
              <a:t>Funding cycles: may constrain time horizon</a:t>
            </a:r>
          </a:p>
          <a:p>
            <a:pPr eaLnBrk="0" fontAlgn="base" hangingPunct="0">
              <a:spcBef>
                <a:spcPct val="0"/>
              </a:spcBef>
              <a:spcAft>
                <a:spcPct val="0"/>
              </a:spcAft>
            </a:pPr>
            <a:r>
              <a:rPr lang="en-US" sz="2400" dirty="0"/>
              <a:t>Short and long horizon: detail vs. uncertainty</a:t>
            </a:r>
          </a:p>
          <a:p>
            <a:pPr eaLnBrk="0" fontAlgn="base" hangingPunct="0">
              <a:spcBef>
                <a:spcPct val="0"/>
              </a:spcBef>
              <a:spcAft>
                <a:spcPct val="0"/>
              </a:spcAft>
            </a:pPr>
            <a:r>
              <a:rPr lang="en-US" sz="2400" dirty="0"/>
              <a:t>Unexpected disruptions: stock-outs, strikes, policy changes, pandemics</a:t>
            </a:r>
          </a:p>
          <a:p>
            <a:pPr eaLnBrk="0" fontAlgn="base" hangingPunct="0">
              <a:spcBef>
                <a:spcPct val="0"/>
              </a:spcBef>
              <a:spcAft>
                <a:spcPct val="0"/>
              </a:spcAft>
            </a:pPr>
            <a:endParaRPr lang="en-US" sz="2400" dirty="0"/>
          </a:p>
          <a:p>
            <a:pPr marL="0" lvl="0" indent="0" eaLnBrk="0" fontAlgn="base" hangingPunct="0">
              <a:lnSpc>
                <a:spcPct val="100000"/>
              </a:lnSpc>
              <a:spcBef>
                <a:spcPct val="0"/>
              </a:spcBef>
              <a:spcAft>
                <a:spcPct val="0"/>
              </a:spcAft>
              <a:buNone/>
            </a:pPr>
            <a:endParaRPr lang="fr-FR" altLang="en-US" sz="2200" dirty="0"/>
          </a:p>
        </p:txBody>
      </p:sp>
    </p:spTree>
    <p:extLst>
      <p:ext uri="{BB962C8B-B14F-4D97-AF65-F5344CB8AC3E}">
        <p14:creationId xmlns:p14="http://schemas.microsoft.com/office/powerpoint/2010/main" val="19794879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BB0F-AFF6-4388-696A-A730165951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C32B18-6851-52CD-1261-64691A772F07}"/>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32C8F87F-1E51-9D10-D53E-8FA49DE393A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14390CE-B72B-357D-EE8A-0AAF8D87B398}"/>
              </a:ext>
            </a:extLst>
          </p:cNvPr>
          <p:cNvSpPr>
            <a:spLocks noGrp="1"/>
          </p:cNvSpPr>
          <p:nvPr>
            <p:ph type="title"/>
          </p:nvPr>
        </p:nvSpPr>
        <p:spPr/>
        <p:txBody>
          <a:bodyPr/>
          <a:lstStyle/>
          <a:p>
            <a:r>
              <a:rPr lang="en-US" noProof="0" dirty="0"/>
              <a:t>Financial and economic costs</a:t>
            </a:r>
          </a:p>
        </p:txBody>
      </p:sp>
    </p:spTree>
    <p:extLst>
      <p:ext uri="{BB962C8B-B14F-4D97-AF65-F5344CB8AC3E}">
        <p14:creationId xmlns:p14="http://schemas.microsoft.com/office/powerpoint/2010/main" val="1158502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7F46D-6AF9-CFC3-A4EF-4976E4B26E6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8B148A-23C0-A718-2C04-2018B0428F3B}"/>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1A5A4FC9-E161-F3EA-622F-9D5337C76173}"/>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612842F-5A10-06B0-BF52-18EFCF07C06F}"/>
              </a:ext>
            </a:extLst>
          </p:cNvPr>
          <p:cNvSpPr>
            <a:spLocks noGrp="1"/>
          </p:cNvSpPr>
          <p:nvPr>
            <p:ph type="title"/>
          </p:nvPr>
        </p:nvSpPr>
        <p:spPr/>
        <p:txBody>
          <a:bodyPr/>
          <a:lstStyle/>
          <a:p>
            <a:r>
              <a:rPr lang="en-US" noProof="0" dirty="0"/>
              <a:t>Financial and economic costs</a:t>
            </a:r>
          </a:p>
        </p:txBody>
      </p:sp>
      <p:graphicFrame>
        <p:nvGraphicFramePr>
          <p:cNvPr id="8" name="Table 7">
            <a:extLst>
              <a:ext uri="{FF2B5EF4-FFF2-40B4-BE49-F238E27FC236}">
                <a16:creationId xmlns:a16="http://schemas.microsoft.com/office/drawing/2014/main" id="{DB3AA0F2-9B00-AE32-75E7-3FCFA20D55B3}"/>
              </a:ext>
            </a:extLst>
          </p:cNvPr>
          <p:cNvGraphicFramePr>
            <a:graphicFrameLocks noGrp="1"/>
          </p:cNvGraphicFramePr>
          <p:nvPr/>
        </p:nvGraphicFramePr>
        <p:xfrm>
          <a:off x="638175" y="2265925"/>
          <a:ext cx="10915650" cy="3114040"/>
        </p:xfrm>
        <a:graphic>
          <a:graphicData uri="http://schemas.openxmlformats.org/drawingml/2006/table">
            <a:tbl>
              <a:tblPr firstRow="1" bandRow="1">
                <a:tableStyleId>{9D7B26C5-4107-4FEC-AEDC-1716B250A1EF}</a:tableStyleId>
              </a:tblPr>
              <a:tblGrid>
                <a:gridCol w="1240260">
                  <a:extLst>
                    <a:ext uri="{9D8B030D-6E8A-4147-A177-3AD203B41FA5}">
                      <a16:colId xmlns:a16="http://schemas.microsoft.com/office/drawing/2014/main" val="1062185170"/>
                    </a:ext>
                  </a:extLst>
                </a:gridCol>
                <a:gridCol w="4837695">
                  <a:extLst>
                    <a:ext uri="{9D8B030D-6E8A-4147-A177-3AD203B41FA5}">
                      <a16:colId xmlns:a16="http://schemas.microsoft.com/office/drawing/2014/main" val="3326336868"/>
                    </a:ext>
                  </a:extLst>
                </a:gridCol>
                <a:gridCol w="4837695">
                  <a:extLst>
                    <a:ext uri="{9D8B030D-6E8A-4147-A177-3AD203B41FA5}">
                      <a16:colId xmlns:a16="http://schemas.microsoft.com/office/drawing/2014/main" val="603191253"/>
                    </a:ext>
                  </a:extLst>
                </a:gridCol>
              </a:tblGrid>
              <a:tr h="370840">
                <a:tc>
                  <a:txBody>
                    <a:bodyPr/>
                    <a:lstStyle/>
                    <a:p>
                      <a:pPr algn="ctr"/>
                      <a:r>
                        <a:rPr lang="en-GB" dirty="0"/>
                        <a:t>Type</a:t>
                      </a:r>
                    </a:p>
                  </a:txBody>
                  <a:tcPr/>
                </a:tc>
                <a:tc>
                  <a:txBody>
                    <a:bodyPr/>
                    <a:lstStyle/>
                    <a:p>
                      <a:pPr algn="ctr"/>
                      <a:r>
                        <a:rPr lang="en-GB" dirty="0"/>
                        <a:t>Financial costs</a:t>
                      </a:r>
                    </a:p>
                  </a:txBody>
                  <a:tcPr/>
                </a:tc>
                <a:tc>
                  <a:txBody>
                    <a:bodyPr/>
                    <a:lstStyle/>
                    <a:p>
                      <a:pPr algn="ctr"/>
                      <a:r>
                        <a:rPr lang="en-GB" dirty="0"/>
                        <a:t>Economic costs</a:t>
                      </a:r>
                    </a:p>
                  </a:txBody>
                  <a:tcPr/>
                </a:tc>
                <a:extLst>
                  <a:ext uri="{0D108BD9-81ED-4DB2-BD59-A6C34878D82A}">
                    <a16:rowId xmlns:a16="http://schemas.microsoft.com/office/drawing/2014/main" val="802493712"/>
                  </a:ext>
                </a:extLst>
              </a:tr>
              <a:tr h="370840">
                <a:tc>
                  <a:txBody>
                    <a:bodyPr/>
                    <a:lstStyle/>
                    <a:p>
                      <a:pPr algn="ctr"/>
                      <a:r>
                        <a:rPr lang="en-GB" b="1" dirty="0"/>
                        <a:t>Definition</a:t>
                      </a:r>
                    </a:p>
                  </a:txBody>
                  <a:tcPr/>
                </a:tc>
                <a:tc>
                  <a:txBody>
                    <a:bodyPr/>
                    <a:lstStyle/>
                    <a:p>
                      <a:pPr algn="ctr"/>
                      <a:r>
                        <a:rPr lang="en-GB" dirty="0"/>
                        <a:t>Cost of </a:t>
                      </a:r>
                      <a:r>
                        <a:rPr lang="en-GB" b="1" dirty="0"/>
                        <a:t>paid </a:t>
                      </a:r>
                      <a:r>
                        <a:rPr lang="en-GB" dirty="0"/>
                        <a:t>resources</a:t>
                      </a:r>
                    </a:p>
                  </a:txBody>
                  <a:tcPr/>
                </a:tc>
                <a:tc>
                  <a:txBody>
                    <a:bodyPr/>
                    <a:lstStyle/>
                    <a:p>
                      <a:pPr algn="ctr"/>
                      <a:r>
                        <a:rPr lang="en-GB" b="0" dirty="0"/>
                        <a:t>Value of resources used, </a:t>
                      </a:r>
                      <a:r>
                        <a:rPr lang="en-GB" b="1" dirty="0"/>
                        <a:t>paid for or not paid for</a:t>
                      </a:r>
                    </a:p>
                  </a:txBody>
                  <a:tcPr/>
                </a:tc>
                <a:extLst>
                  <a:ext uri="{0D108BD9-81ED-4DB2-BD59-A6C34878D82A}">
                    <a16:rowId xmlns:a16="http://schemas.microsoft.com/office/drawing/2014/main" val="2511750821"/>
                  </a:ext>
                </a:extLst>
              </a:tr>
              <a:tr h="370840">
                <a:tc>
                  <a:txBody>
                    <a:bodyPr/>
                    <a:lstStyle/>
                    <a:p>
                      <a:pPr algn="ctr"/>
                      <a:r>
                        <a:rPr lang="en-GB" b="1" dirty="0"/>
                        <a:t>Examples</a:t>
                      </a:r>
                    </a:p>
                  </a:txBody>
                  <a:tcPr/>
                </a:tc>
                <a:tc>
                  <a:txBody>
                    <a:bodyPr/>
                    <a:lstStyle/>
                    <a:p>
                      <a:pPr algn="ctr"/>
                      <a:r>
                        <a:rPr lang="en-GB" dirty="0"/>
                        <a:t>staff, consultancy fees, rent, utilities, supplies, hall hire, etc.</a:t>
                      </a:r>
                    </a:p>
                  </a:txBody>
                  <a:tcPr/>
                </a:tc>
                <a:tc>
                  <a:txBody>
                    <a:bodyPr/>
                    <a:lstStyle/>
                    <a:p>
                      <a:pPr algn="ctr"/>
                      <a:r>
                        <a:rPr lang="en-GB" dirty="0"/>
                        <a:t>staff, rent, supplies, rental of premises, etc. </a:t>
                      </a:r>
                    </a:p>
                    <a:p>
                      <a:pPr algn="ctr"/>
                      <a:r>
                        <a:rPr lang="en-GB" dirty="0"/>
                        <a:t>AND </a:t>
                      </a:r>
                    </a:p>
                    <a:p>
                      <a:pPr algn="ctr"/>
                      <a:r>
                        <a:rPr lang="en-GB" dirty="0"/>
                        <a:t>donation of volunteer time, donation of furniture, staff paid by other institutions, subsidised medical supplies, etc....</a:t>
                      </a:r>
                    </a:p>
                  </a:txBody>
                  <a:tcPr/>
                </a:tc>
                <a:extLst>
                  <a:ext uri="{0D108BD9-81ED-4DB2-BD59-A6C34878D82A}">
                    <a16:rowId xmlns:a16="http://schemas.microsoft.com/office/drawing/2014/main" val="4109245814"/>
                  </a:ext>
                </a:extLst>
              </a:tr>
              <a:tr h="370840">
                <a:tc>
                  <a:txBody>
                    <a:bodyPr/>
                    <a:lstStyle/>
                    <a:p>
                      <a:pPr algn="ctr"/>
                      <a:r>
                        <a:rPr lang="en-GB" b="1" dirty="0"/>
                        <a:t>Objective</a:t>
                      </a:r>
                    </a:p>
                  </a:txBody>
                  <a:tcPr/>
                </a:tc>
                <a:tc>
                  <a:txBody>
                    <a:bodyPr/>
                    <a:lstStyle/>
                    <a:p>
                      <a:pPr algn="ctr"/>
                      <a:r>
                        <a:rPr lang="en-GB" dirty="0"/>
                        <a:t>Used to help forecast, manage and track </a:t>
                      </a:r>
                      <a:r>
                        <a:rPr lang="en-GB" b="1" dirty="0"/>
                        <a:t>actual expenses </a:t>
                      </a:r>
                      <a:r>
                        <a:rPr lang="en-GB" dirty="0"/>
                        <a:t>that need to be paid. </a:t>
                      </a:r>
                    </a:p>
                  </a:txBody>
                  <a:tcPr/>
                </a:tc>
                <a:tc>
                  <a:txBody>
                    <a:bodyPr/>
                    <a:lstStyle/>
                    <a:p>
                      <a:pPr algn="ctr"/>
                      <a:r>
                        <a:rPr lang="en-GB" dirty="0"/>
                        <a:t>Used to understand and estimate the </a:t>
                      </a:r>
                      <a:r>
                        <a:rPr lang="en-GB" b="1" dirty="0"/>
                        <a:t>total cost of </a:t>
                      </a:r>
                      <a:r>
                        <a:rPr lang="en-GB" dirty="0"/>
                        <a:t>an intervention, including donations.</a:t>
                      </a:r>
                    </a:p>
                  </a:txBody>
                  <a:tcPr/>
                </a:tc>
                <a:extLst>
                  <a:ext uri="{0D108BD9-81ED-4DB2-BD59-A6C34878D82A}">
                    <a16:rowId xmlns:a16="http://schemas.microsoft.com/office/drawing/2014/main" val="3569520135"/>
                  </a:ext>
                </a:extLst>
              </a:tr>
            </a:tbl>
          </a:graphicData>
        </a:graphic>
      </p:graphicFrame>
      <p:pic>
        <p:nvPicPr>
          <p:cNvPr id="9" name="Graphic 8" descr="Money with solid fill">
            <a:extLst>
              <a:ext uri="{FF2B5EF4-FFF2-40B4-BE49-F238E27FC236}">
                <a16:creationId xmlns:a16="http://schemas.microsoft.com/office/drawing/2014/main" id="{CB53C2EF-DD24-8A36-BD6F-A6634C97B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0025" y="1405978"/>
            <a:ext cx="914400" cy="914400"/>
          </a:xfrm>
          <a:prstGeom prst="rect">
            <a:avLst/>
          </a:prstGeom>
        </p:spPr>
      </p:pic>
      <p:pic>
        <p:nvPicPr>
          <p:cNvPr id="10" name="Graphic 9" descr="Open hand with solid fill">
            <a:extLst>
              <a:ext uri="{FF2B5EF4-FFF2-40B4-BE49-F238E27FC236}">
                <a16:creationId xmlns:a16="http://schemas.microsoft.com/office/drawing/2014/main" id="{4142F0D4-F134-6D66-E562-3C574862E0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2189" y="1478162"/>
            <a:ext cx="914400" cy="914400"/>
          </a:xfrm>
          <a:prstGeom prst="rect">
            <a:avLst/>
          </a:prstGeom>
        </p:spPr>
      </p:pic>
      <p:pic>
        <p:nvPicPr>
          <p:cNvPr id="11" name="Graphic 10" descr="Money with solid fill">
            <a:extLst>
              <a:ext uri="{FF2B5EF4-FFF2-40B4-BE49-F238E27FC236}">
                <a16:creationId xmlns:a16="http://schemas.microsoft.com/office/drawing/2014/main" id="{1C67AC00-EBB5-E930-94D6-9D528F7520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147" y="1371370"/>
            <a:ext cx="914400" cy="914400"/>
          </a:xfrm>
          <a:prstGeom prst="rect">
            <a:avLst/>
          </a:prstGeom>
        </p:spPr>
      </p:pic>
    </p:spTree>
    <p:extLst>
      <p:ext uri="{BB962C8B-B14F-4D97-AF65-F5344CB8AC3E}">
        <p14:creationId xmlns:p14="http://schemas.microsoft.com/office/powerpoint/2010/main" val="41223644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5954-E677-8025-D432-89B55BFBD03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BCF5EF-7BA7-0F7E-73F6-D3A1EA404864}"/>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4EC975FF-247F-EEC1-CA44-C2E70E8BA237}"/>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013D662-C2E4-4203-62BA-9E8E6AB7CF3B}"/>
              </a:ext>
            </a:extLst>
          </p:cNvPr>
          <p:cNvSpPr>
            <a:spLocks noGrp="1"/>
          </p:cNvSpPr>
          <p:nvPr>
            <p:ph type="title"/>
          </p:nvPr>
        </p:nvSpPr>
        <p:spPr/>
        <p:txBody>
          <a:bodyPr/>
          <a:lstStyle/>
          <a:p>
            <a:r>
              <a:rPr lang="en-US" dirty="0"/>
              <a:t>Types of cost inputs</a:t>
            </a:r>
            <a:endParaRPr lang="en-US" noProof="0" dirty="0"/>
          </a:p>
        </p:txBody>
      </p:sp>
      <p:graphicFrame>
        <p:nvGraphicFramePr>
          <p:cNvPr id="10" name="Table 9">
            <a:extLst>
              <a:ext uri="{FF2B5EF4-FFF2-40B4-BE49-F238E27FC236}">
                <a16:creationId xmlns:a16="http://schemas.microsoft.com/office/drawing/2014/main" id="{EA3AB2CC-C3A2-7B17-94C7-6493BB957774}"/>
              </a:ext>
            </a:extLst>
          </p:cNvPr>
          <p:cNvGraphicFramePr>
            <a:graphicFrameLocks noGrp="1"/>
          </p:cNvGraphicFramePr>
          <p:nvPr>
            <p:extLst>
              <p:ext uri="{D42A27DB-BD31-4B8C-83A1-F6EECF244321}">
                <p14:modId xmlns:p14="http://schemas.microsoft.com/office/powerpoint/2010/main" val="2621272552"/>
              </p:ext>
            </p:extLst>
          </p:nvPr>
        </p:nvGraphicFramePr>
        <p:xfrm>
          <a:off x="138952" y="1745565"/>
          <a:ext cx="11914092" cy="1455834"/>
        </p:xfrm>
        <a:graphic>
          <a:graphicData uri="http://schemas.openxmlformats.org/drawingml/2006/table">
            <a:tbl>
              <a:tblPr firstRow="1" bandRow="1">
                <a:tableStyleId>{D27102A9-8310-4765-A935-A1911B00CA55}</a:tableStyleId>
              </a:tblPr>
              <a:tblGrid>
                <a:gridCol w="911949">
                  <a:extLst>
                    <a:ext uri="{9D8B030D-6E8A-4147-A177-3AD203B41FA5}">
                      <a16:colId xmlns:a16="http://schemas.microsoft.com/office/drawing/2014/main" val="1062185170"/>
                    </a:ext>
                  </a:extLst>
                </a:gridCol>
                <a:gridCol w="11002143">
                  <a:extLst>
                    <a:ext uri="{9D8B030D-6E8A-4147-A177-3AD203B41FA5}">
                      <a16:colId xmlns:a16="http://schemas.microsoft.com/office/drawing/2014/main" val="603191253"/>
                    </a:ext>
                  </a:extLst>
                </a:gridCol>
              </a:tblGrid>
              <a:tr h="452238">
                <a:tc>
                  <a:txBody>
                    <a:bodyPr/>
                    <a:lstStyle/>
                    <a:p>
                      <a:pPr algn="ctr"/>
                      <a:endParaRPr lang="en-GB" dirty="0"/>
                    </a:p>
                  </a:txBody>
                  <a:tcPr/>
                </a:tc>
                <a:tc>
                  <a:txBody>
                    <a:bodyPr/>
                    <a:lstStyle/>
                    <a:p>
                      <a:pPr algn="ctr"/>
                      <a:r>
                        <a:rPr lang="en-GB" dirty="0"/>
                        <a:t>Definition</a:t>
                      </a:r>
                    </a:p>
                  </a:txBody>
                  <a:tcPr/>
                </a:tc>
                <a:extLst>
                  <a:ext uri="{0D108BD9-81ED-4DB2-BD59-A6C34878D82A}">
                    <a16:rowId xmlns:a16="http://schemas.microsoft.com/office/drawing/2014/main" val="802493712"/>
                  </a:ext>
                </a:extLst>
              </a:tr>
              <a:tr h="1003596">
                <a:tc>
                  <a:txBody>
                    <a:bodyPr/>
                    <a:lstStyle/>
                    <a:p>
                      <a:pPr algn="ctr"/>
                      <a:r>
                        <a:rPr lang="en-GB" b="1" dirty="0"/>
                        <a:t>Capital</a:t>
                      </a:r>
                    </a:p>
                  </a:txBody>
                  <a:tcPr vert="vert2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756332487"/>
                  </a:ext>
                </a:extLst>
              </a:tr>
            </a:tbl>
          </a:graphicData>
        </a:graphic>
      </p:graphicFrame>
      <p:graphicFrame>
        <p:nvGraphicFramePr>
          <p:cNvPr id="11" name="Table 10">
            <a:extLst>
              <a:ext uri="{FF2B5EF4-FFF2-40B4-BE49-F238E27FC236}">
                <a16:creationId xmlns:a16="http://schemas.microsoft.com/office/drawing/2014/main" id="{16BAAC23-7532-1D03-871D-BD8F5E9B4581}"/>
              </a:ext>
            </a:extLst>
          </p:cNvPr>
          <p:cNvGraphicFramePr>
            <a:graphicFrameLocks noGrp="1"/>
          </p:cNvGraphicFramePr>
          <p:nvPr>
            <p:extLst>
              <p:ext uri="{D42A27DB-BD31-4B8C-83A1-F6EECF244321}">
                <p14:modId xmlns:p14="http://schemas.microsoft.com/office/powerpoint/2010/main" val="846646603"/>
              </p:ext>
            </p:extLst>
          </p:nvPr>
        </p:nvGraphicFramePr>
        <p:xfrm>
          <a:off x="138950" y="3293745"/>
          <a:ext cx="11914091" cy="2415344"/>
        </p:xfrm>
        <a:graphic>
          <a:graphicData uri="http://schemas.openxmlformats.org/drawingml/2006/table">
            <a:tbl>
              <a:tblPr bandRow="1">
                <a:tableStyleId>{68D230F3-CF80-4859-8CE7-A43EE81993B5}</a:tableStyleId>
              </a:tblPr>
              <a:tblGrid>
                <a:gridCol w="1489350">
                  <a:extLst>
                    <a:ext uri="{9D8B030D-6E8A-4147-A177-3AD203B41FA5}">
                      <a16:colId xmlns:a16="http://schemas.microsoft.com/office/drawing/2014/main" val="1062185170"/>
                    </a:ext>
                  </a:extLst>
                </a:gridCol>
                <a:gridCol w="10424741">
                  <a:extLst>
                    <a:ext uri="{9D8B030D-6E8A-4147-A177-3AD203B41FA5}">
                      <a16:colId xmlns:a16="http://schemas.microsoft.com/office/drawing/2014/main" val="603191253"/>
                    </a:ext>
                  </a:extLst>
                </a:gridCol>
              </a:tblGrid>
              <a:tr h="2415344">
                <a:tc>
                  <a:txBody>
                    <a:bodyPr/>
                    <a:lstStyle/>
                    <a:p>
                      <a:pPr algn="ctr"/>
                      <a:r>
                        <a:rPr lang="en-GB" b="1"/>
                        <a:t>Recurring</a:t>
                      </a:r>
                    </a:p>
                  </a:txBody>
                  <a:tcPr vert="vert270"/>
                </a:tc>
                <a:tc>
                  <a:txBody>
                    <a:bodyPr/>
                    <a:lstStyle/>
                    <a:p>
                      <a:pPr algn="ctr"/>
                      <a:endParaRPr lang="en-GB" b="0" dirty="0"/>
                    </a:p>
                  </a:txBody>
                  <a:tcPr anchor="ctr"/>
                </a:tc>
                <a:extLst>
                  <a:ext uri="{0D108BD9-81ED-4DB2-BD59-A6C34878D82A}">
                    <a16:rowId xmlns:a16="http://schemas.microsoft.com/office/drawing/2014/main" val="4109245814"/>
                  </a:ext>
                </a:extLst>
              </a:tr>
            </a:tbl>
          </a:graphicData>
        </a:graphic>
      </p:graphicFrame>
    </p:spTree>
    <p:extLst>
      <p:ext uri="{BB962C8B-B14F-4D97-AF65-F5344CB8AC3E}">
        <p14:creationId xmlns:p14="http://schemas.microsoft.com/office/powerpoint/2010/main" val="30439521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071F-E035-38CE-A031-41D8C2627B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4CE529-EBAB-6288-1DFA-4C7D3B736EDD}"/>
              </a:ext>
            </a:extLst>
          </p:cNvPr>
          <p:cNvSpPr/>
          <p:nvPr/>
        </p:nvSpPr>
        <p:spPr>
          <a:xfrm>
            <a:off x="438150" y="0"/>
            <a:ext cx="800100" cy="167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Isosceles Triangle 3">
            <a:extLst>
              <a:ext uri="{FF2B5EF4-FFF2-40B4-BE49-F238E27FC236}">
                <a16:creationId xmlns:a16="http://schemas.microsoft.com/office/drawing/2014/main" id="{07FF3E1E-2070-F1A1-6539-89ABA0DDED2C}"/>
              </a:ext>
            </a:extLst>
          </p:cNvPr>
          <p:cNvSpPr/>
          <p:nvPr/>
        </p:nvSpPr>
        <p:spPr>
          <a:xfrm>
            <a:off x="370114" y="1233714"/>
            <a:ext cx="918029" cy="5370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A15C78F-8B69-C2E6-A009-CA96B3D6C74F}"/>
              </a:ext>
            </a:extLst>
          </p:cNvPr>
          <p:cNvSpPr>
            <a:spLocks noGrp="1"/>
          </p:cNvSpPr>
          <p:nvPr>
            <p:ph type="title"/>
          </p:nvPr>
        </p:nvSpPr>
        <p:spPr/>
        <p:txBody>
          <a:bodyPr/>
          <a:lstStyle/>
          <a:p>
            <a:r>
              <a:rPr lang="en-US" dirty="0"/>
              <a:t>Types of cost inputs</a:t>
            </a:r>
            <a:endParaRPr lang="en-US" noProof="0" dirty="0"/>
          </a:p>
        </p:txBody>
      </p:sp>
      <p:graphicFrame>
        <p:nvGraphicFramePr>
          <p:cNvPr id="10" name="Table 9">
            <a:extLst>
              <a:ext uri="{FF2B5EF4-FFF2-40B4-BE49-F238E27FC236}">
                <a16:creationId xmlns:a16="http://schemas.microsoft.com/office/drawing/2014/main" id="{A247234E-44CE-41DE-BE9F-08D80C51AF8E}"/>
              </a:ext>
            </a:extLst>
          </p:cNvPr>
          <p:cNvGraphicFramePr>
            <a:graphicFrameLocks noGrp="1"/>
          </p:cNvGraphicFramePr>
          <p:nvPr/>
        </p:nvGraphicFramePr>
        <p:xfrm>
          <a:off x="138952" y="1745565"/>
          <a:ext cx="11914092" cy="1455834"/>
        </p:xfrm>
        <a:graphic>
          <a:graphicData uri="http://schemas.openxmlformats.org/drawingml/2006/table">
            <a:tbl>
              <a:tblPr firstRow="1" bandRow="1">
                <a:tableStyleId>{D27102A9-8310-4765-A935-A1911B00CA55}</a:tableStyleId>
              </a:tblPr>
              <a:tblGrid>
                <a:gridCol w="911949">
                  <a:extLst>
                    <a:ext uri="{9D8B030D-6E8A-4147-A177-3AD203B41FA5}">
                      <a16:colId xmlns:a16="http://schemas.microsoft.com/office/drawing/2014/main" val="1062185170"/>
                    </a:ext>
                  </a:extLst>
                </a:gridCol>
                <a:gridCol w="11002143">
                  <a:extLst>
                    <a:ext uri="{9D8B030D-6E8A-4147-A177-3AD203B41FA5}">
                      <a16:colId xmlns:a16="http://schemas.microsoft.com/office/drawing/2014/main" val="603191253"/>
                    </a:ext>
                  </a:extLst>
                </a:gridCol>
              </a:tblGrid>
              <a:tr h="452238">
                <a:tc>
                  <a:txBody>
                    <a:bodyPr/>
                    <a:lstStyle/>
                    <a:p>
                      <a:pPr algn="ctr"/>
                      <a:endParaRPr lang="en-GB"/>
                    </a:p>
                  </a:txBody>
                  <a:tcPr/>
                </a:tc>
                <a:tc>
                  <a:txBody>
                    <a:bodyPr/>
                    <a:lstStyle/>
                    <a:p>
                      <a:pPr algn="ctr"/>
                      <a:r>
                        <a:rPr lang="en-GB"/>
                        <a:t>Definition</a:t>
                      </a:r>
                    </a:p>
                  </a:txBody>
                  <a:tcPr/>
                </a:tc>
                <a:extLst>
                  <a:ext uri="{0D108BD9-81ED-4DB2-BD59-A6C34878D82A}">
                    <a16:rowId xmlns:a16="http://schemas.microsoft.com/office/drawing/2014/main" val="802493712"/>
                  </a:ext>
                </a:extLst>
              </a:tr>
              <a:tr h="1003596">
                <a:tc>
                  <a:txBody>
                    <a:bodyPr/>
                    <a:lstStyle/>
                    <a:p>
                      <a:pPr algn="ctr"/>
                      <a:r>
                        <a:rPr lang="en-GB" b="1"/>
                        <a:t>Capital</a:t>
                      </a:r>
                    </a:p>
                  </a:txBody>
                  <a:tcPr vert="vert2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Items </a:t>
                      </a:r>
                      <a:r>
                        <a:rPr lang="fr-FR" dirty="0" err="1"/>
                        <a:t>that</a:t>
                      </a:r>
                      <a:r>
                        <a:rPr lang="fr-FR" dirty="0"/>
                        <a:t> </a:t>
                      </a:r>
                      <a:r>
                        <a:rPr lang="fr-FR" b="1" dirty="0"/>
                        <a:t>last more </a:t>
                      </a:r>
                      <a:r>
                        <a:rPr lang="fr-FR" b="1" dirty="0" err="1"/>
                        <a:t>than</a:t>
                      </a:r>
                      <a:r>
                        <a:rPr lang="fr-FR" b="1" dirty="0"/>
                        <a:t> a </a:t>
                      </a:r>
                      <a:r>
                        <a:rPr lang="fr-FR" b="1" dirty="0" err="1"/>
                        <a:t>year</a:t>
                      </a:r>
                      <a:r>
                        <a:rPr lang="fr-FR" dirty="0"/>
                        <a:t>. </a:t>
                      </a:r>
                      <a:r>
                        <a:rPr lang="fr-FR" dirty="0" err="1"/>
                        <a:t>They</a:t>
                      </a:r>
                      <a:r>
                        <a:rPr lang="fr-FR" dirty="0"/>
                        <a:t> are </a:t>
                      </a:r>
                      <a:r>
                        <a:rPr lang="fr-FR" dirty="0" err="1"/>
                        <a:t>expensive</a:t>
                      </a:r>
                      <a:r>
                        <a:rPr lang="fr-FR" dirty="0"/>
                        <a:t> (more </a:t>
                      </a:r>
                      <a:r>
                        <a:rPr lang="fr-FR" dirty="0" err="1"/>
                        <a:t>than</a:t>
                      </a:r>
                      <a:r>
                        <a:rPr lang="fr-FR" dirty="0"/>
                        <a:t> $100) and have a long </a:t>
                      </a:r>
                      <a:r>
                        <a:rPr lang="fr-FR" dirty="0" err="1"/>
                        <a:t>lifespan</a:t>
                      </a:r>
                      <a:r>
                        <a:rPr lang="fr-FR" dirty="0"/>
                        <a:t> </a:t>
                      </a:r>
                      <a:r>
                        <a:rPr lang="en-US" sz="1800" dirty="0">
                          <a:latin typeface="Calibri" panose="020F0502020204030204" pitchFamily="34" charset="0"/>
                          <a:ea typeface="Calibri" panose="020F0502020204030204" pitchFamily="34" charset="0"/>
                          <a:cs typeface="Times New Roman" panose="02020603050405020304" pitchFamily="18" charset="0"/>
                        </a:rPr>
                        <a:t>. In calculating costs, the cost of inputs is </a:t>
                      </a:r>
                      <a:r>
                        <a:rPr lang="en-US" sz="1800" dirty="0" err="1">
                          <a:latin typeface="Calibri" panose="020F0502020204030204" pitchFamily="34" charset="0"/>
                          <a:ea typeface="Calibri" panose="020F0502020204030204" pitchFamily="34" charset="0"/>
                          <a:cs typeface="Times New Roman" panose="02020603050405020304" pitchFamily="18" charset="0"/>
                        </a:rPr>
                        <a:t>annualised</a:t>
                      </a:r>
                      <a:r>
                        <a:rPr lang="en-US" sz="1800" dirty="0">
                          <a:latin typeface="Calibri" panose="020F0502020204030204" pitchFamily="34" charset="0"/>
                          <a:ea typeface="Calibri" panose="020F0502020204030204" pitchFamily="34" charset="0"/>
                          <a:cs typeface="Times New Roman" panose="02020603050405020304" pitchFamily="18" charset="0"/>
                        </a:rPr>
                        <a:t> (i.e. spread over several years).</a:t>
                      </a:r>
                    </a:p>
                  </a:txBody>
                  <a:tcPr anchor="ctr"/>
                </a:tc>
                <a:extLst>
                  <a:ext uri="{0D108BD9-81ED-4DB2-BD59-A6C34878D82A}">
                    <a16:rowId xmlns:a16="http://schemas.microsoft.com/office/drawing/2014/main" val="3756332487"/>
                  </a:ext>
                </a:extLst>
              </a:tr>
            </a:tbl>
          </a:graphicData>
        </a:graphic>
      </p:graphicFrame>
      <p:graphicFrame>
        <p:nvGraphicFramePr>
          <p:cNvPr id="11" name="Table 10">
            <a:extLst>
              <a:ext uri="{FF2B5EF4-FFF2-40B4-BE49-F238E27FC236}">
                <a16:creationId xmlns:a16="http://schemas.microsoft.com/office/drawing/2014/main" id="{4A763EBD-DFD3-441A-93D5-4F49763B5A0B}"/>
              </a:ext>
            </a:extLst>
          </p:cNvPr>
          <p:cNvGraphicFramePr>
            <a:graphicFrameLocks noGrp="1"/>
          </p:cNvGraphicFramePr>
          <p:nvPr/>
        </p:nvGraphicFramePr>
        <p:xfrm>
          <a:off x="138950" y="3293745"/>
          <a:ext cx="11914091" cy="2415344"/>
        </p:xfrm>
        <a:graphic>
          <a:graphicData uri="http://schemas.openxmlformats.org/drawingml/2006/table">
            <a:tbl>
              <a:tblPr bandRow="1">
                <a:tableStyleId>{68D230F3-CF80-4859-8CE7-A43EE81993B5}</a:tableStyleId>
              </a:tblPr>
              <a:tblGrid>
                <a:gridCol w="1489350">
                  <a:extLst>
                    <a:ext uri="{9D8B030D-6E8A-4147-A177-3AD203B41FA5}">
                      <a16:colId xmlns:a16="http://schemas.microsoft.com/office/drawing/2014/main" val="1062185170"/>
                    </a:ext>
                  </a:extLst>
                </a:gridCol>
                <a:gridCol w="10424741">
                  <a:extLst>
                    <a:ext uri="{9D8B030D-6E8A-4147-A177-3AD203B41FA5}">
                      <a16:colId xmlns:a16="http://schemas.microsoft.com/office/drawing/2014/main" val="603191253"/>
                    </a:ext>
                  </a:extLst>
                </a:gridCol>
              </a:tblGrid>
              <a:tr h="2415344">
                <a:tc>
                  <a:txBody>
                    <a:bodyPr/>
                    <a:lstStyle/>
                    <a:p>
                      <a:pPr algn="ctr"/>
                      <a:r>
                        <a:rPr lang="en-GB" b="1"/>
                        <a:t>Recurring</a:t>
                      </a:r>
                    </a:p>
                  </a:txBody>
                  <a:tcPr vert="vert270"/>
                </a:tc>
                <a:tc>
                  <a:txBody>
                    <a:bodyPr/>
                    <a:lstStyle/>
                    <a:p>
                      <a:pPr algn="ctr"/>
                      <a:r>
                        <a:rPr lang="fr-FR"/>
                        <a:t>Items that must be </a:t>
                      </a:r>
                      <a:r>
                        <a:rPr lang="fr-FR" b="1"/>
                        <a:t>paid for or purchased regularly</a:t>
                      </a:r>
                      <a:r>
                        <a:rPr lang="fr-FR"/>
                        <a:t>. Also, </a:t>
                      </a:r>
                      <a:r>
                        <a:rPr lang="fr-FR" err="1"/>
                        <a:t>equipment </a:t>
                      </a:r>
                      <a:r>
                        <a:rPr lang="fr-FR"/>
                        <a:t>under $100, e.g. stapler.</a:t>
                      </a:r>
                      <a:endParaRPr lang="en-GB" b="0"/>
                    </a:p>
                  </a:txBody>
                  <a:tcPr anchor="ctr"/>
                </a:tc>
                <a:extLst>
                  <a:ext uri="{0D108BD9-81ED-4DB2-BD59-A6C34878D82A}">
                    <a16:rowId xmlns:a16="http://schemas.microsoft.com/office/drawing/2014/main" val="4109245814"/>
                  </a:ext>
                </a:extLst>
              </a:tr>
            </a:tbl>
          </a:graphicData>
        </a:graphic>
      </p:graphicFrame>
    </p:spTree>
    <p:extLst>
      <p:ext uri="{BB962C8B-B14F-4D97-AF65-F5344CB8AC3E}">
        <p14:creationId xmlns:p14="http://schemas.microsoft.com/office/powerpoint/2010/main" val="1188235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B190E0EA479489EFC2FFB8638EC8F" ma:contentTypeVersion="30" ma:contentTypeDescription="Create a new document." ma:contentTypeScope="" ma:versionID="14d4804e61abe9cbb80dcef0f798ee41">
  <xsd:schema xmlns:xsd="http://www.w3.org/2001/XMLSchema" xmlns:xs="http://www.w3.org/2001/XMLSchema" xmlns:p="http://schemas.microsoft.com/office/2006/metadata/properties" xmlns:ns1="http://schemas.microsoft.com/sharepoint/v3" xmlns:ns2="67491261-e609-40b2-a52f-52096e66a8e8" xmlns:ns3="12ae6837-1a27-4943-8bb9-611ecbd0b220" targetNamespace="http://schemas.microsoft.com/office/2006/metadata/properties" ma:root="true" ma:fieldsID="4ebce17b6dfc5778af49799dc7897f1b" ns1:_="" ns2:_="" ns3:_="">
    <xsd:import namespace="http://schemas.microsoft.com/sharepoint/v3"/>
    <xsd:import namespace="67491261-e609-40b2-a52f-52096e66a8e8"/>
    <xsd:import namespace="12ae6837-1a27-4943-8bb9-611ecbd0b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element ref="ns2:Summary" minOccurs="0"/>
                <xsd:element ref="ns3:PrimeClassificationStatusDetails" minOccurs="0"/>
                <xsd:element ref="ns3:PrimeLastClassified" minOccurs="0"/>
                <xsd:element ref="ns3:PrimeCorrectedByUser" minOccurs="0"/>
                <xsd:element ref="ns2:OCRextractedtext" minOccurs="0"/>
                <xsd:element ref="ns2:Imagedescription" minOccurs="0"/>
                <xsd:element ref="ns2:Document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91261-e609-40b2-a52f-52096e66a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Summary" ma:index="28" nillable="true" ma:displayName="Summary" ma:description="Summary of proposal document" ma:format="Dropdown" ma:internalName="Summary">
      <xsd:simpleType>
        <xsd:restriction base="dms:Note">
          <xsd:maxLength value="255"/>
        </xsd:restriction>
      </xsd:simpleType>
    </xsd:element>
    <xsd:element name="OCRextractedtext" ma:index="32" nillable="true" ma:displayName="OCR extracted text" ma:description="This field contains text extracted from an image or video" ma:format="Dropdown" ma:internalName="OCRextractedtext">
      <xsd:simpleType>
        <xsd:restriction base="dms:Note"/>
      </xsd:simpleType>
    </xsd:element>
    <xsd:element name="Imagedescription" ma:index="33" nillable="true" ma:displayName="Image description" ma:description="Can Syntex describe an image" ma:format="Dropdown" ma:internalName="Imagedescription">
      <xsd:simpleType>
        <xsd:restriction base="dms:Note">
          <xsd:maxLength value="255"/>
        </xsd:restriction>
      </xsd:simpleType>
    </xsd:element>
    <xsd:element name="DocumentSummary" ma:index="34" nillable="true" ma:displayName="Document Summary" ma:description="This is a high-level abstract summary of the document" ma:format="Dropdown" ma:internalName="DocumentSumma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e6837-1a27-4943-8bb9-611ecbd0b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f5d479-a14c-4282-b0b8-57b7ffd0238a}" ma:internalName="TaxCatchAll" ma:showField="CatchAllData" ma:web="12ae6837-1a27-4943-8bb9-611ecbd0b220">
      <xsd:complexType>
        <xsd:complexContent>
          <xsd:extension base="dms:MultiChoiceLookup">
            <xsd:sequence>
              <xsd:element name="Value" type="dms:Lookup" maxOccurs="unbounded" minOccurs="0" nillable="true"/>
            </xsd:sequence>
          </xsd:extension>
        </xsd:complexContent>
      </xsd:complexType>
    </xsd:element>
    <xsd:element name="PrimeClassificationStatusDetails" ma:index="29" nillable="true" ma:displayName="Processing details" ma:internalName="PrimeClassificationStatusDetails">
      <xsd:simpleType>
        <xsd:restriction base="dms:Note">
          <xsd:maxLength value="255"/>
        </xsd:restriction>
      </xsd:simpleType>
    </xsd:element>
    <xsd:element name="PrimeLastClassified" ma:index="30" nillable="true" ma:displayName="Processed" ma:internalName="PrimeLastClassified">
      <xsd:simpleType>
        <xsd:restriction base="dms:DateTime"/>
      </xsd:simpleType>
    </xsd:element>
    <xsd:element name="PrimeCorrectedByUser" ma:index="31"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ummary xmlns="67491261-e609-40b2-a52f-52096e66a8e8" xsi:nil="true"/>
    <DocumentSummary xmlns="67491261-e609-40b2-a52f-52096e66a8e8" xsi:nil="true"/>
    <PrimeLastClassified xmlns="12ae6837-1a27-4943-8bb9-611ecbd0b220" xsi:nil="true"/>
    <lcf76f155ced4ddcb4097134ff3c332f xmlns="67491261-e609-40b2-a52f-52096e66a8e8">
      <Terms xmlns="http://schemas.microsoft.com/office/infopath/2007/PartnerControls"/>
    </lcf76f155ced4ddcb4097134ff3c332f>
    <TaxCatchAll xmlns="12ae6837-1a27-4943-8bb9-611ecbd0b220" xsi:nil="true"/>
    <Imagedescription xmlns="67491261-e609-40b2-a52f-52096e66a8e8" xsi:nil="true"/>
    <PrimeClassificationStatusDetails xmlns="12ae6837-1a27-4943-8bb9-611ecbd0b220" xsi:nil="true"/>
    <_ip_UnifiedCompliancePolicyProperties xmlns="http://schemas.microsoft.com/sharepoint/v3" xsi:nil="true"/>
    <PrimeCorrectedByUser xmlns="12ae6837-1a27-4943-8bb9-611ecbd0b220" xsi:nil="true"/>
    <OCRextractedtext xmlns="67491261-e609-40b2-a52f-52096e66a8e8" xsi:nil="true"/>
  </documentManagement>
</p:properties>
</file>

<file path=customXml/itemProps1.xml><?xml version="1.0" encoding="utf-8"?>
<ds:datastoreItem xmlns:ds="http://schemas.openxmlformats.org/officeDocument/2006/customXml" ds:itemID="{1E56923C-2039-4F8E-AA98-AFB543F17921}"/>
</file>

<file path=customXml/itemProps2.xml><?xml version="1.0" encoding="utf-8"?>
<ds:datastoreItem xmlns:ds="http://schemas.openxmlformats.org/officeDocument/2006/customXml" ds:itemID="{92EA042E-AD94-485F-8CFF-81FB1DA59E78}"/>
</file>

<file path=customXml/itemProps3.xml><?xml version="1.0" encoding="utf-8"?>
<ds:datastoreItem xmlns:ds="http://schemas.openxmlformats.org/officeDocument/2006/customXml" ds:itemID="{065B1B50-F336-452D-8701-CACBFE7A1EB0}"/>
</file>

<file path=docProps/app.xml><?xml version="1.0" encoding="utf-8"?>
<Properties xmlns="http://schemas.openxmlformats.org/officeDocument/2006/extended-properties" xmlns:vt="http://schemas.openxmlformats.org/officeDocument/2006/docPropsVTypes">
  <TotalTime>2415</TotalTime>
  <Words>24492</Words>
  <Application>Microsoft Office PowerPoint</Application>
  <PresentationFormat>Widescreen</PresentationFormat>
  <Paragraphs>2405</Paragraphs>
  <Slides>148</Slides>
  <Notes>135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148</vt:i4>
      </vt:variant>
    </vt:vector>
  </HeadingPairs>
  <TitlesOfParts>
    <vt:vector size="157" baseType="lpstr">
      <vt:lpstr>Aptos</vt:lpstr>
      <vt:lpstr>Aptos Display</vt:lpstr>
      <vt:lpstr>Aptos Narrow</vt:lpstr>
      <vt:lpstr>Arial</vt:lpstr>
      <vt:lpstr>Avenir Black</vt:lpstr>
      <vt:lpstr>Avenir Book</vt:lpstr>
      <vt:lpstr>Calibri</vt:lpstr>
      <vt:lpstr>Wingdings</vt:lpstr>
      <vt:lpstr>Office Theme</vt:lpstr>
      <vt:lpstr>  Training &amp; Workshop Series - Adaptable slide deck to conduct costing or budgeting exercises with the community-led response -  Stakeholder Engagement  </vt:lpstr>
      <vt:lpstr>How to use this file</vt:lpstr>
      <vt:lpstr>File content</vt:lpstr>
      <vt:lpstr>  Introductory meeting with stakeholders - Presenter Name(s) -  Date &amp; Location  </vt:lpstr>
      <vt:lpstr>Welcome &amp; introductions</vt:lpstr>
      <vt:lpstr>Agenda</vt:lpstr>
      <vt:lpstr>Opening remarks</vt:lpstr>
      <vt:lpstr>Introductions</vt:lpstr>
      <vt:lpstr>Overview of the exercise</vt:lpstr>
      <vt:lpstr>Budgeting vs. costing</vt:lpstr>
      <vt:lpstr>Budgeting and costing learning cycle</vt:lpstr>
      <vt:lpstr>Typical results from a cost analysis</vt:lpstr>
      <vt:lpstr>Added value of a costing exercise</vt:lpstr>
      <vt:lpstr>Intervention(s) included in this exercise</vt:lpstr>
      <vt:lpstr>Defining exercise purpose and scope</vt:lpstr>
      <vt:lpstr>Exercise timeline</vt:lpstr>
      <vt:lpstr>Participatory approach</vt:lpstr>
      <vt:lpstr>Roles and responsibilities</vt:lpstr>
      <vt:lpstr>Ethics and Safeguards</vt:lpstr>
      <vt:lpstr>MOU &amp; Confidentiality agreement</vt:lpstr>
      <vt:lpstr>Closing &amp; reflections</vt:lpstr>
      <vt:lpstr>  Team orientation on data collection - Presenter Name(s) -  Date &amp; Location  </vt:lpstr>
      <vt:lpstr>Welcome &amp; introductions</vt:lpstr>
      <vt:lpstr>Agenda</vt:lpstr>
      <vt:lpstr>Opening remarks</vt:lpstr>
      <vt:lpstr>Introductions</vt:lpstr>
      <vt:lpstr>Foundations of costing and budgeting</vt:lpstr>
      <vt:lpstr>Budgeting vs. costing</vt:lpstr>
      <vt:lpstr>Budgeting and costing learning cycle</vt:lpstr>
      <vt:lpstr>Fundamental concepts for defining scope</vt:lpstr>
      <vt:lpstr>Perspective</vt:lpstr>
      <vt:lpstr>Perspective: exercise</vt:lpstr>
      <vt:lpstr>Time horizon</vt:lpstr>
      <vt:lpstr>Financial and economic costs</vt:lpstr>
      <vt:lpstr>Financial and economic costs: exercise</vt:lpstr>
      <vt:lpstr>Best practice and real world costs</vt:lpstr>
      <vt:lpstr>Full and incremental costs</vt:lpstr>
      <vt:lpstr>Full and incremental costs: exercise</vt:lpstr>
      <vt:lpstr>Cost inputs</vt:lpstr>
      <vt:lpstr>Types of cost inputs</vt:lpstr>
      <vt:lpstr>Types of cost inputs</vt:lpstr>
      <vt:lpstr>Types of cost inputs: exercise</vt:lpstr>
      <vt:lpstr>Levels of cost inputs</vt:lpstr>
      <vt:lpstr>From concepts to practice: defining and mapping resources</vt:lpstr>
      <vt:lpstr>Preparing for the exercise</vt:lpstr>
      <vt:lpstr>Intervention(s) included in this exercise</vt:lpstr>
      <vt:lpstr>Defining exercise purpose and scope</vt:lpstr>
      <vt:lpstr>Identifying direct resources: process mapping</vt:lpstr>
      <vt:lpstr>Process mapping: exercise</vt:lpstr>
      <vt:lpstr>Process mapping: exercise</vt:lpstr>
      <vt:lpstr>Identifying above-intervention inputs: central resource mapping</vt:lpstr>
      <vt:lpstr>Central resource mapping: exercise</vt:lpstr>
      <vt:lpstr>Costing methodology</vt:lpstr>
      <vt:lpstr>Methodological approach</vt:lpstr>
      <vt:lpstr>Starting with financial expenditures</vt:lpstr>
      <vt:lpstr>Starting with financial expenditures</vt:lpstr>
      <vt:lpstr>Allocation of costs to interventions: exercise</vt:lpstr>
      <vt:lpstr>Allocation of costs to interventions</vt:lpstr>
      <vt:lpstr>Tool to allocate vehicle costs</vt:lpstr>
      <vt:lpstr>Tool to allocate vehicle costs</vt:lpstr>
      <vt:lpstr>Tool to allocate personnel costs</vt:lpstr>
      <vt:lpstr>Tool to allocate personnel costs</vt:lpstr>
      <vt:lpstr>Tool to allocate building costs</vt:lpstr>
      <vt:lpstr>Equipment inventory</vt:lpstr>
      <vt:lpstr>Tool to allocate supplies costs</vt:lpstr>
      <vt:lpstr>Questions?</vt:lpstr>
      <vt:lpstr>Costing methodology (continued)</vt:lpstr>
      <vt:lpstr>Missing information in financial accounts</vt:lpstr>
      <vt:lpstr>Stakeholder mapping</vt:lpstr>
      <vt:lpstr>Stakeholder mapping: exercise</vt:lpstr>
      <vt:lpstr>Equipment inventory</vt:lpstr>
      <vt:lpstr>Equipment inventory</vt:lpstr>
      <vt:lpstr>In-kind goods and services: exercise</vt:lpstr>
      <vt:lpstr>Recap</vt:lpstr>
      <vt:lpstr>Recap of training so far</vt:lpstr>
      <vt:lpstr>Data mapping &amp; planning</vt:lpstr>
      <vt:lpstr>Recap of training so far</vt:lpstr>
      <vt:lpstr>Data mapping</vt:lpstr>
      <vt:lpstr>Data mapping</vt:lpstr>
      <vt:lpstr>Data collection plan</vt:lpstr>
      <vt:lpstr>Closing &amp; reflections</vt:lpstr>
      <vt:lpstr>  Review of preliminary results and analysis - Presenter Name(s) -  Date &amp; Location  </vt:lpstr>
      <vt:lpstr>Welcome &amp; introductions</vt:lpstr>
      <vt:lpstr>Agenda</vt:lpstr>
      <vt:lpstr>Opening remarks</vt:lpstr>
      <vt:lpstr>Introductions</vt:lpstr>
      <vt:lpstr>Study progress update</vt:lpstr>
      <vt:lpstr>Review of progress &amp; data gaps</vt:lpstr>
      <vt:lpstr>Recap of key lessons from last workshop</vt:lpstr>
      <vt:lpstr>Budgeting vs. costing</vt:lpstr>
      <vt:lpstr>Budgeting vs. costing</vt:lpstr>
      <vt:lpstr>Perspective</vt:lpstr>
      <vt:lpstr>Perspective</vt:lpstr>
      <vt:lpstr>Time horizon</vt:lpstr>
      <vt:lpstr>Time horizon</vt:lpstr>
      <vt:lpstr>Financial and economic costs</vt:lpstr>
      <vt:lpstr>Financial and economic costs</vt:lpstr>
      <vt:lpstr>Types of cost inputs</vt:lpstr>
      <vt:lpstr>Types of cost inputs</vt:lpstr>
      <vt:lpstr>Review of preliminary results</vt:lpstr>
      <vt:lpstr>Reminder</vt:lpstr>
      <vt:lpstr>Step 1. Collect all financial expenditures</vt:lpstr>
      <vt:lpstr>Step 2. Allocate costs to cost inputs</vt:lpstr>
      <vt:lpstr>Step 2. Allocate costs to cost inputs</vt:lpstr>
      <vt:lpstr>Step 3. Allocate costs to intervention(s)</vt:lpstr>
      <vt:lpstr>Step 3. Allocate vehicle costs to intervention(s)</vt:lpstr>
      <vt:lpstr>Step 3. Allocate personnel costs to intervention(s)</vt:lpstr>
      <vt:lpstr>Step 3. Allocate building costs to intervention(s)</vt:lpstr>
      <vt:lpstr>Step 3. Allocate supply costs to intervention(s)</vt:lpstr>
      <vt:lpstr>Step 4. Valuing volunteer contributions using minimum wage </vt:lpstr>
      <vt:lpstr>Step 4. Valuing volunteer contributions using other replacement value </vt:lpstr>
      <vt:lpstr>Closing &amp; reflections</vt:lpstr>
      <vt:lpstr>  Validation of results - Presenter Name(s) -  Date &amp; Location  </vt:lpstr>
      <vt:lpstr>Welcome &amp; introductions</vt:lpstr>
      <vt:lpstr>Agenda</vt:lpstr>
      <vt:lpstr>Objectives</vt:lpstr>
      <vt:lpstr>Review of preliminary results</vt:lpstr>
      <vt:lpstr>Preliminary results: total costs</vt:lpstr>
      <vt:lpstr>Preliminary results: cost by input category</vt:lpstr>
      <vt:lpstr>Preliminary results: central vs. direct costs</vt:lpstr>
      <vt:lpstr>Preliminary results: unit costs</vt:lpstr>
      <vt:lpstr>Preliminary results: financial vs. economic</vt:lpstr>
      <vt:lpstr>Next steps</vt:lpstr>
      <vt:lpstr>  Dissemination meeting - Presenter Name(s) -  Date &amp; Location  </vt:lpstr>
      <vt:lpstr>Welcome &amp; introductions</vt:lpstr>
      <vt:lpstr>Agenda</vt:lpstr>
      <vt:lpstr>Opening remarks</vt:lpstr>
      <vt:lpstr>Review of objectives &amp; methodology</vt:lpstr>
      <vt:lpstr>Intervention(s) included in this exercise</vt:lpstr>
      <vt:lpstr>Exercise purpose and scope</vt:lpstr>
      <vt:lpstr>Exercise timeline</vt:lpstr>
      <vt:lpstr>Data collected &amp; analysed</vt:lpstr>
      <vt:lpstr>Data sources &amp; tools</vt:lpstr>
      <vt:lpstr>Allocation factors</vt:lpstr>
      <vt:lpstr>Results</vt:lpstr>
      <vt:lpstr>Total costs of intervention(s)</vt:lpstr>
      <vt:lpstr>Costs by input category</vt:lpstr>
      <vt:lpstr>Central vs. direct intervention costs</vt:lpstr>
      <vt:lpstr>Unit costs</vt:lpstr>
      <vt:lpstr>Financial vs. economic unit costs</vt:lpstr>
      <vt:lpstr>Discussion</vt:lpstr>
      <vt:lpstr>Using results for planning, budgeting &amp; advocacy</vt:lpstr>
      <vt:lpstr>Applying results for monitoring</vt:lpstr>
      <vt:lpstr>Applying results for efficiency</vt:lpstr>
      <vt:lpstr>Applying results for funding proposals</vt:lpstr>
      <vt:lpstr>Applying results for short-term budgeting</vt:lpstr>
      <vt:lpstr>Applying results for medium- to long-term planning &amp; resource mobilization</vt:lpstr>
      <vt:lpstr>Closing &amp;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 McGee</dc:creator>
  <cp:lastModifiedBy>TERRIS-PRESTHOLT, Fern</cp:lastModifiedBy>
  <cp:revision>62</cp:revision>
  <dcterms:created xsi:type="dcterms:W3CDTF">2025-08-22T15:09:30Z</dcterms:created>
  <dcterms:modified xsi:type="dcterms:W3CDTF">2025-10-08T19:36:39Z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0x0101005E0B190E0EA479489EFC2FFB8638EC8F</vt:lpwstr>
  </property>
</Properties>
</file>